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9"/>
  </p:notesMasterIdLst>
  <p:handoutMasterIdLst>
    <p:handoutMasterId r:id="rId30"/>
  </p:handoutMasterIdLst>
  <p:sldIdLst>
    <p:sldId id="260" r:id="rId2"/>
    <p:sldId id="258" r:id="rId3"/>
    <p:sldId id="259" r:id="rId4"/>
    <p:sldId id="261" r:id="rId5"/>
    <p:sldId id="262" r:id="rId6"/>
    <p:sldId id="263" r:id="rId7"/>
    <p:sldId id="264" r:id="rId8"/>
    <p:sldId id="265" r:id="rId9"/>
    <p:sldId id="266" r:id="rId10"/>
    <p:sldId id="283" r:id="rId11"/>
    <p:sldId id="267" r:id="rId12"/>
    <p:sldId id="268" r:id="rId13"/>
    <p:sldId id="269" r:id="rId14"/>
    <p:sldId id="270" r:id="rId15"/>
    <p:sldId id="271" r:id="rId16"/>
    <p:sldId id="272" r:id="rId17"/>
    <p:sldId id="273" r:id="rId18"/>
    <p:sldId id="274" r:id="rId19"/>
    <p:sldId id="284" r:id="rId20"/>
    <p:sldId id="275" r:id="rId21"/>
    <p:sldId id="276" r:id="rId22"/>
    <p:sldId id="277" r:id="rId23"/>
    <p:sldId id="278" r:id="rId24"/>
    <p:sldId id="279" r:id="rId25"/>
    <p:sldId id="280" r:id="rId26"/>
    <p:sldId id="281" r:id="rId27"/>
    <p:sldId id="282" r:id="rId28"/>
  </p:sldIdLst>
  <p:sldSz cx="9144000" cy="6858000" type="screen4x3"/>
  <p:notesSz cx="6858000" cy="9144000"/>
  <p:defaultTextStyle>
    <a:defPPr>
      <a:defRPr lang="zh-CN"/>
    </a:defPPr>
    <a:lvl1pPr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060" autoAdjust="0"/>
    <p:restoredTop sz="90929"/>
  </p:normalViewPr>
  <p:slideViewPr>
    <p:cSldViewPr snapToGrid="0">
      <p:cViewPr varScale="1">
        <p:scale>
          <a:sx n="87" d="100"/>
          <a:sy n="87" d="100"/>
        </p:scale>
        <p:origin x="1940" y="56"/>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72" d="100"/>
          <a:sy n="72" d="100"/>
        </p:scale>
        <p:origin x="3524" y="7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handoutMaster" Target="handoutMasters/handoutMaster1.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9B26A4F3-533C-5D8D-26CB-AD238DAF322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1C59FB6F-6F11-7A47-F904-967695252CA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D33ECBE-11E8-4238-B921-5DD458195AE0}" type="datetimeFigureOut">
              <a:rPr lang="zh-CN" altLang="en-US" smtClean="0"/>
              <a:t>2023/7/23</a:t>
            </a:fld>
            <a:endParaRPr lang="zh-CN" altLang="en-US"/>
          </a:p>
        </p:txBody>
      </p:sp>
      <p:sp>
        <p:nvSpPr>
          <p:cNvPr id="4" name="页脚占位符 3">
            <a:extLst>
              <a:ext uri="{FF2B5EF4-FFF2-40B4-BE49-F238E27FC236}">
                <a16:creationId xmlns:a16="http://schemas.microsoft.com/office/drawing/2014/main" id="{33C5E50B-6B87-B475-4F6C-1F7787FC00A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25077420-716B-9532-C5AB-BC4AA2677BE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BB9EA84-45CD-46B1-83A4-1E7DD221FD41}" type="slidenum">
              <a:rPr lang="zh-CN" altLang="en-US" smtClean="0"/>
              <a:t>‹#›</a:t>
            </a:fld>
            <a:endParaRPr lang="zh-CN" altLang="en-US"/>
          </a:p>
        </p:txBody>
      </p:sp>
    </p:spTree>
    <p:extLst>
      <p:ext uri="{BB962C8B-B14F-4D97-AF65-F5344CB8AC3E}">
        <p14:creationId xmlns:p14="http://schemas.microsoft.com/office/powerpoint/2010/main" val="5653895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D9D6B74-0901-4902-BAC1-3522C4C8C7FA}" type="datetimeFigureOut">
              <a:rPr lang="zh-CN" altLang="en-US" smtClean="0"/>
              <a:t>2023/7/23</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4D31772-6085-4E6A-A7EF-1AC52892AF75}" type="slidenum">
              <a:rPr lang="zh-CN" altLang="en-US" smtClean="0"/>
              <a:t>‹#›</a:t>
            </a:fld>
            <a:endParaRPr lang="zh-CN" altLang="en-US"/>
          </a:p>
        </p:txBody>
      </p:sp>
    </p:spTree>
    <p:extLst>
      <p:ext uri="{BB962C8B-B14F-4D97-AF65-F5344CB8AC3E}">
        <p14:creationId xmlns:p14="http://schemas.microsoft.com/office/powerpoint/2010/main" val="11773252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4D31772-6085-4E6A-A7EF-1AC52892AF75}" type="slidenum">
              <a:rPr lang="zh-CN" altLang="en-US" smtClean="0"/>
              <a:t>3</a:t>
            </a:fld>
            <a:endParaRPr lang="zh-CN" altLang="en-US"/>
          </a:p>
        </p:txBody>
      </p:sp>
    </p:spTree>
    <p:extLst>
      <p:ext uri="{BB962C8B-B14F-4D97-AF65-F5344CB8AC3E}">
        <p14:creationId xmlns:p14="http://schemas.microsoft.com/office/powerpoint/2010/main" val="3651778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4D31772-6085-4E6A-A7EF-1AC52892AF75}" type="slidenum">
              <a:rPr lang="zh-CN" altLang="en-US" smtClean="0"/>
              <a:t>14</a:t>
            </a:fld>
            <a:endParaRPr lang="zh-CN" altLang="en-US"/>
          </a:p>
        </p:txBody>
      </p:sp>
    </p:spTree>
    <p:extLst>
      <p:ext uri="{BB962C8B-B14F-4D97-AF65-F5344CB8AC3E}">
        <p14:creationId xmlns:p14="http://schemas.microsoft.com/office/powerpoint/2010/main" val="9812542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4D31772-6085-4E6A-A7EF-1AC52892AF75}" type="slidenum">
              <a:rPr lang="zh-CN" altLang="en-US" smtClean="0"/>
              <a:t>15</a:t>
            </a:fld>
            <a:endParaRPr lang="zh-CN" altLang="en-US"/>
          </a:p>
        </p:txBody>
      </p:sp>
    </p:spTree>
    <p:extLst>
      <p:ext uri="{BB962C8B-B14F-4D97-AF65-F5344CB8AC3E}">
        <p14:creationId xmlns:p14="http://schemas.microsoft.com/office/powerpoint/2010/main" val="23065450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4D31772-6085-4E6A-A7EF-1AC52892AF75}" type="slidenum">
              <a:rPr lang="zh-CN" altLang="en-US" smtClean="0"/>
              <a:t>16</a:t>
            </a:fld>
            <a:endParaRPr lang="zh-CN" altLang="en-US"/>
          </a:p>
        </p:txBody>
      </p:sp>
    </p:spTree>
    <p:extLst>
      <p:ext uri="{BB962C8B-B14F-4D97-AF65-F5344CB8AC3E}">
        <p14:creationId xmlns:p14="http://schemas.microsoft.com/office/powerpoint/2010/main" val="5712332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4D31772-6085-4E6A-A7EF-1AC52892AF75}" type="slidenum">
              <a:rPr lang="zh-CN" altLang="en-US" smtClean="0"/>
              <a:t>17</a:t>
            </a:fld>
            <a:endParaRPr lang="zh-CN" altLang="en-US"/>
          </a:p>
        </p:txBody>
      </p:sp>
    </p:spTree>
    <p:extLst>
      <p:ext uri="{BB962C8B-B14F-4D97-AF65-F5344CB8AC3E}">
        <p14:creationId xmlns:p14="http://schemas.microsoft.com/office/powerpoint/2010/main" val="19080383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4D31772-6085-4E6A-A7EF-1AC52892AF75}" type="slidenum">
              <a:rPr lang="zh-CN" altLang="en-US" smtClean="0"/>
              <a:t>18</a:t>
            </a:fld>
            <a:endParaRPr lang="zh-CN" altLang="en-US"/>
          </a:p>
        </p:txBody>
      </p:sp>
    </p:spTree>
    <p:extLst>
      <p:ext uri="{BB962C8B-B14F-4D97-AF65-F5344CB8AC3E}">
        <p14:creationId xmlns:p14="http://schemas.microsoft.com/office/powerpoint/2010/main" val="25803012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4D31772-6085-4E6A-A7EF-1AC52892AF75}" type="slidenum">
              <a:rPr lang="zh-CN" altLang="en-US" smtClean="0"/>
              <a:t>20</a:t>
            </a:fld>
            <a:endParaRPr lang="zh-CN" altLang="en-US"/>
          </a:p>
        </p:txBody>
      </p:sp>
    </p:spTree>
    <p:extLst>
      <p:ext uri="{BB962C8B-B14F-4D97-AF65-F5344CB8AC3E}">
        <p14:creationId xmlns:p14="http://schemas.microsoft.com/office/powerpoint/2010/main" val="9570932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4D31772-6085-4E6A-A7EF-1AC52892AF75}" type="slidenum">
              <a:rPr lang="zh-CN" altLang="en-US" smtClean="0"/>
              <a:t>21</a:t>
            </a:fld>
            <a:endParaRPr lang="zh-CN" altLang="en-US"/>
          </a:p>
        </p:txBody>
      </p:sp>
    </p:spTree>
    <p:extLst>
      <p:ext uri="{BB962C8B-B14F-4D97-AF65-F5344CB8AC3E}">
        <p14:creationId xmlns:p14="http://schemas.microsoft.com/office/powerpoint/2010/main" val="40055998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4D31772-6085-4E6A-A7EF-1AC52892AF75}" type="slidenum">
              <a:rPr lang="zh-CN" altLang="en-US" smtClean="0"/>
              <a:t>22</a:t>
            </a:fld>
            <a:endParaRPr lang="zh-CN" altLang="en-US"/>
          </a:p>
        </p:txBody>
      </p:sp>
    </p:spTree>
    <p:extLst>
      <p:ext uri="{BB962C8B-B14F-4D97-AF65-F5344CB8AC3E}">
        <p14:creationId xmlns:p14="http://schemas.microsoft.com/office/powerpoint/2010/main" val="28315929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t>
                </a:r>
                <a:r>
                  <a:rPr lang="zh-CN" altLang="en-US" dirty="0"/>
                  <a:t>这里也可以反过来想，硬币悖论问题里只有运动系随硬币转动才能观察到纯粹的公转，同样</a:t>
                </a:r>
                <a:r>
                  <a:rPr lang="en-US" altLang="zh-CN" dirty="0"/>
                  <a:t>Thomas</a:t>
                </a:r>
                <a:r>
                  <a:rPr lang="zh-CN" altLang="en-US" dirty="0"/>
                  <a:t>进动问题里只有运动系随观察对象的曲线运动而自转才能观察到纯粹的时</a:t>
                </a:r>
                <a:r>
                  <a:rPr lang="en-US" altLang="zh-CN" dirty="0"/>
                  <a:t>-</a:t>
                </a:r>
                <a:r>
                  <a:rPr lang="zh-CN" altLang="en-US" dirty="0"/>
                  <a:t>空转动</a:t>
                </a:r>
                <a:r>
                  <a:rPr lang="en-US" altLang="zh-CN" dirty="0"/>
                  <a:t>(</a:t>
                </a:r>
                <a:r>
                  <a:rPr lang="zh-CN" altLang="en-US" dirty="0"/>
                  <a:t>即</a:t>
                </a:r>
                <a:r>
                  <a:rPr lang="en-US" altLang="zh-CN" dirty="0"/>
                  <a:t>Pure Lorentz Transformation)</a:t>
                </a:r>
                <a:r>
                  <a:rPr lang="zh-CN" altLang="en-US" dirty="0"/>
                  <a:t>，因此二者有抽象的相似性，但本质上不存在关联。如果观测对象在其</a:t>
                </a:r>
                <a:r>
                  <a:rPr lang="en-US" altLang="zh-CN" dirty="0"/>
                  <a:t>MCRF</a:t>
                </a:r>
                <a:r>
                  <a:rPr lang="zh-CN" altLang="en-US" dirty="0"/>
                  <a:t>中以不垂直于硬币平面或</a:t>
                </a:r>
                <a14:m>
                  <m:oMath xmlns:m="http://schemas.openxmlformats.org/officeDocument/2006/math">
                    <m:acc>
                      <m:accPr>
                        <m:chr m:val="̇"/>
                        <m:ctrlPr>
                          <a:rPr lang="el-GR" altLang="zh-CN" sz="1200" i="1" smtClean="0">
                            <a:solidFill>
                              <a:srgbClr val="000000"/>
                            </a:solidFill>
                            <a:latin typeface="Cambria Math" panose="02040503050406030204" pitchFamily="18" charset="0"/>
                            <a:ea typeface="黑体"/>
                          </a:rPr>
                        </m:ctrlPr>
                      </m:accPr>
                      <m:e>
                        <m:r>
                          <a:rPr lang="el-GR" altLang="zh-CN" sz="1200" i="1">
                            <a:solidFill>
                              <a:srgbClr val="000000"/>
                            </a:solidFill>
                            <a:latin typeface="Cambria Math" panose="02040503050406030204" pitchFamily="18" charset="0"/>
                            <a:ea typeface="黑体"/>
                          </a:rPr>
                          <m:t>𝛽</m:t>
                        </m:r>
                      </m:e>
                    </m:acc>
                    <m:r>
                      <a:rPr lang="zh-CN" altLang="en-US" sz="1200" i="1" smtClean="0">
                        <a:solidFill>
                          <a:srgbClr val="000000"/>
                        </a:solidFill>
                        <a:latin typeface="Cambria Math" panose="02040503050406030204" pitchFamily="18" charset="0"/>
                        <a:ea typeface="Cambria Math" panose="02040503050406030204" pitchFamily="18" charset="0"/>
                      </a:rPr>
                      <m:t>、</m:t>
                    </m:r>
                    <m:r>
                      <a:rPr lang="el-GR" altLang="zh-CN" sz="1200" i="1">
                        <a:solidFill>
                          <a:srgbClr val="000000"/>
                        </a:solidFill>
                        <a:latin typeface="Cambria Math" panose="02040503050406030204" pitchFamily="18" charset="0"/>
                        <a:ea typeface="Cambria Math" panose="02040503050406030204" pitchFamily="18" charset="0"/>
                      </a:rPr>
                      <m:t>𝛽</m:t>
                    </m:r>
                    <m:r>
                      <a:rPr lang="zh-CN" altLang="en-US" sz="1200" i="1" smtClean="0">
                        <a:solidFill>
                          <a:srgbClr val="000000"/>
                        </a:solidFill>
                        <a:latin typeface="Cambria Math" panose="02040503050406030204" pitchFamily="18" charset="0"/>
                        <a:ea typeface="Cambria Math" panose="02040503050406030204" pitchFamily="18" charset="0"/>
                      </a:rPr>
                      <m:t>平面</m:t>
                    </m:r>
                  </m:oMath>
                </a14:m>
                <a:r>
                  <a:rPr lang="zh-CN" altLang="en-US" dirty="0"/>
                  <a:t>自转，则硬币悖论与</a:t>
                </a:r>
                <a:r>
                  <a:rPr lang="en-US" altLang="zh-CN" dirty="0"/>
                  <a:t>Thomas</a:t>
                </a:r>
                <a:r>
                  <a:rPr lang="zh-CN" altLang="en-US" dirty="0"/>
                  <a:t>进动中运动系自转导致观测到进动。</a:t>
                </a:r>
              </a:p>
            </p:txBody>
          </p:sp>
        </mc:Choice>
        <mc:Fallback xmlns="">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t>
                </a:r>
                <a:r>
                  <a:rPr lang="zh-CN" altLang="en-US" dirty="0"/>
                  <a:t>：这里也可以反过来想，硬币悖论问题里只有参考系随硬币转动才能观察到纯粹的公转，同样</a:t>
                </a:r>
                <a:r>
                  <a:rPr lang="en-US" altLang="zh-CN" dirty="0"/>
                  <a:t>Thomas</a:t>
                </a:r>
                <a:r>
                  <a:rPr lang="zh-CN" altLang="en-US" dirty="0"/>
                  <a:t>进动问题里只有参考系随观察对象的曲线运动而自转才能观察到纯粹的时</a:t>
                </a:r>
                <a:r>
                  <a:rPr lang="en-US" altLang="zh-CN" dirty="0"/>
                  <a:t>-</a:t>
                </a:r>
                <a:r>
                  <a:rPr lang="zh-CN" altLang="en-US" dirty="0"/>
                  <a:t>空转动</a:t>
                </a:r>
                <a:r>
                  <a:rPr lang="en-US" altLang="zh-CN" dirty="0"/>
                  <a:t>(</a:t>
                </a:r>
                <a:r>
                  <a:rPr lang="zh-CN" altLang="en-US" dirty="0"/>
                  <a:t>即</a:t>
                </a:r>
                <a:r>
                  <a:rPr lang="en-US" altLang="zh-CN" dirty="0"/>
                  <a:t>Pure Lorentz Transformation)</a:t>
                </a:r>
                <a:r>
                  <a:rPr lang="zh-CN" altLang="en-US" dirty="0"/>
                  <a:t>，因此二者有抽象的相似性，但本质上不存在关联。如果观测对象在其静止系中以不垂直于硬币平面或</a:t>
                </a:r>
                <a:r>
                  <a:rPr lang="el-GR" altLang="zh-CN" sz="1200" i="0">
                    <a:solidFill>
                      <a:srgbClr val="000000"/>
                    </a:solidFill>
                    <a:latin typeface="Cambria Math" panose="02040503050406030204" pitchFamily="18" charset="0"/>
                    <a:ea typeface="黑体"/>
                  </a:rPr>
                  <a:t>𝛽 ̇</a:t>
                </a:r>
                <a:r>
                  <a:rPr lang="zh-CN" altLang="en-US" sz="1200" i="0">
                    <a:solidFill>
                      <a:srgbClr val="000000"/>
                    </a:solidFill>
                    <a:latin typeface="Cambria Math" panose="02040503050406030204" pitchFamily="18" charset="0"/>
                    <a:ea typeface="Cambria Math" panose="02040503050406030204" pitchFamily="18" charset="0"/>
                  </a:rPr>
                  <a:t>、</a:t>
                </a:r>
                <a:r>
                  <a:rPr lang="el-GR" altLang="zh-CN" sz="1200" i="0">
                    <a:solidFill>
                      <a:srgbClr val="000000"/>
                    </a:solidFill>
                    <a:latin typeface="Cambria Math" panose="02040503050406030204" pitchFamily="18" charset="0"/>
                    <a:ea typeface="Cambria Math" panose="02040503050406030204" pitchFamily="18" charset="0"/>
                  </a:rPr>
                  <a:t>𝛽</a:t>
                </a:r>
                <a:r>
                  <a:rPr lang="zh-CN" altLang="en-US" sz="1200" i="0">
                    <a:solidFill>
                      <a:srgbClr val="000000"/>
                    </a:solidFill>
                    <a:latin typeface="Cambria Math" panose="02040503050406030204" pitchFamily="18" charset="0"/>
                    <a:ea typeface="Cambria Math" panose="02040503050406030204" pitchFamily="18" charset="0"/>
                  </a:rPr>
                  <a:t>平面</a:t>
                </a:r>
                <a:r>
                  <a:rPr lang="zh-CN" altLang="en-US" dirty="0"/>
                  <a:t>自转，则硬币悖论与</a:t>
                </a:r>
                <a:r>
                  <a:rPr lang="en-US" altLang="zh-CN" dirty="0"/>
                  <a:t>Thomas</a:t>
                </a:r>
                <a:r>
                  <a:rPr lang="zh-CN" altLang="en-US" dirty="0"/>
                  <a:t>进动中参考系自转导致观测到进动。</a:t>
                </a:r>
              </a:p>
            </p:txBody>
          </p:sp>
        </mc:Fallback>
      </mc:AlternateContent>
      <p:sp>
        <p:nvSpPr>
          <p:cNvPr id="4" name="灯片编号占位符 3"/>
          <p:cNvSpPr>
            <a:spLocks noGrp="1"/>
          </p:cNvSpPr>
          <p:nvPr>
            <p:ph type="sldNum" sz="quarter" idx="5"/>
          </p:nvPr>
        </p:nvSpPr>
        <p:spPr/>
        <p:txBody>
          <a:bodyPr/>
          <a:lstStyle/>
          <a:p>
            <a:fld id="{94D31772-6085-4E6A-A7EF-1AC52892AF75}" type="slidenum">
              <a:rPr lang="zh-CN" altLang="en-US" smtClean="0"/>
              <a:t>23</a:t>
            </a:fld>
            <a:endParaRPr lang="zh-CN" altLang="en-US"/>
          </a:p>
        </p:txBody>
      </p:sp>
    </p:spTree>
    <p:extLst>
      <p:ext uri="{BB962C8B-B14F-4D97-AF65-F5344CB8AC3E}">
        <p14:creationId xmlns:p14="http://schemas.microsoft.com/office/powerpoint/2010/main" val="27983316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4D31772-6085-4E6A-A7EF-1AC52892AF75}" type="slidenum">
              <a:rPr lang="zh-CN" altLang="en-US" smtClean="0"/>
              <a:t>24</a:t>
            </a:fld>
            <a:endParaRPr lang="zh-CN" altLang="en-US"/>
          </a:p>
        </p:txBody>
      </p:sp>
    </p:spTree>
    <p:extLst>
      <p:ext uri="{BB962C8B-B14F-4D97-AF65-F5344CB8AC3E}">
        <p14:creationId xmlns:p14="http://schemas.microsoft.com/office/powerpoint/2010/main" val="40085185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4D31772-6085-4E6A-A7EF-1AC52892AF75}" type="slidenum">
              <a:rPr lang="zh-CN" altLang="en-US" smtClean="0"/>
              <a:t>6</a:t>
            </a:fld>
            <a:endParaRPr lang="zh-CN" altLang="en-US"/>
          </a:p>
        </p:txBody>
      </p:sp>
    </p:spTree>
    <p:extLst>
      <p:ext uri="{BB962C8B-B14F-4D97-AF65-F5344CB8AC3E}">
        <p14:creationId xmlns:p14="http://schemas.microsoft.com/office/powerpoint/2010/main" val="351562406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4D31772-6085-4E6A-A7EF-1AC52892AF75}" type="slidenum">
              <a:rPr lang="zh-CN" altLang="en-US" smtClean="0"/>
              <a:t>25</a:t>
            </a:fld>
            <a:endParaRPr lang="zh-CN" altLang="en-US"/>
          </a:p>
        </p:txBody>
      </p:sp>
    </p:spTree>
    <p:extLst>
      <p:ext uri="{BB962C8B-B14F-4D97-AF65-F5344CB8AC3E}">
        <p14:creationId xmlns:p14="http://schemas.microsoft.com/office/powerpoint/2010/main" val="41257285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4D31772-6085-4E6A-A7EF-1AC52892AF75}" type="slidenum">
              <a:rPr lang="zh-CN" altLang="en-US" smtClean="0"/>
              <a:t>26</a:t>
            </a:fld>
            <a:endParaRPr lang="zh-CN" altLang="en-US"/>
          </a:p>
        </p:txBody>
      </p:sp>
    </p:spTree>
    <p:extLst>
      <p:ext uri="{BB962C8B-B14F-4D97-AF65-F5344CB8AC3E}">
        <p14:creationId xmlns:p14="http://schemas.microsoft.com/office/powerpoint/2010/main" val="123802838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4D31772-6085-4E6A-A7EF-1AC52892AF75}" type="slidenum">
              <a:rPr lang="zh-CN" altLang="en-US" smtClean="0"/>
              <a:t>27</a:t>
            </a:fld>
            <a:endParaRPr lang="zh-CN" altLang="en-US"/>
          </a:p>
        </p:txBody>
      </p:sp>
    </p:spTree>
    <p:extLst>
      <p:ext uri="{BB962C8B-B14F-4D97-AF65-F5344CB8AC3E}">
        <p14:creationId xmlns:p14="http://schemas.microsoft.com/office/powerpoint/2010/main" val="6384825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4D31772-6085-4E6A-A7EF-1AC52892AF75}" type="slidenum">
              <a:rPr lang="zh-CN" altLang="en-US" smtClean="0"/>
              <a:t>7</a:t>
            </a:fld>
            <a:endParaRPr lang="zh-CN" altLang="en-US"/>
          </a:p>
        </p:txBody>
      </p:sp>
    </p:spTree>
    <p:extLst>
      <p:ext uri="{BB962C8B-B14F-4D97-AF65-F5344CB8AC3E}">
        <p14:creationId xmlns:p14="http://schemas.microsoft.com/office/powerpoint/2010/main" val="39144557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4D31772-6085-4E6A-A7EF-1AC52892AF75}" type="slidenum">
              <a:rPr lang="zh-CN" altLang="en-US" smtClean="0"/>
              <a:t>8</a:t>
            </a:fld>
            <a:endParaRPr lang="zh-CN" altLang="en-US"/>
          </a:p>
        </p:txBody>
      </p:sp>
    </p:spTree>
    <p:extLst>
      <p:ext uri="{BB962C8B-B14F-4D97-AF65-F5344CB8AC3E}">
        <p14:creationId xmlns:p14="http://schemas.microsoft.com/office/powerpoint/2010/main" val="3153275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4D31772-6085-4E6A-A7EF-1AC52892AF75}" type="slidenum">
              <a:rPr lang="zh-CN" altLang="en-US" smtClean="0"/>
              <a:t>9</a:t>
            </a:fld>
            <a:endParaRPr lang="zh-CN" altLang="en-US"/>
          </a:p>
        </p:txBody>
      </p:sp>
    </p:spTree>
    <p:extLst>
      <p:ext uri="{BB962C8B-B14F-4D97-AF65-F5344CB8AC3E}">
        <p14:creationId xmlns:p14="http://schemas.microsoft.com/office/powerpoint/2010/main" val="23734384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4D31772-6085-4E6A-A7EF-1AC52892AF75}" type="slidenum">
              <a:rPr lang="zh-CN" altLang="en-US" smtClean="0"/>
              <a:t>10</a:t>
            </a:fld>
            <a:endParaRPr lang="zh-CN" altLang="en-US"/>
          </a:p>
        </p:txBody>
      </p:sp>
    </p:spTree>
    <p:extLst>
      <p:ext uri="{BB962C8B-B14F-4D97-AF65-F5344CB8AC3E}">
        <p14:creationId xmlns:p14="http://schemas.microsoft.com/office/powerpoint/2010/main" val="11357856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4D31772-6085-4E6A-A7EF-1AC52892AF75}" type="slidenum">
              <a:rPr lang="zh-CN" altLang="en-US" smtClean="0"/>
              <a:t>11</a:t>
            </a:fld>
            <a:endParaRPr lang="zh-CN" altLang="en-US"/>
          </a:p>
        </p:txBody>
      </p:sp>
    </p:spTree>
    <p:extLst>
      <p:ext uri="{BB962C8B-B14F-4D97-AF65-F5344CB8AC3E}">
        <p14:creationId xmlns:p14="http://schemas.microsoft.com/office/powerpoint/2010/main" val="8498291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4D31772-6085-4E6A-A7EF-1AC52892AF75}" type="slidenum">
              <a:rPr lang="zh-CN" altLang="en-US" smtClean="0"/>
              <a:t>12</a:t>
            </a:fld>
            <a:endParaRPr lang="zh-CN" altLang="en-US"/>
          </a:p>
        </p:txBody>
      </p:sp>
    </p:spTree>
    <p:extLst>
      <p:ext uri="{BB962C8B-B14F-4D97-AF65-F5344CB8AC3E}">
        <p14:creationId xmlns:p14="http://schemas.microsoft.com/office/powerpoint/2010/main" val="332997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4D31772-6085-4E6A-A7EF-1AC52892AF75}" type="slidenum">
              <a:rPr lang="zh-CN" altLang="en-US" smtClean="0"/>
              <a:t>13</a:t>
            </a:fld>
            <a:endParaRPr lang="zh-CN" altLang="en-US"/>
          </a:p>
        </p:txBody>
      </p:sp>
    </p:spTree>
    <p:extLst>
      <p:ext uri="{BB962C8B-B14F-4D97-AF65-F5344CB8AC3E}">
        <p14:creationId xmlns:p14="http://schemas.microsoft.com/office/powerpoint/2010/main" val="14762068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页">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1C65582-EA32-CE4D-4960-3299FA0729E0}"/>
              </a:ext>
            </a:extLst>
          </p:cNvPr>
          <p:cNvSpPr/>
          <p:nvPr userDrawn="1"/>
        </p:nvSpPr>
        <p:spPr bwMode="auto">
          <a:xfrm>
            <a:off x="0" y="855879"/>
            <a:ext cx="9144000" cy="586679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8829316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内容页">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3E2EDB15-4ECB-1CC5-1EA8-271B5B2618C5}"/>
              </a:ext>
            </a:extLst>
          </p:cNvPr>
          <p:cNvSpPr/>
          <p:nvPr userDrawn="1"/>
        </p:nvSpPr>
        <p:spPr bwMode="auto">
          <a:xfrm>
            <a:off x="0" y="855879"/>
            <a:ext cx="9144000" cy="586679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p:txBody>
      </p:sp>
      <p:sp>
        <p:nvSpPr>
          <p:cNvPr id="2" name="矩形 1">
            <a:extLst>
              <a:ext uri="{FF2B5EF4-FFF2-40B4-BE49-F238E27FC236}">
                <a16:creationId xmlns:a16="http://schemas.microsoft.com/office/drawing/2014/main" id="{47DCFD57-5C48-FFF1-16C1-CC44C0F95C48}"/>
              </a:ext>
            </a:extLst>
          </p:cNvPr>
          <p:cNvSpPr/>
          <p:nvPr userDrawn="1"/>
        </p:nvSpPr>
        <p:spPr bwMode="auto">
          <a:xfrm>
            <a:off x="0" y="0"/>
            <a:ext cx="9144000" cy="855879"/>
          </a:xfrm>
          <a:prstGeom prst="rect">
            <a:avLst/>
          </a:prstGeom>
          <a:gradFill flip="none" rotWithShape="1">
            <a:gsLst>
              <a:gs pos="100000">
                <a:schemeClr val="bg1"/>
              </a:gs>
              <a:gs pos="6000">
                <a:srgbClr val="0000CC"/>
              </a:gs>
            </a:gsLst>
            <a:lin ang="0" scaled="1"/>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17109141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备注页">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3E2EDB15-4ECB-1CC5-1EA8-271B5B2618C5}"/>
              </a:ext>
            </a:extLst>
          </p:cNvPr>
          <p:cNvSpPr/>
          <p:nvPr userDrawn="1"/>
        </p:nvSpPr>
        <p:spPr bwMode="auto">
          <a:xfrm>
            <a:off x="0" y="855879"/>
            <a:ext cx="9144000" cy="586679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p:txBody>
      </p:sp>
      <p:sp>
        <p:nvSpPr>
          <p:cNvPr id="2" name="矩形 1">
            <a:extLst>
              <a:ext uri="{FF2B5EF4-FFF2-40B4-BE49-F238E27FC236}">
                <a16:creationId xmlns:a16="http://schemas.microsoft.com/office/drawing/2014/main" id="{47DCFD57-5C48-FFF1-16C1-CC44C0F95C48}"/>
              </a:ext>
            </a:extLst>
          </p:cNvPr>
          <p:cNvSpPr/>
          <p:nvPr userDrawn="1"/>
        </p:nvSpPr>
        <p:spPr bwMode="auto">
          <a:xfrm>
            <a:off x="0" y="0"/>
            <a:ext cx="9144000" cy="855879"/>
          </a:xfrm>
          <a:prstGeom prst="rect">
            <a:avLst/>
          </a:prstGeom>
          <a:gradFill flip="none" rotWithShape="1">
            <a:gsLst>
              <a:gs pos="100000">
                <a:schemeClr val="bg1"/>
              </a:gs>
              <a:gs pos="6000">
                <a:schemeClr val="accent1">
                  <a:lumMod val="50000"/>
                </a:schemeClr>
              </a:gs>
            </a:gsLst>
            <a:lin ang="0" scaled="1"/>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p:txBody>
      </p:sp>
      <p:sp>
        <p:nvSpPr>
          <p:cNvPr id="4" name="矩形 3">
            <a:extLst>
              <a:ext uri="{FF2B5EF4-FFF2-40B4-BE49-F238E27FC236}">
                <a16:creationId xmlns:a16="http://schemas.microsoft.com/office/drawing/2014/main" id="{3F42D62B-B217-E383-0DB6-6B592B163176}"/>
              </a:ext>
            </a:extLst>
          </p:cNvPr>
          <p:cNvSpPr/>
          <p:nvPr userDrawn="1"/>
        </p:nvSpPr>
        <p:spPr bwMode="auto">
          <a:xfrm>
            <a:off x="0" y="6722669"/>
            <a:ext cx="9144000" cy="135331"/>
          </a:xfrm>
          <a:prstGeom prst="rect">
            <a:avLst/>
          </a:prstGeom>
          <a:gradFill flip="none" rotWithShape="1">
            <a:gsLst>
              <a:gs pos="100000">
                <a:schemeClr val="bg1"/>
              </a:gs>
              <a:gs pos="6000">
                <a:schemeClr val="accent1">
                  <a:lumMod val="50000"/>
                </a:schemeClr>
              </a:gs>
            </a:gsLst>
            <a:lin ang="0" scaled="1"/>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p:txBody>
      </p:sp>
      <p:sp>
        <p:nvSpPr>
          <p:cNvPr id="5" name="文本框 4">
            <a:extLst>
              <a:ext uri="{FF2B5EF4-FFF2-40B4-BE49-F238E27FC236}">
                <a16:creationId xmlns:a16="http://schemas.microsoft.com/office/drawing/2014/main" id="{C371766F-A56D-2F10-3635-C037B6441A7C}"/>
              </a:ext>
            </a:extLst>
          </p:cNvPr>
          <p:cNvSpPr txBox="1"/>
          <p:nvPr userDrawn="1"/>
        </p:nvSpPr>
        <p:spPr>
          <a:xfrm>
            <a:off x="324680" y="197106"/>
            <a:ext cx="1099930" cy="461665"/>
          </a:xfrm>
          <a:prstGeom prst="rect">
            <a:avLst/>
          </a:prstGeom>
          <a:noFill/>
        </p:spPr>
        <p:txBody>
          <a:bodyPr wrap="square" rtlCol="0">
            <a:spAutoFit/>
          </a:bodyPr>
          <a:lstStyle/>
          <a:p>
            <a:r>
              <a:rPr lang="zh-CN" altLang="en-US" dirty="0">
                <a:solidFill>
                  <a:schemeClr val="bg1"/>
                </a:solidFill>
                <a:latin typeface="+mn-ea"/>
                <a:ea typeface="+mn-ea"/>
              </a:rPr>
              <a:t>备注页</a:t>
            </a:r>
          </a:p>
        </p:txBody>
      </p:sp>
    </p:spTree>
    <p:extLst>
      <p:ext uri="{BB962C8B-B14F-4D97-AF65-F5344CB8AC3E}">
        <p14:creationId xmlns:p14="http://schemas.microsoft.com/office/powerpoint/2010/main" val="85422243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jpe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5"/>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34B3BA9-A95A-F956-F182-5ED77C99C453}"/>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Rectangle 3">
            <a:extLst>
              <a:ext uri="{FF2B5EF4-FFF2-40B4-BE49-F238E27FC236}">
                <a16:creationId xmlns:a16="http://schemas.microsoft.com/office/drawing/2014/main" id="{A9215E44-7991-C87F-16A2-E0ADA3EC5A2C}"/>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 bg1="lt1" tx1="dk1" bg2="lt2" tx2="dk2" accent1="accent1" accent2="accent2" accent3="accent3" accent4="accent4" accent5="accent5" accent6="accent6" hlink="hlink" folHlink="folHlink"/>
  <p:sldLayoutIdLst>
    <p:sldLayoutId id="2147483649" r:id="rId1"/>
    <p:sldLayoutId id="2147483655" r:id="rId2"/>
    <p:sldLayoutId id="2147483656" r:id="rId3"/>
  </p:sldLayoutIdLst>
  <p:txStyles>
    <p:titleStyle>
      <a:lvl1pPr algn="ctr" rtl="0" eaLnBrk="1" fontAlgn="base" hangingPunct="1">
        <a:spcBef>
          <a:spcPct val="0"/>
        </a:spcBef>
        <a:spcAft>
          <a:spcPct val="0"/>
        </a:spcAft>
        <a:defRPr kumimoji="1" sz="4400" kern="1200">
          <a:solidFill>
            <a:schemeClr val="tx2"/>
          </a:solidFill>
          <a:latin typeface="+mj-lt"/>
          <a:ea typeface="+mj-ea"/>
          <a:cs typeface="+mj-cs"/>
        </a:defRPr>
      </a:lvl1pPr>
      <a:lvl2pPr algn="ctr" rtl="0" eaLnBrk="1" fontAlgn="base" hangingPunct="1">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2pPr>
      <a:lvl3pPr algn="ctr" rtl="0" eaLnBrk="1" fontAlgn="base" hangingPunct="1">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3pPr>
      <a:lvl4pPr algn="ctr" rtl="0" eaLnBrk="1" fontAlgn="base" hangingPunct="1">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4pPr>
      <a:lvl5pPr algn="ctr" rtl="0" eaLnBrk="1" fontAlgn="base" hangingPunct="1">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5pPr>
      <a:lvl6pPr marL="457200" algn="ctr" rtl="0" eaLnBrk="1" fontAlgn="base" hangingPunct="1">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6pPr>
      <a:lvl7pPr marL="914400" algn="ctr" rtl="0" eaLnBrk="1" fontAlgn="base" hangingPunct="1">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7pPr>
      <a:lvl8pPr marL="1371600" algn="ctr" rtl="0" eaLnBrk="1" fontAlgn="base" hangingPunct="1">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8pPr>
      <a:lvl9pPr marL="1828800" algn="ctr" rtl="0" eaLnBrk="1" fontAlgn="base" hangingPunct="1">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9pPr>
    </p:titleStyle>
    <p:bodyStyle>
      <a:lvl1pPr marL="342900" indent="-342900" algn="l" rtl="0" eaLnBrk="1" fontAlgn="base" hangingPunct="1">
        <a:spcBef>
          <a:spcPct val="20000"/>
        </a:spcBef>
        <a:spcAft>
          <a:spcPct val="0"/>
        </a:spcAft>
        <a:buChar char="•"/>
        <a:defRPr kumimoji="1" sz="3200" kern="1200">
          <a:solidFill>
            <a:schemeClr val="tx1"/>
          </a:solidFill>
          <a:latin typeface="+mn-lt"/>
          <a:ea typeface="+mn-ea"/>
          <a:cs typeface="+mn-cs"/>
        </a:defRPr>
      </a:lvl1pPr>
      <a:lvl2pPr marL="742950" indent="-285750" algn="l" rtl="0" eaLnBrk="1" fontAlgn="base" hangingPunct="1">
        <a:spcBef>
          <a:spcPct val="20000"/>
        </a:spcBef>
        <a:spcAft>
          <a:spcPct val="0"/>
        </a:spcAft>
        <a:buChar char="–"/>
        <a:defRPr kumimoji="1" sz="2800" kern="1200">
          <a:solidFill>
            <a:schemeClr val="tx1"/>
          </a:solidFill>
          <a:latin typeface="+mn-lt"/>
          <a:ea typeface="+mn-ea"/>
          <a:cs typeface="+mn-cs"/>
        </a:defRPr>
      </a:lvl2pPr>
      <a:lvl3pPr marL="1143000" indent="-228600" algn="l" rtl="0" eaLnBrk="1" fontAlgn="base" hangingPunct="1">
        <a:spcBef>
          <a:spcPct val="20000"/>
        </a:spcBef>
        <a:spcAft>
          <a:spcPct val="0"/>
        </a:spcAft>
        <a:buChar char="•"/>
        <a:defRPr kumimoji="1" sz="2400" kern="1200">
          <a:solidFill>
            <a:schemeClr val="tx1"/>
          </a:solidFill>
          <a:latin typeface="+mn-lt"/>
          <a:ea typeface="+mn-ea"/>
          <a:cs typeface="+mn-cs"/>
        </a:defRPr>
      </a:lvl3pPr>
      <a:lvl4pPr marL="1600200" indent="-228600" algn="l" rtl="0" eaLnBrk="1" fontAlgn="base" hangingPunct="1">
        <a:spcBef>
          <a:spcPct val="20000"/>
        </a:spcBef>
        <a:spcAft>
          <a:spcPct val="0"/>
        </a:spcAft>
        <a:buChar char="–"/>
        <a:defRPr kumimoji="1" sz="2000" kern="1200">
          <a:solidFill>
            <a:schemeClr val="tx1"/>
          </a:solidFill>
          <a:latin typeface="+mn-lt"/>
          <a:ea typeface="+mn-ea"/>
          <a:cs typeface="+mn-cs"/>
        </a:defRPr>
      </a:lvl4pPr>
      <a:lvl5pPr marL="2057400" indent="-228600" algn="l" rtl="0" eaLnBrk="1" fontAlgn="base" hangingPunct="1">
        <a:spcBef>
          <a:spcPct val="20000"/>
        </a:spcBef>
        <a:spcAft>
          <a:spcPct val="0"/>
        </a:spcAft>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50.png"/><Relationship Id="rId13" Type="http://schemas.openxmlformats.org/officeDocument/2006/relationships/image" Target="../media/image55.png"/><Relationship Id="rId18" Type="http://schemas.openxmlformats.org/officeDocument/2006/relationships/image" Target="../media/image60.png"/><Relationship Id="rId3" Type="http://schemas.openxmlformats.org/officeDocument/2006/relationships/image" Target="../media/image45.png"/><Relationship Id="rId21" Type="http://schemas.openxmlformats.org/officeDocument/2006/relationships/image" Target="../media/image63.png"/><Relationship Id="rId7" Type="http://schemas.openxmlformats.org/officeDocument/2006/relationships/image" Target="../media/image49.png"/><Relationship Id="rId12" Type="http://schemas.openxmlformats.org/officeDocument/2006/relationships/image" Target="../media/image54.png"/><Relationship Id="rId17" Type="http://schemas.openxmlformats.org/officeDocument/2006/relationships/image" Target="../media/image59.png"/><Relationship Id="rId2" Type="http://schemas.openxmlformats.org/officeDocument/2006/relationships/notesSlide" Target="../notesSlides/notesSlide7.xml"/><Relationship Id="rId16" Type="http://schemas.openxmlformats.org/officeDocument/2006/relationships/image" Target="../media/image58.png"/><Relationship Id="rId20" Type="http://schemas.openxmlformats.org/officeDocument/2006/relationships/image" Target="../media/image62.png"/><Relationship Id="rId1" Type="http://schemas.openxmlformats.org/officeDocument/2006/relationships/slideLayout" Target="../slideLayouts/slideLayout2.xml"/><Relationship Id="rId6" Type="http://schemas.openxmlformats.org/officeDocument/2006/relationships/image" Target="../media/image48.png"/><Relationship Id="rId11" Type="http://schemas.openxmlformats.org/officeDocument/2006/relationships/image" Target="../media/image53.png"/><Relationship Id="rId5" Type="http://schemas.openxmlformats.org/officeDocument/2006/relationships/image" Target="../media/image47.png"/><Relationship Id="rId15" Type="http://schemas.openxmlformats.org/officeDocument/2006/relationships/image" Target="../media/image57.png"/><Relationship Id="rId10" Type="http://schemas.openxmlformats.org/officeDocument/2006/relationships/image" Target="../media/image52.png"/><Relationship Id="rId19" Type="http://schemas.openxmlformats.org/officeDocument/2006/relationships/image" Target="../media/image61.png"/><Relationship Id="rId4" Type="http://schemas.openxmlformats.org/officeDocument/2006/relationships/image" Target="../media/image46.png"/><Relationship Id="rId9" Type="http://schemas.openxmlformats.org/officeDocument/2006/relationships/image" Target="../media/image51.png"/><Relationship Id="rId14" Type="http://schemas.openxmlformats.org/officeDocument/2006/relationships/image" Target="../media/image56.png"/></Relationships>
</file>

<file path=ppt/slides/_rels/slide12.xml.rels><?xml version="1.0" encoding="UTF-8" standalone="yes"?>
<Relationships xmlns="http://schemas.openxmlformats.org/package/2006/relationships"><Relationship Id="rId8" Type="http://schemas.openxmlformats.org/officeDocument/2006/relationships/image" Target="../media/image6.wmf"/><Relationship Id="rId3" Type="http://schemas.openxmlformats.org/officeDocument/2006/relationships/oleObject" Target="../embeddings/oleObject21.bin"/><Relationship Id="rId7" Type="http://schemas.openxmlformats.org/officeDocument/2006/relationships/oleObject" Target="../embeddings/oleObject22.bin"/><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66.png"/><Relationship Id="rId11" Type="http://schemas.openxmlformats.org/officeDocument/2006/relationships/image" Target="../media/image43.wmf"/><Relationship Id="rId5" Type="http://schemas.openxmlformats.org/officeDocument/2006/relationships/image" Target="../media/image65.png"/><Relationship Id="rId10" Type="http://schemas.openxmlformats.org/officeDocument/2006/relationships/oleObject" Target="../embeddings/oleObject23.bin"/><Relationship Id="rId4" Type="http://schemas.openxmlformats.org/officeDocument/2006/relationships/image" Target="../media/image38.wmf"/><Relationship Id="rId9" Type="http://schemas.openxmlformats.org/officeDocument/2006/relationships/image" Target="../media/image42.png"/></Relationships>
</file>

<file path=ppt/slides/_rels/slide13.xml.rels><?xml version="1.0" encoding="UTF-8" standalone="yes"?>
<Relationships xmlns="http://schemas.openxmlformats.org/package/2006/relationships"><Relationship Id="rId8" Type="http://schemas.openxmlformats.org/officeDocument/2006/relationships/image" Target="../media/image46.wmf"/><Relationship Id="rId3" Type="http://schemas.openxmlformats.org/officeDocument/2006/relationships/oleObject" Target="../embeddings/oleObject24.bin"/><Relationship Id="rId7" Type="http://schemas.openxmlformats.org/officeDocument/2006/relationships/oleObject" Target="../embeddings/oleObject26.bin"/><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45.wmf"/><Relationship Id="rId5" Type="http://schemas.openxmlformats.org/officeDocument/2006/relationships/oleObject" Target="../embeddings/oleObject25.bin"/><Relationship Id="rId4" Type="http://schemas.openxmlformats.org/officeDocument/2006/relationships/image" Target="../media/image44.wmf"/><Relationship Id="rId9" Type="http://schemas.openxmlformats.org/officeDocument/2006/relationships/image" Target="../media/image72.png"/></Relationships>
</file>

<file path=ppt/slides/_rels/slide14.xml.rels><?xml version="1.0" encoding="UTF-8" standalone="yes"?>
<Relationships xmlns="http://schemas.openxmlformats.org/package/2006/relationships"><Relationship Id="rId8" Type="http://schemas.openxmlformats.org/officeDocument/2006/relationships/oleObject" Target="../embeddings/oleObject29.bin"/><Relationship Id="rId3" Type="http://schemas.openxmlformats.org/officeDocument/2006/relationships/oleObject" Target="../embeddings/oleObject27.bin"/><Relationship Id="rId7" Type="http://schemas.openxmlformats.org/officeDocument/2006/relationships/image" Target="../media/image48.wmf"/><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oleObject" Target="../embeddings/oleObject28.bin"/><Relationship Id="rId5" Type="http://schemas.openxmlformats.org/officeDocument/2006/relationships/image" Target="../media/image64.png"/><Relationship Id="rId4" Type="http://schemas.openxmlformats.org/officeDocument/2006/relationships/image" Target="../media/image47.wmf"/><Relationship Id="rId9" Type="http://schemas.openxmlformats.org/officeDocument/2006/relationships/image" Target="../media/image49.wmf"/></Relationships>
</file>

<file path=ppt/slides/_rels/slide15.xml.rels><?xml version="1.0" encoding="UTF-8" standalone="yes"?>
<Relationships xmlns="http://schemas.openxmlformats.org/package/2006/relationships"><Relationship Id="rId8" Type="http://schemas.openxmlformats.org/officeDocument/2006/relationships/oleObject" Target="../embeddings/oleObject32.bin"/><Relationship Id="rId3" Type="http://schemas.openxmlformats.org/officeDocument/2006/relationships/oleObject" Target="../embeddings/oleObject30.bin"/><Relationship Id="rId7" Type="http://schemas.openxmlformats.org/officeDocument/2006/relationships/image" Target="../media/image69.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51.wmf"/><Relationship Id="rId5" Type="http://schemas.openxmlformats.org/officeDocument/2006/relationships/oleObject" Target="../embeddings/oleObject31.bin"/><Relationship Id="rId4" Type="http://schemas.openxmlformats.org/officeDocument/2006/relationships/image" Target="../media/image50.wmf"/><Relationship Id="rId9" Type="http://schemas.openxmlformats.org/officeDocument/2006/relationships/image" Target="../media/image52.wmf"/></Relationships>
</file>

<file path=ppt/slides/_rels/slide16.xml.rels><?xml version="1.0" encoding="UTF-8" standalone="yes"?>
<Relationships xmlns="http://schemas.openxmlformats.org/package/2006/relationships"><Relationship Id="rId8" Type="http://schemas.openxmlformats.org/officeDocument/2006/relationships/image" Target="../media/image55.wmf"/><Relationship Id="rId3" Type="http://schemas.openxmlformats.org/officeDocument/2006/relationships/oleObject" Target="../embeddings/oleObject33.bin"/><Relationship Id="rId7" Type="http://schemas.openxmlformats.org/officeDocument/2006/relationships/oleObject" Target="../embeddings/oleObject35.bin"/><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54.wmf"/><Relationship Id="rId5" Type="http://schemas.openxmlformats.org/officeDocument/2006/relationships/oleObject" Target="../embeddings/oleObject34.bin"/><Relationship Id="rId10" Type="http://schemas.openxmlformats.org/officeDocument/2006/relationships/image" Target="../media/image56.wmf"/><Relationship Id="rId4" Type="http://schemas.openxmlformats.org/officeDocument/2006/relationships/image" Target="../media/image53.wmf"/><Relationship Id="rId9" Type="http://schemas.openxmlformats.org/officeDocument/2006/relationships/oleObject" Target="../embeddings/oleObject36.bin"/></Relationships>
</file>

<file path=ppt/slides/_rels/slide17.xml.rels><?xml version="1.0" encoding="UTF-8" standalone="yes"?>
<Relationships xmlns="http://schemas.openxmlformats.org/package/2006/relationships"><Relationship Id="rId3" Type="http://schemas.openxmlformats.org/officeDocument/2006/relationships/oleObject" Target="../embeddings/oleObject37.bin"/><Relationship Id="rId7" Type="http://schemas.openxmlformats.org/officeDocument/2006/relationships/image" Target="../media/image67.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58.wmf"/><Relationship Id="rId5" Type="http://schemas.openxmlformats.org/officeDocument/2006/relationships/oleObject" Target="../embeddings/oleObject38.bin"/><Relationship Id="rId4" Type="http://schemas.openxmlformats.org/officeDocument/2006/relationships/image" Target="../media/image57.wmf"/></Relationships>
</file>

<file path=ppt/slides/_rels/slide1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8" Type="http://schemas.openxmlformats.org/officeDocument/2006/relationships/oleObject" Target="../embeddings/oleObject110.bin"/><Relationship Id="rId13" Type="http://schemas.openxmlformats.org/officeDocument/2006/relationships/image" Target="../media/image9.png"/><Relationship Id="rId3" Type="http://schemas.openxmlformats.org/officeDocument/2006/relationships/image" Target="../media/image3.png"/><Relationship Id="rId7" Type="http://schemas.openxmlformats.org/officeDocument/2006/relationships/image" Target="../media/image3.wmf"/><Relationship Id="rId12" Type="http://schemas.openxmlformats.org/officeDocument/2006/relationships/image" Target="../media/image610.png"/><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oleObject" Target="../embeddings/oleObject1.bin"/><Relationship Id="rId11" Type="http://schemas.openxmlformats.org/officeDocument/2006/relationships/image" Target="../media/image8.png"/><Relationship Id="rId5" Type="http://schemas.openxmlformats.org/officeDocument/2006/relationships/image" Target="../media/image5.png"/><Relationship Id="rId10" Type="http://schemas.openxmlformats.org/officeDocument/2006/relationships/image" Target="../media/image7.png"/><Relationship Id="rId4" Type="http://schemas.openxmlformats.org/officeDocument/2006/relationships/image" Target="../media/image40.png"/><Relationship Id="rId9" Type="http://schemas.openxmlformats.org/officeDocument/2006/relationships/image" Target="../media/image3.wmf"/><Relationship Id="rId14" Type="http://schemas.openxmlformats.org/officeDocument/2006/relationships/image" Target="../media/image10.png"/></Relationships>
</file>

<file path=ppt/slides/_rels/slide20.xml.rels><?xml version="1.0" encoding="UTF-8" standalone="yes"?>
<Relationships xmlns="http://schemas.openxmlformats.org/package/2006/relationships"><Relationship Id="rId3" Type="http://schemas.openxmlformats.org/officeDocument/2006/relationships/image" Target="../media/image70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3" Type="http://schemas.openxmlformats.org/officeDocument/2006/relationships/image" Target="../media/image740.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76.png"/><Relationship Id="rId5" Type="http://schemas.openxmlformats.org/officeDocument/2006/relationships/image" Target="../media/image75.wmf"/><Relationship Id="rId4" Type="http://schemas.openxmlformats.org/officeDocument/2006/relationships/oleObject" Target="../embeddings/oleObject39.bin"/></Relationships>
</file>

<file path=ppt/slides/_rels/slide25.xml.rels><?xml version="1.0" encoding="UTF-8" standalone="yes"?>
<Relationships xmlns="http://schemas.openxmlformats.org/package/2006/relationships"><Relationship Id="rId3" Type="http://schemas.openxmlformats.org/officeDocument/2006/relationships/image" Target="../media/image760.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77.wmf"/><Relationship Id="rId4" Type="http://schemas.openxmlformats.org/officeDocument/2006/relationships/oleObject" Target="../embeddings/oleObject40.bin"/></Relationships>
</file>

<file path=ppt/slides/_rels/slide26.xml.rels><?xml version="1.0" encoding="UTF-8" standalone="yes"?>
<Relationships xmlns="http://schemas.openxmlformats.org/package/2006/relationships"><Relationship Id="rId3" Type="http://schemas.openxmlformats.org/officeDocument/2006/relationships/oleObject" Target="../embeddings/oleObject41.bin"/><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78.wmf"/></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s>
</file>

<file path=ppt/slides/_rels/slide4.xml.rels><?xml version="1.0" encoding="UTF-8" standalone="yes"?>
<Relationships xmlns="http://schemas.openxmlformats.org/package/2006/relationships"><Relationship Id="rId8" Type="http://schemas.openxmlformats.org/officeDocument/2006/relationships/image" Target="../media/image6.wmf"/><Relationship Id="rId3" Type="http://schemas.openxmlformats.org/officeDocument/2006/relationships/oleObject" Target="../embeddings/oleObject2.bin"/><Relationship Id="rId7" Type="http://schemas.openxmlformats.org/officeDocument/2006/relationships/oleObject" Target="../embeddings/oleObject4.bin"/><Relationship Id="rId2" Type="http://schemas.openxmlformats.org/officeDocument/2006/relationships/image" Target="../media/image200.png"/><Relationship Id="rId1" Type="http://schemas.openxmlformats.org/officeDocument/2006/relationships/slideLayout" Target="../slideLayouts/slideLayout2.xml"/><Relationship Id="rId6" Type="http://schemas.openxmlformats.org/officeDocument/2006/relationships/image" Target="../media/image5.wmf"/><Relationship Id="rId11" Type="http://schemas.openxmlformats.org/officeDocument/2006/relationships/image" Target="../media/image22.png"/><Relationship Id="rId5" Type="http://schemas.openxmlformats.org/officeDocument/2006/relationships/oleObject" Target="../embeddings/oleObject3.bin"/><Relationship Id="rId10" Type="http://schemas.openxmlformats.org/officeDocument/2006/relationships/image" Target="../media/image7.wmf"/><Relationship Id="rId4" Type="http://schemas.openxmlformats.org/officeDocument/2006/relationships/image" Target="../media/image4.wmf"/><Relationship Id="rId9" Type="http://schemas.openxmlformats.org/officeDocument/2006/relationships/oleObject" Target="../embeddings/oleObject5.bin"/></Relationships>
</file>

<file path=ppt/slides/_rels/slide5.xml.rels><?xml version="1.0" encoding="UTF-8" standalone="yes"?>
<Relationships xmlns="http://schemas.openxmlformats.org/package/2006/relationships"><Relationship Id="rId3" Type="http://schemas.openxmlformats.org/officeDocument/2006/relationships/image" Target="../media/image23.wmf"/><Relationship Id="rId7" Type="http://schemas.openxmlformats.org/officeDocument/2006/relationships/image" Target="../media/image24.wmf"/><Relationship Id="rId2" Type="http://schemas.openxmlformats.org/officeDocument/2006/relationships/oleObject" Target="../embeddings/oleObject6.bin"/><Relationship Id="rId1" Type="http://schemas.openxmlformats.org/officeDocument/2006/relationships/slideLayout" Target="../slideLayouts/slideLayout2.xml"/><Relationship Id="rId6" Type="http://schemas.openxmlformats.org/officeDocument/2006/relationships/oleObject" Target="../embeddings/oleObject7.bin"/><Relationship Id="rId5" Type="http://schemas.openxmlformats.org/officeDocument/2006/relationships/image" Target="../media/image28.png"/><Relationship Id="rId4" Type="http://schemas.openxmlformats.org/officeDocument/2006/relationships/image" Target="../media/image27.png"/></Relationships>
</file>

<file path=ppt/slides/_rels/slide6.xml.rels><?xml version="1.0" encoding="UTF-8" standalone="yes"?>
<Relationships xmlns="http://schemas.openxmlformats.org/package/2006/relationships"><Relationship Id="rId8" Type="http://schemas.openxmlformats.org/officeDocument/2006/relationships/oleObject" Target="../embeddings/oleObject10.bin"/><Relationship Id="rId3" Type="http://schemas.openxmlformats.org/officeDocument/2006/relationships/oleObject" Target="../embeddings/oleObject8.bin"/><Relationship Id="rId7" Type="http://schemas.openxmlformats.org/officeDocument/2006/relationships/image" Target="../media/image260.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26.wmf"/><Relationship Id="rId11" Type="http://schemas.openxmlformats.org/officeDocument/2006/relationships/image" Target="../media/image28.wmf"/><Relationship Id="rId5" Type="http://schemas.openxmlformats.org/officeDocument/2006/relationships/oleObject" Target="../embeddings/oleObject9.bin"/><Relationship Id="rId10" Type="http://schemas.openxmlformats.org/officeDocument/2006/relationships/oleObject" Target="../embeddings/oleObject11.bin"/><Relationship Id="rId4" Type="http://schemas.openxmlformats.org/officeDocument/2006/relationships/image" Target="../media/image25.wmf"/><Relationship Id="rId9" Type="http://schemas.openxmlformats.org/officeDocument/2006/relationships/image" Target="../media/image27.wmf"/></Relationships>
</file>

<file path=ppt/slides/_rels/slide7.xml.rels><?xml version="1.0" encoding="UTF-8" standalone="yes"?>
<Relationships xmlns="http://schemas.openxmlformats.org/package/2006/relationships"><Relationship Id="rId8" Type="http://schemas.openxmlformats.org/officeDocument/2006/relationships/image" Target="../media/image31.wmf"/><Relationship Id="rId3" Type="http://schemas.openxmlformats.org/officeDocument/2006/relationships/oleObject" Target="../embeddings/oleObject12.bin"/><Relationship Id="rId7" Type="http://schemas.openxmlformats.org/officeDocument/2006/relationships/oleObject" Target="../embeddings/oleObject14.bin"/><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30.wmf"/><Relationship Id="rId5" Type="http://schemas.openxmlformats.org/officeDocument/2006/relationships/oleObject" Target="../embeddings/oleObject13.bin"/><Relationship Id="rId10" Type="http://schemas.openxmlformats.org/officeDocument/2006/relationships/image" Target="../media/image32.wmf"/><Relationship Id="rId4" Type="http://schemas.openxmlformats.org/officeDocument/2006/relationships/image" Target="../media/image29.wmf"/><Relationship Id="rId9" Type="http://schemas.openxmlformats.org/officeDocument/2006/relationships/oleObject" Target="../embeddings/oleObject15.bin"/></Relationships>
</file>

<file path=ppt/slides/_rels/slide8.xml.rels><?xml version="1.0" encoding="UTF-8" standalone="yes"?>
<Relationships xmlns="http://schemas.openxmlformats.org/package/2006/relationships"><Relationship Id="rId8" Type="http://schemas.openxmlformats.org/officeDocument/2006/relationships/oleObject" Target="../embeddings/oleObject18.bin"/><Relationship Id="rId3" Type="http://schemas.openxmlformats.org/officeDocument/2006/relationships/oleObject" Target="../embeddings/oleObject16.bin"/><Relationship Id="rId7" Type="http://schemas.openxmlformats.org/officeDocument/2006/relationships/image" Target="../media/image34.wmf"/><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oleObject" Target="../embeddings/oleObject17.bin"/><Relationship Id="rId5" Type="http://schemas.openxmlformats.org/officeDocument/2006/relationships/image" Target="../media/image38.png"/><Relationship Id="rId4" Type="http://schemas.openxmlformats.org/officeDocument/2006/relationships/image" Target="../media/image33.wmf"/><Relationship Id="rId9" Type="http://schemas.openxmlformats.org/officeDocument/2006/relationships/image" Target="../media/image35.wmf"/></Relationships>
</file>

<file path=ppt/slides/_rels/slide9.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41.png"/><Relationship Id="rId7" Type="http://schemas.openxmlformats.org/officeDocument/2006/relationships/image" Target="../media/image37.wmf"/><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oleObject" Target="../embeddings/oleObject20.bin"/><Relationship Id="rId5" Type="http://schemas.openxmlformats.org/officeDocument/2006/relationships/image" Target="../media/image36.wmf"/><Relationship Id="rId4" Type="http://schemas.openxmlformats.org/officeDocument/2006/relationships/oleObject" Target="../embeddings/oleObject19.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23E298DD-5D54-D633-4F9D-6DE3E0E8A56E}"/>
              </a:ext>
            </a:extLst>
          </p:cNvPr>
          <p:cNvSpPr txBox="1"/>
          <p:nvPr/>
        </p:nvSpPr>
        <p:spPr>
          <a:xfrm>
            <a:off x="1734506" y="2011345"/>
            <a:ext cx="5674988" cy="707886"/>
          </a:xfrm>
          <a:prstGeom prst="rect">
            <a:avLst/>
          </a:prstGeom>
          <a:noFill/>
        </p:spPr>
        <p:txBody>
          <a:bodyPr wrap="square" rtlCol="0">
            <a:spAutoFit/>
          </a:bodyPr>
          <a:lstStyle/>
          <a:p>
            <a:pPr algn="ctr"/>
            <a:r>
              <a:rPr lang="zh-CN" altLang="en-US" sz="4000" b="1" dirty="0">
                <a:latin typeface="+mj-ea"/>
                <a:ea typeface="+mj-ea"/>
              </a:rPr>
              <a:t>高阶</a:t>
            </a:r>
            <a:r>
              <a:rPr lang="en-US" altLang="zh-CN" sz="4000" b="1" dirty="0">
                <a:latin typeface="+mn-lt"/>
                <a:ea typeface="+mj-ea"/>
              </a:rPr>
              <a:t>Thomas(</a:t>
            </a:r>
            <a:r>
              <a:rPr lang="zh-CN" altLang="en-US" sz="4000" b="1" dirty="0">
                <a:latin typeface="+mn-lt"/>
                <a:ea typeface="+mj-ea"/>
              </a:rPr>
              <a:t>进动</a:t>
            </a:r>
            <a:r>
              <a:rPr lang="en-US" altLang="zh-CN" sz="4000" b="1" dirty="0">
                <a:latin typeface="+mn-lt"/>
                <a:ea typeface="+mj-ea"/>
              </a:rPr>
              <a:t>)</a:t>
            </a:r>
            <a:r>
              <a:rPr lang="zh-CN" altLang="en-US" sz="4000" b="1" dirty="0">
                <a:latin typeface="+mj-ea"/>
                <a:ea typeface="+mj-ea"/>
              </a:rPr>
              <a:t>效应</a:t>
            </a:r>
          </a:p>
        </p:txBody>
      </p:sp>
      <p:grpSp>
        <p:nvGrpSpPr>
          <p:cNvPr id="16" name="组合 15">
            <a:extLst>
              <a:ext uri="{FF2B5EF4-FFF2-40B4-BE49-F238E27FC236}">
                <a16:creationId xmlns:a16="http://schemas.microsoft.com/office/drawing/2014/main" id="{84CC6857-A062-FCF6-1622-F238D21174BD}"/>
              </a:ext>
            </a:extLst>
          </p:cNvPr>
          <p:cNvGrpSpPr/>
          <p:nvPr/>
        </p:nvGrpSpPr>
        <p:grpSpPr>
          <a:xfrm>
            <a:off x="2301351" y="3429000"/>
            <a:ext cx="4541298" cy="2724779"/>
            <a:chOff x="4332413" y="3148129"/>
            <a:chExt cx="4541298" cy="2724779"/>
          </a:xfrm>
        </p:grpSpPr>
        <p:pic>
          <p:nvPicPr>
            <p:cNvPr id="12" name="Picture 2" descr="Free gears process business illustration">
              <a:extLst>
                <a:ext uri="{FF2B5EF4-FFF2-40B4-BE49-F238E27FC236}">
                  <a16:creationId xmlns:a16="http://schemas.microsoft.com/office/drawing/2014/main" id="{68432DF7-88A9-9AA1-A7D9-86E2F532C1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32413" y="3148129"/>
              <a:ext cx="4541298" cy="2724779"/>
            </a:xfrm>
            <a:prstGeom prst="rect">
              <a:avLst/>
            </a:prstGeom>
            <a:noFill/>
            <a:extLst>
              <a:ext uri="{909E8E84-426E-40DD-AFC4-6F175D3DCCD1}">
                <a14:hiddenFill xmlns:a14="http://schemas.microsoft.com/office/drawing/2010/main">
                  <a:solidFill>
                    <a:srgbClr val="FFFFFF"/>
                  </a:solidFill>
                </a14:hiddenFill>
              </a:ext>
            </a:extLst>
          </p:spPr>
        </p:pic>
        <p:sp>
          <p:nvSpPr>
            <p:cNvPr id="13" name="文本框 12">
              <a:extLst>
                <a:ext uri="{FF2B5EF4-FFF2-40B4-BE49-F238E27FC236}">
                  <a16:creationId xmlns:a16="http://schemas.microsoft.com/office/drawing/2014/main" id="{98B96ECD-B80A-FBAC-03A3-110C28AB79A6}"/>
                </a:ext>
              </a:extLst>
            </p:cNvPr>
            <p:cNvSpPr txBox="1"/>
            <p:nvPr/>
          </p:nvSpPr>
          <p:spPr>
            <a:xfrm>
              <a:off x="6346524" y="4660591"/>
              <a:ext cx="326065" cy="369332"/>
            </a:xfrm>
            <a:prstGeom prst="rect">
              <a:avLst/>
            </a:prstGeom>
            <a:noFill/>
            <a:effectLst>
              <a:outerShdw blurRad="50800" dist="88900" dir="8100000" algn="tr" rotWithShape="0">
                <a:prstClr val="black">
                  <a:alpha val="40000"/>
                </a:prstClr>
              </a:outerShdw>
            </a:effectLst>
          </p:spPr>
          <p:txBody>
            <a:bodyPr wrap="square" rtlCol="0">
              <a:spAutoFit/>
            </a:bodyPr>
            <a:lstStyle/>
            <a:p>
              <a:r>
                <a:rPr lang="el-GR" altLang="zh-CN" b="1" dirty="0"/>
                <a:t>β</a:t>
              </a:r>
              <a:endParaRPr lang="zh-CN" altLang="en-US" b="1" dirty="0"/>
            </a:p>
          </p:txBody>
        </p:sp>
        <p:sp>
          <p:nvSpPr>
            <p:cNvPr id="14" name="文本框 13">
              <a:extLst>
                <a:ext uri="{FF2B5EF4-FFF2-40B4-BE49-F238E27FC236}">
                  <a16:creationId xmlns:a16="http://schemas.microsoft.com/office/drawing/2014/main" id="{A2A2B091-9A0C-E558-227E-D52E98977649}"/>
                </a:ext>
              </a:extLst>
            </p:cNvPr>
            <p:cNvSpPr txBox="1"/>
            <p:nvPr/>
          </p:nvSpPr>
          <p:spPr>
            <a:xfrm>
              <a:off x="7569990" y="4075056"/>
              <a:ext cx="326065" cy="369332"/>
            </a:xfrm>
            <a:prstGeom prst="rect">
              <a:avLst/>
            </a:prstGeom>
            <a:noFill/>
            <a:effectLst>
              <a:outerShdw blurRad="50800" dist="88900" dir="8100000" algn="tr" rotWithShape="0">
                <a:prstClr val="black">
                  <a:alpha val="40000"/>
                </a:prstClr>
              </a:outerShdw>
            </a:effectLst>
          </p:spPr>
          <p:txBody>
            <a:bodyPr wrap="square" rtlCol="0">
              <a:spAutoFit/>
            </a:bodyPr>
            <a:lstStyle/>
            <a:p>
              <a:r>
                <a:rPr lang="el-GR" altLang="zh-CN" b="1" dirty="0"/>
                <a:t>Φ</a:t>
              </a:r>
              <a:endParaRPr lang="zh-CN" altLang="en-US" b="1" dirty="0"/>
            </a:p>
          </p:txBody>
        </p:sp>
        <p:sp>
          <p:nvSpPr>
            <p:cNvPr id="15" name="文本框 14">
              <a:extLst>
                <a:ext uri="{FF2B5EF4-FFF2-40B4-BE49-F238E27FC236}">
                  <a16:creationId xmlns:a16="http://schemas.microsoft.com/office/drawing/2014/main" id="{74514014-704A-32FB-9AC2-B103AC1DB373}"/>
                </a:ext>
              </a:extLst>
            </p:cNvPr>
            <p:cNvSpPr txBox="1"/>
            <p:nvPr/>
          </p:nvSpPr>
          <p:spPr>
            <a:xfrm>
              <a:off x="5214334" y="3824395"/>
              <a:ext cx="326065" cy="369332"/>
            </a:xfrm>
            <a:prstGeom prst="rect">
              <a:avLst/>
            </a:prstGeom>
            <a:noFill/>
            <a:effectLst>
              <a:outerShdw blurRad="50800" dist="88900" dir="8100000" algn="tr" rotWithShape="0">
                <a:prstClr val="black">
                  <a:alpha val="40000"/>
                </a:prstClr>
              </a:outerShdw>
            </a:effectLst>
          </p:spPr>
          <p:txBody>
            <a:bodyPr wrap="square" rtlCol="0">
              <a:spAutoFit/>
            </a:bodyPr>
            <a:lstStyle/>
            <a:p>
              <a:r>
                <a:rPr lang="el-GR" altLang="zh-CN" b="1" dirty="0"/>
                <a:t>φ</a:t>
              </a:r>
              <a:endParaRPr lang="zh-CN" altLang="en-US" b="1" dirty="0"/>
            </a:p>
          </p:txBody>
        </p:sp>
      </p:grpSp>
    </p:spTree>
    <p:extLst>
      <p:ext uri="{BB962C8B-B14F-4D97-AF65-F5344CB8AC3E}">
        <p14:creationId xmlns:p14="http://schemas.microsoft.com/office/powerpoint/2010/main" val="1782707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05ED7C36-3CA6-587D-EB80-7D9D09522461}"/>
                  </a:ext>
                </a:extLst>
              </p:cNvPr>
              <p:cNvSpPr txBox="1"/>
              <p:nvPr/>
            </p:nvSpPr>
            <p:spPr>
              <a:xfrm>
                <a:off x="133503" y="856064"/>
                <a:ext cx="8876994" cy="5747664"/>
              </a:xfrm>
              <a:prstGeom prst="rect">
                <a:avLst/>
              </a:prstGeom>
              <a:noFill/>
            </p:spPr>
            <p:txBody>
              <a:bodyPr wrap="square" rtlCol="0">
                <a:spAutoFit/>
              </a:bodyPr>
              <a:lstStyle/>
              <a:p>
                <a:pPr>
                  <a:lnSpc>
                    <a:spcPct val="150000"/>
                  </a:lnSpc>
                </a:pPr>
                <a:r>
                  <a:rPr lang="zh-CN" altLang="en-US" sz="1800" dirty="0">
                    <a:latin typeface="+mn-ea"/>
                    <a:ea typeface="+mn-ea"/>
                    <a:cs typeface="Times New Roman" panose="02020603050405020304" pitchFamily="18" charset="0"/>
                  </a:rPr>
                  <a:t>    前面有提到一阶</a:t>
                </a:r>
                <a:r>
                  <a:rPr lang="en-US" altLang="zh-CN" sz="1800" dirty="0">
                    <a:latin typeface="+mn-ea"/>
                    <a:ea typeface="+mn-ea"/>
                    <a:cs typeface="Times New Roman" panose="02020603050405020304" pitchFamily="18" charset="0"/>
                  </a:rPr>
                  <a:t>Thomas</a:t>
                </a:r>
                <a:r>
                  <a:rPr lang="zh-CN" altLang="en-US" sz="1800" dirty="0">
                    <a:latin typeface="+mn-ea"/>
                    <a:ea typeface="+mn-ea"/>
                    <a:cs typeface="Times New Roman" panose="02020603050405020304" pitchFamily="18" charset="0"/>
                  </a:rPr>
                  <a:t>效应本质是一阶外势效应，意思是</a:t>
                </a:r>
                <a:r>
                  <a:rPr lang="en-US" altLang="zh-CN" sz="1800" dirty="0">
                    <a:latin typeface="+mn-ea"/>
                    <a:ea typeface="+mn-ea"/>
                    <a:cs typeface="Times New Roman" panose="02020603050405020304" pitchFamily="18" charset="0"/>
                  </a:rPr>
                  <a:t>Thomas</a:t>
                </a:r>
                <a:r>
                  <a:rPr lang="zh-CN" altLang="en-US" sz="1800" dirty="0">
                    <a:latin typeface="+mn-ea"/>
                    <a:ea typeface="+mn-ea"/>
                    <a:cs typeface="Times New Roman" panose="02020603050405020304" pitchFamily="18" charset="0"/>
                  </a:rPr>
                  <a:t>效应是描述</a:t>
                </a:r>
                <a14:m>
                  <m:oMath xmlns:m="http://schemas.openxmlformats.org/officeDocument/2006/math">
                    <m:acc>
                      <m:accPr>
                        <m:chr m:val="⃑"/>
                        <m:ctrlPr>
                          <a:rPr lang="zh-CN" altLang="en-US" sz="1800" i="1" smtClean="0">
                            <a:latin typeface="Cambria Math" panose="02040503050406030204" pitchFamily="18" charset="0"/>
                            <a:ea typeface="+mn-ea"/>
                            <a:cs typeface="Times New Roman" panose="02020603050405020304" pitchFamily="18" charset="0"/>
                          </a:rPr>
                        </m:ctrlPr>
                      </m:accPr>
                      <m:e>
                        <m:r>
                          <m:rPr>
                            <m:sty m:val="p"/>
                          </m:rPr>
                          <a:rPr lang="zh-CN" altLang="en-US" sz="1800" i="1">
                            <a:latin typeface="Cambria Math" panose="02040503050406030204" pitchFamily="18" charset="0"/>
                            <a:ea typeface="+mn-ea"/>
                            <a:cs typeface="Times New Roman" panose="02020603050405020304" pitchFamily="18" charset="0"/>
                          </a:rPr>
                          <m:t>∇</m:t>
                        </m:r>
                      </m:e>
                    </m:acc>
                    <m:r>
                      <m:rPr>
                        <m:sty m:val="p"/>
                      </m:rPr>
                      <a:rPr lang="en-US" altLang="zh-CN" sz="1800" b="0" i="0" smtClean="0">
                        <a:latin typeface="Cambria Math" panose="02040503050406030204" pitchFamily="18" charset="0"/>
                        <a:ea typeface="+mn-ea"/>
                        <a:cs typeface="Times New Roman" panose="02020603050405020304" pitchFamily="18" charset="0"/>
                      </a:rPr>
                      <m:t>V</m:t>
                    </m:r>
                  </m:oMath>
                </a14:m>
                <a:r>
                  <a:rPr lang="zh-CN" altLang="en-US" sz="1800" dirty="0">
                    <a:latin typeface="+mn-ea"/>
                    <a:ea typeface="+mn-ea"/>
                    <a:cs typeface="Times New Roman" panose="02020603050405020304" pitchFamily="18" charset="0"/>
                  </a:rPr>
                  <a:t>的效应，而它与推到中用的加速度的关系为</a:t>
                </a:r>
                <a14:m>
                  <m:oMath xmlns:m="http://schemas.openxmlformats.org/officeDocument/2006/math">
                    <m:r>
                      <a:rPr lang="en-US" altLang="zh-CN" sz="1800" b="0" i="0" smtClean="0">
                        <a:latin typeface="Cambria Math" panose="02040503050406030204" pitchFamily="18" charset="0"/>
                        <a:ea typeface="+mn-ea"/>
                        <a:cs typeface="Times New Roman" panose="02020603050405020304" pitchFamily="18" charset="0"/>
                      </a:rPr>
                      <m:t>−</m:t>
                    </m:r>
                    <m:acc>
                      <m:accPr>
                        <m:chr m:val="⃑"/>
                        <m:ctrlPr>
                          <a:rPr lang="zh-CN" altLang="en-US" sz="1800" b="0" i="1" smtClean="0">
                            <a:latin typeface="Cambria Math" panose="02040503050406030204" pitchFamily="18" charset="0"/>
                            <a:ea typeface="+mn-ea"/>
                            <a:cs typeface="Times New Roman" panose="02020603050405020304" pitchFamily="18" charset="0"/>
                          </a:rPr>
                        </m:ctrlPr>
                      </m:accPr>
                      <m:e>
                        <m:r>
                          <m:rPr>
                            <m:sty m:val="p"/>
                          </m:rPr>
                          <a:rPr lang="zh-CN" altLang="en-US" sz="1800" i="1">
                            <a:latin typeface="Cambria Math" panose="02040503050406030204" pitchFamily="18" charset="0"/>
                            <a:ea typeface="+mn-ea"/>
                            <a:cs typeface="Times New Roman" panose="02020603050405020304" pitchFamily="18" charset="0"/>
                          </a:rPr>
                          <m:t>∇</m:t>
                        </m:r>
                      </m:e>
                    </m:acc>
                    <m:r>
                      <a:rPr lang="en-US" altLang="zh-CN" sz="1800" b="0" i="1" smtClean="0">
                        <a:latin typeface="Cambria Math" panose="02040503050406030204" pitchFamily="18" charset="0"/>
                        <a:ea typeface="+mn-ea"/>
                        <a:cs typeface="Times New Roman" panose="02020603050405020304" pitchFamily="18" charset="0"/>
                      </a:rPr>
                      <m:t>𝑉</m:t>
                    </m:r>
                    <m:r>
                      <a:rPr lang="en-US" altLang="zh-CN" sz="1800" b="0" i="1" smtClean="0">
                        <a:latin typeface="Cambria Math" panose="02040503050406030204" pitchFamily="18" charset="0"/>
                        <a:ea typeface="+mn-ea"/>
                        <a:cs typeface="Times New Roman" panose="02020603050405020304" pitchFamily="18" charset="0"/>
                      </a:rPr>
                      <m:t>=</m:t>
                    </m:r>
                    <m:f>
                      <m:fPr>
                        <m:ctrlPr>
                          <a:rPr lang="en-US" altLang="zh-CN" sz="1800" b="0" i="1" smtClean="0">
                            <a:latin typeface="Cambria Math" panose="02040503050406030204" pitchFamily="18" charset="0"/>
                            <a:ea typeface="+mn-ea"/>
                            <a:cs typeface="Times New Roman" panose="02020603050405020304" pitchFamily="18" charset="0"/>
                          </a:rPr>
                        </m:ctrlPr>
                      </m:fPr>
                      <m:num>
                        <m:r>
                          <a:rPr lang="zh-CN" altLang="en-US" sz="1800" b="0" i="1" smtClean="0">
                            <a:latin typeface="Cambria Math" panose="02040503050406030204" pitchFamily="18" charset="0"/>
                            <a:ea typeface="+mn-ea"/>
                            <a:cs typeface="Times New Roman" panose="02020603050405020304" pitchFamily="18" charset="0"/>
                          </a:rPr>
                          <m:t>𝜕</m:t>
                        </m:r>
                        <m:acc>
                          <m:accPr>
                            <m:chr m:val="⃑"/>
                            <m:ctrlPr>
                              <a:rPr lang="en-US" altLang="zh-CN" sz="1800" b="0" i="1" smtClean="0">
                                <a:latin typeface="Cambria Math" panose="02040503050406030204" pitchFamily="18" charset="0"/>
                                <a:ea typeface="+mn-ea"/>
                                <a:cs typeface="Times New Roman" panose="02020603050405020304" pitchFamily="18" charset="0"/>
                              </a:rPr>
                            </m:ctrlPr>
                          </m:accPr>
                          <m:e>
                            <m:r>
                              <a:rPr lang="en-US" altLang="zh-CN" sz="1800" i="1">
                                <a:latin typeface="Cambria Math" panose="02040503050406030204" pitchFamily="18" charset="0"/>
                                <a:ea typeface="+mn-ea"/>
                                <a:cs typeface="Times New Roman" panose="02020603050405020304" pitchFamily="18" charset="0"/>
                              </a:rPr>
                              <m:t>𝑝</m:t>
                            </m:r>
                          </m:e>
                        </m:acc>
                      </m:num>
                      <m:den>
                        <m:r>
                          <a:rPr lang="zh-CN" altLang="en-US" sz="1800" b="0" i="1" smtClean="0">
                            <a:latin typeface="Cambria Math" panose="02040503050406030204" pitchFamily="18" charset="0"/>
                            <a:ea typeface="+mn-ea"/>
                            <a:cs typeface="Times New Roman" panose="02020603050405020304" pitchFamily="18" charset="0"/>
                          </a:rPr>
                          <m:t>𝜕</m:t>
                        </m:r>
                        <m:r>
                          <a:rPr lang="en-US" altLang="zh-CN" sz="1800" b="0" i="1" smtClean="0">
                            <a:latin typeface="Cambria Math" panose="02040503050406030204" pitchFamily="18" charset="0"/>
                            <a:ea typeface="+mn-ea"/>
                            <a:cs typeface="Times New Roman" panose="02020603050405020304" pitchFamily="18" charset="0"/>
                          </a:rPr>
                          <m:t>𝑡</m:t>
                        </m:r>
                      </m:den>
                    </m:f>
                    <m:r>
                      <a:rPr lang="en-US" altLang="zh-CN" sz="1800" i="1">
                        <a:latin typeface="Cambria Math" panose="02040503050406030204" pitchFamily="18" charset="0"/>
                        <a:ea typeface="+mn-ea"/>
                        <a:cs typeface="Times New Roman" panose="02020603050405020304" pitchFamily="18" charset="0"/>
                      </a:rPr>
                      <m:t>≈</m:t>
                    </m:r>
                    <m:sSub>
                      <m:sSubPr>
                        <m:ctrlPr>
                          <a:rPr lang="en-US" altLang="zh-CN" sz="1800" i="1" smtClean="0">
                            <a:latin typeface="Cambria Math" panose="02040503050406030204" pitchFamily="18" charset="0"/>
                            <a:ea typeface="+mn-ea"/>
                            <a:cs typeface="Times New Roman" panose="02020603050405020304" pitchFamily="18" charset="0"/>
                          </a:rPr>
                        </m:ctrlPr>
                      </m:sSubPr>
                      <m:e>
                        <m:r>
                          <a:rPr lang="en-US" altLang="zh-CN" sz="1800" b="0" i="1" smtClean="0">
                            <a:latin typeface="Cambria Math" panose="02040503050406030204" pitchFamily="18" charset="0"/>
                            <a:ea typeface="+mn-ea"/>
                            <a:cs typeface="Times New Roman" panose="02020603050405020304" pitchFamily="18" charset="0"/>
                          </a:rPr>
                          <m:t>𝑚</m:t>
                        </m:r>
                      </m:e>
                      <m:sub>
                        <m:r>
                          <a:rPr lang="en-US" altLang="zh-CN" sz="1800" b="0" i="1" smtClean="0">
                            <a:latin typeface="Cambria Math" panose="02040503050406030204" pitchFamily="18" charset="0"/>
                            <a:ea typeface="+mn-ea"/>
                            <a:cs typeface="Times New Roman" panose="02020603050405020304" pitchFamily="18" charset="0"/>
                          </a:rPr>
                          <m:t>0</m:t>
                        </m:r>
                      </m:sub>
                    </m:sSub>
                    <m:f>
                      <m:fPr>
                        <m:ctrlPr>
                          <a:rPr lang="en-US" altLang="zh-CN" sz="1800" i="1">
                            <a:latin typeface="Cambria Math" panose="02040503050406030204" pitchFamily="18" charset="0"/>
                            <a:cs typeface="Times New Roman" panose="02020603050405020304" pitchFamily="18" charset="0"/>
                          </a:rPr>
                        </m:ctrlPr>
                      </m:fPr>
                      <m:num>
                        <m:r>
                          <a:rPr lang="zh-CN" altLang="en-US" sz="1800" i="1" smtClean="0">
                            <a:latin typeface="Cambria Math" panose="02040503050406030204" pitchFamily="18" charset="0"/>
                            <a:cs typeface="Times New Roman" panose="02020603050405020304" pitchFamily="18" charset="0"/>
                          </a:rPr>
                          <m:t>𝜕</m:t>
                        </m:r>
                        <m:acc>
                          <m:accPr>
                            <m:chr m:val="⃑"/>
                            <m:ctrlPr>
                              <a:rPr lang="en-US" altLang="zh-CN" sz="1800" i="1">
                                <a:latin typeface="Cambria Math" panose="02040503050406030204" pitchFamily="18" charset="0"/>
                                <a:cs typeface="Times New Roman" panose="02020603050405020304" pitchFamily="18" charset="0"/>
                              </a:rPr>
                            </m:ctrlPr>
                          </m:accPr>
                          <m:e>
                            <m:r>
                              <a:rPr lang="en-US" altLang="zh-CN" sz="1800" b="0" i="1" smtClean="0">
                                <a:latin typeface="Cambria Math" panose="02040503050406030204" pitchFamily="18" charset="0"/>
                                <a:cs typeface="Times New Roman" panose="02020603050405020304" pitchFamily="18" charset="0"/>
                              </a:rPr>
                              <m:t>𝑣</m:t>
                            </m:r>
                          </m:e>
                        </m:acc>
                      </m:num>
                      <m:den>
                        <m:r>
                          <a:rPr lang="zh-CN" altLang="en-US" sz="1800" i="1" smtClean="0">
                            <a:latin typeface="Cambria Math" panose="02040503050406030204" pitchFamily="18" charset="0"/>
                            <a:cs typeface="Times New Roman" panose="02020603050405020304" pitchFamily="18" charset="0"/>
                          </a:rPr>
                          <m:t>𝜕</m:t>
                        </m:r>
                        <m:r>
                          <a:rPr lang="en-US" altLang="zh-CN" sz="1800" i="1">
                            <a:latin typeface="Cambria Math" panose="02040503050406030204" pitchFamily="18" charset="0"/>
                            <a:cs typeface="Times New Roman" panose="02020603050405020304" pitchFamily="18" charset="0"/>
                          </a:rPr>
                          <m:t>𝑡</m:t>
                        </m:r>
                      </m:den>
                    </m:f>
                    <m:r>
                      <a:rPr lang="zh-CN" altLang="en-US" sz="1800" i="1">
                        <a:latin typeface="Cambria Math" panose="02040503050406030204" pitchFamily="18" charset="0"/>
                        <a:cs typeface="Times New Roman" panose="02020603050405020304" pitchFamily="18" charset="0"/>
                      </a:rPr>
                      <m:t>。</m:t>
                    </m:r>
                  </m:oMath>
                </a14:m>
                <a:r>
                  <a:rPr lang="zh-CN" altLang="en-US" sz="1800" dirty="0">
                    <a:latin typeface="+mn-ea"/>
                    <a:ea typeface="+mn-ea"/>
                    <a:cs typeface="Times New Roman" panose="02020603050405020304" pitchFamily="18" charset="0"/>
                  </a:rPr>
                  <a:t>那末对于二阶</a:t>
                </a:r>
                <a:r>
                  <a:rPr lang="en-US" altLang="zh-CN" sz="1800" dirty="0">
                    <a:latin typeface="+mn-ea"/>
                    <a:ea typeface="+mn-ea"/>
                    <a:cs typeface="Times New Roman" panose="02020603050405020304" pitchFamily="18" charset="0"/>
                  </a:rPr>
                  <a:t>Thomas</a:t>
                </a:r>
                <a:r>
                  <a:rPr lang="zh-CN" altLang="en-US" sz="1800" dirty="0">
                    <a:latin typeface="+mn-ea"/>
                    <a:ea typeface="+mn-ea"/>
                    <a:cs typeface="Times New Roman" panose="02020603050405020304" pitchFamily="18" charset="0"/>
                  </a:rPr>
                  <a:t>效应就有两种解释：一种观点认为二阶</a:t>
                </a:r>
                <a:r>
                  <a:rPr lang="en-US" altLang="zh-CN" sz="1800" dirty="0">
                    <a:latin typeface="+mn-ea"/>
                    <a:ea typeface="+mn-ea"/>
                    <a:cs typeface="Times New Roman" panose="02020603050405020304" pitchFamily="18" charset="0"/>
                  </a:rPr>
                  <a:t>Thomas</a:t>
                </a:r>
                <a:r>
                  <a:rPr lang="zh-CN" altLang="en-US" sz="1800" dirty="0">
                    <a:latin typeface="+mn-ea"/>
                    <a:ea typeface="+mn-ea"/>
                    <a:cs typeface="Times New Roman" panose="02020603050405020304" pitchFamily="18" charset="0"/>
                  </a:rPr>
                  <a:t>效应是由于运动过程中经历的不同空间位置的外势梯度不同而引起的，即二阶</a:t>
                </a:r>
                <a:r>
                  <a:rPr lang="en-US" altLang="zh-CN" sz="1800" dirty="0">
                    <a:latin typeface="+mn-ea"/>
                    <a:ea typeface="+mn-ea"/>
                    <a:cs typeface="Times New Roman" panose="02020603050405020304" pitchFamily="18" charset="0"/>
                  </a:rPr>
                  <a:t>Thomas</a:t>
                </a:r>
                <a:r>
                  <a:rPr lang="zh-CN" altLang="en-US" sz="1800" dirty="0">
                    <a:latin typeface="+mn-ea"/>
                    <a:ea typeface="+mn-ea"/>
                    <a:cs typeface="Times New Roman" panose="02020603050405020304" pitchFamily="18" charset="0"/>
                  </a:rPr>
                  <a:t>效应应当描述势场的二阶梯度；我们上面的双过程推导就是基于这个观点：第一过程的空间位置与第二过程不同导致加速度有微小变化。第二种观点认为二阶</a:t>
                </a:r>
                <a:r>
                  <a:rPr lang="en-US" altLang="zh-CN" sz="1800" dirty="0">
                    <a:latin typeface="+mn-ea"/>
                    <a:ea typeface="+mn-ea"/>
                    <a:cs typeface="Times New Roman" panose="02020603050405020304" pitchFamily="18" charset="0"/>
                  </a:rPr>
                  <a:t>Thomas</a:t>
                </a:r>
                <a:r>
                  <a:rPr lang="zh-CN" altLang="en-US" sz="1800" dirty="0">
                    <a:latin typeface="+mn-ea"/>
                    <a:ea typeface="+mn-ea"/>
                    <a:cs typeface="Times New Roman" panose="02020603050405020304" pitchFamily="18" charset="0"/>
                  </a:rPr>
                  <a:t>效应是由于运动过程中的任意一点空间位置的势场梯度随时间变化</a:t>
                </a:r>
                <a:r>
                  <a:rPr lang="en-US" altLang="zh-CN" sz="1800" dirty="0">
                    <a:latin typeface="+mn-ea"/>
                    <a:ea typeface="+mn-ea"/>
                    <a:cs typeface="Times New Roman" panose="02020603050405020304" pitchFamily="18" charset="0"/>
                  </a:rPr>
                  <a:t>(</a:t>
                </a:r>
                <a:r>
                  <a:rPr lang="zh-CN" altLang="en-US" sz="1800" dirty="0">
                    <a:latin typeface="+mn-ea"/>
                    <a:ea typeface="+mn-ea"/>
                    <a:cs typeface="Times New Roman" panose="02020603050405020304" pitchFamily="18" charset="0"/>
                  </a:rPr>
                  <a:t>即时变场</a:t>
                </a:r>
                <a:r>
                  <a:rPr lang="en-US" altLang="zh-CN" sz="1800" dirty="0">
                    <a:latin typeface="+mn-ea"/>
                    <a:ea typeface="+mn-ea"/>
                    <a:cs typeface="Times New Roman" panose="02020603050405020304" pitchFamily="18" charset="0"/>
                  </a:rPr>
                  <a:t>)</a:t>
                </a:r>
                <a:r>
                  <a:rPr lang="zh-CN" altLang="en-US" sz="1800" dirty="0">
                    <a:latin typeface="+mn-ea"/>
                    <a:ea typeface="+mn-ea"/>
                    <a:cs typeface="Times New Roman" panose="02020603050405020304" pitchFamily="18" charset="0"/>
                  </a:rPr>
                  <a:t>而导致，即二阶</a:t>
                </a:r>
                <a:r>
                  <a:rPr lang="en-US" altLang="zh-CN" sz="1800" dirty="0">
                    <a:latin typeface="+mn-ea"/>
                    <a:ea typeface="+mn-ea"/>
                    <a:cs typeface="Times New Roman" panose="02020603050405020304" pitchFamily="18" charset="0"/>
                  </a:rPr>
                  <a:t>Thomas</a:t>
                </a:r>
                <a:r>
                  <a:rPr lang="zh-CN" altLang="en-US" sz="1800" dirty="0">
                    <a:latin typeface="+mn-ea"/>
                    <a:ea typeface="+mn-ea"/>
                    <a:cs typeface="Times New Roman" panose="02020603050405020304" pitchFamily="18" charset="0"/>
                  </a:rPr>
                  <a:t>效应应当描述势场梯度的时间项修正，这个观点产生了新的推导思路：单过程推导，即只研究同一位置的一个过程，但在这个过程里要考虑两个时间小量，分别对应两个加速度</a:t>
                </a:r>
                <a:r>
                  <a:rPr lang="en-US" altLang="zh-CN" sz="1800" dirty="0">
                    <a:latin typeface="+mn-ea"/>
                    <a:ea typeface="+mn-ea"/>
                    <a:cs typeface="Times New Roman" panose="02020603050405020304" pitchFamily="18" charset="0"/>
                  </a:rPr>
                  <a:t>(</a:t>
                </a:r>
                <a:r>
                  <a:rPr lang="zh-CN" altLang="en-US" sz="1800" dirty="0">
                    <a:latin typeface="+mn-ea"/>
                    <a:ea typeface="+mn-ea"/>
                    <a:cs typeface="Times New Roman" panose="02020603050405020304" pitchFamily="18" charset="0"/>
                  </a:rPr>
                  <a:t>势场梯度</a:t>
                </a:r>
                <a:r>
                  <a:rPr lang="en-US" altLang="zh-CN" sz="1800" dirty="0">
                    <a:latin typeface="+mn-ea"/>
                    <a:ea typeface="+mn-ea"/>
                    <a:cs typeface="Times New Roman" panose="02020603050405020304" pitchFamily="18" charset="0"/>
                  </a:rPr>
                  <a:t>)</a:t>
                </a:r>
                <a:r>
                  <a:rPr lang="zh-CN" altLang="en-US" sz="1800" dirty="0">
                    <a:latin typeface="+mn-ea"/>
                    <a:ea typeface="+mn-ea"/>
                    <a:cs typeface="Times New Roman" panose="02020603050405020304" pitchFamily="18" charset="0"/>
                  </a:rPr>
                  <a:t>。用数学表示分别是：双过程：</a:t>
                </a:r>
                <a:r>
                  <a:rPr lang="en-US" altLang="zh-CN" sz="1800" dirty="0">
                    <a:cs typeface="Times New Roman" panose="02020603050405020304" pitchFamily="18" charset="0"/>
                  </a:rPr>
                  <a:t> </a:t>
                </a:r>
                <a14:m>
                  <m:oMath xmlns:m="http://schemas.openxmlformats.org/officeDocument/2006/math">
                    <m:r>
                      <a:rPr lang="en-US" altLang="zh-CN" sz="1800">
                        <a:latin typeface="Cambria Math" panose="02040503050406030204" pitchFamily="18" charset="0"/>
                        <a:cs typeface="Times New Roman" panose="02020603050405020304" pitchFamily="18" charset="0"/>
                      </a:rPr>
                      <m:t>−</m:t>
                    </m:r>
                    <m:sSup>
                      <m:sSupPr>
                        <m:ctrlPr>
                          <a:rPr lang="en-US" altLang="zh-CN" sz="1800" i="1" smtClean="0">
                            <a:latin typeface="Cambria Math" panose="02040503050406030204" pitchFamily="18" charset="0"/>
                            <a:cs typeface="Times New Roman" panose="02020603050405020304" pitchFamily="18" charset="0"/>
                          </a:rPr>
                        </m:ctrlPr>
                      </m:sSupPr>
                      <m:e>
                        <m:acc>
                          <m:accPr>
                            <m:chr m:val="⃑"/>
                            <m:ctrlPr>
                              <a:rPr lang="zh-CN" altLang="en-US" sz="1800" i="1">
                                <a:latin typeface="Cambria Math" panose="02040503050406030204" pitchFamily="18" charset="0"/>
                                <a:cs typeface="Times New Roman" panose="02020603050405020304" pitchFamily="18" charset="0"/>
                              </a:rPr>
                            </m:ctrlPr>
                          </m:accPr>
                          <m:e>
                            <m:r>
                              <m:rPr>
                                <m:sty m:val="p"/>
                              </m:rPr>
                              <a:rPr lang="zh-CN" altLang="en-US" sz="1800" i="1">
                                <a:latin typeface="Cambria Math" panose="02040503050406030204" pitchFamily="18" charset="0"/>
                                <a:cs typeface="Times New Roman" panose="02020603050405020304" pitchFamily="18" charset="0"/>
                              </a:rPr>
                              <m:t>∇</m:t>
                            </m:r>
                          </m:e>
                        </m:acc>
                      </m:e>
                      <m:sup>
                        <m:r>
                          <a:rPr lang="en-US" altLang="zh-CN" sz="1800" b="0" i="1" smtClean="0">
                            <a:latin typeface="Cambria Math" panose="02040503050406030204" pitchFamily="18" charset="0"/>
                            <a:cs typeface="Times New Roman" panose="02020603050405020304" pitchFamily="18" charset="0"/>
                          </a:rPr>
                          <m:t>2</m:t>
                        </m:r>
                      </m:sup>
                    </m:sSup>
                    <m:r>
                      <a:rPr lang="en-US" altLang="zh-CN" sz="1800" i="1">
                        <a:latin typeface="Cambria Math" panose="02040503050406030204" pitchFamily="18" charset="0"/>
                        <a:cs typeface="Times New Roman" panose="02020603050405020304" pitchFamily="18" charset="0"/>
                      </a:rPr>
                      <m:t>𝑉</m:t>
                    </m:r>
                    <m:r>
                      <a:rPr lang="en-US" altLang="zh-CN" sz="1800" b="0" i="1" smtClean="0">
                        <a:latin typeface="Cambria Math" panose="02040503050406030204" pitchFamily="18" charset="0"/>
                        <a:cs typeface="Times New Roman" panose="02020603050405020304" pitchFamily="18" charset="0"/>
                      </a:rPr>
                      <m:t>=</m:t>
                    </m:r>
                    <m:sSub>
                      <m:sSubPr>
                        <m:ctrlPr>
                          <a:rPr lang="en-US" altLang="zh-CN" sz="1800" i="1">
                            <a:latin typeface="Cambria Math" panose="02040503050406030204" pitchFamily="18" charset="0"/>
                            <a:cs typeface="Times New Roman" panose="02020603050405020304" pitchFamily="18" charset="0"/>
                          </a:rPr>
                        </m:ctrlPr>
                      </m:sSubPr>
                      <m:e>
                        <m:r>
                          <a:rPr lang="en-US" altLang="zh-CN" sz="1800" i="1">
                            <a:latin typeface="Cambria Math" panose="02040503050406030204" pitchFamily="18" charset="0"/>
                            <a:cs typeface="Times New Roman" panose="02020603050405020304" pitchFamily="18" charset="0"/>
                          </a:rPr>
                          <m:t>𝑚</m:t>
                        </m:r>
                      </m:e>
                      <m:sub>
                        <m:r>
                          <a:rPr lang="en-US" altLang="zh-CN" sz="1800" i="1">
                            <a:latin typeface="Cambria Math" panose="02040503050406030204" pitchFamily="18" charset="0"/>
                            <a:cs typeface="Times New Roman" panose="02020603050405020304" pitchFamily="18" charset="0"/>
                          </a:rPr>
                          <m:t>0</m:t>
                        </m:r>
                      </m:sub>
                    </m:sSub>
                    <m:f>
                      <m:fPr>
                        <m:ctrlPr>
                          <a:rPr lang="en-US" altLang="zh-CN" sz="1800" i="1">
                            <a:latin typeface="Cambria Math" panose="02040503050406030204" pitchFamily="18" charset="0"/>
                            <a:cs typeface="Times New Roman" panose="02020603050405020304" pitchFamily="18" charset="0"/>
                          </a:rPr>
                        </m:ctrlPr>
                      </m:fPr>
                      <m:num>
                        <m:sSup>
                          <m:sSupPr>
                            <m:ctrlPr>
                              <a:rPr lang="en-US" altLang="zh-CN" sz="1800" i="1" smtClean="0">
                                <a:latin typeface="Cambria Math" panose="02040503050406030204" pitchFamily="18" charset="0"/>
                                <a:cs typeface="Times New Roman" panose="02020603050405020304" pitchFamily="18" charset="0"/>
                              </a:rPr>
                            </m:ctrlPr>
                          </m:sSupPr>
                          <m:e>
                            <m:r>
                              <a:rPr lang="zh-CN" altLang="en-US" sz="1800" i="1" smtClean="0">
                                <a:latin typeface="Cambria Math" panose="02040503050406030204" pitchFamily="18" charset="0"/>
                                <a:cs typeface="Times New Roman" panose="02020603050405020304" pitchFamily="18" charset="0"/>
                              </a:rPr>
                              <m:t>𝜕</m:t>
                            </m:r>
                          </m:e>
                          <m:sup>
                            <m:r>
                              <a:rPr lang="en-US" altLang="zh-CN" sz="1800" b="0" i="1" smtClean="0">
                                <a:latin typeface="Cambria Math" panose="02040503050406030204" pitchFamily="18" charset="0"/>
                                <a:cs typeface="Times New Roman" panose="02020603050405020304" pitchFamily="18" charset="0"/>
                              </a:rPr>
                              <m:t>2</m:t>
                            </m:r>
                          </m:sup>
                        </m:sSup>
                        <m:acc>
                          <m:accPr>
                            <m:chr m:val="⃑"/>
                            <m:ctrlPr>
                              <a:rPr lang="en-US" altLang="zh-CN" sz="1800" i="1">
                                <a:latin typeface="Cambria Math" panose="02040503050406030204" pitchFamily="18" charset="0"/>
                                <a:cs typeface="Times New Roman" panose="02020603050405020304" pitchFamily="18" charset="0"/>
                              </a:rPr>
                            </m:ctrlPr>
                          </m:accPr>
                          <m:e>
                            <m:r>
                              <a:rPr lang="en-US" altLang="zh-CN" sz="1800" i="1">
                                <a:latin typeface="Cambria Math" panose="02040503050406030204" pitchFamily="18" charset="0"/>
                                <a:cs typeface="Times New Roman" panose="02020603050405020304" pitchFamily="18" charset="0"/>
                              </a:rPr>
                              <m:t>𝑣</m:t>
                            </m:r>
                          </m:e>
                        </m:acc>
                      </m:num>
                      <m:den>
                        <m:r>
                          <a:rPr lang="zh-CN" altLang="en-US" sz="1800" i="1" smtClean="0">
                            <a:latin typeface="Cambria Math" panose="02040503050406030204" pitchFamily="18" charset="0"/>
                            <a:cs typeface="Times New Roman" panose="02020603050405020304" pitchFamily="18" charset="0"/>
                          </a:rPr>
                          <m:t>𝜕</m:t>
                        </m:r>
                        <m:sSup>
                          <m:sSupPr>
                            <m:ctrlPr>
                              <a:rPr lang="en-US" altLang="zh-CN" sz="1800" i="1" smtClean="0">
                                <a:latin typeface="Cambria Math" panose="02040503050406030204" pitchFamily="18" charset="0"/>
                                <a:cs typeface="Times New Roman" panose="02020603050405020304" pitchFamily="18" charset="0"/>
                              </a:rPr>
                            </m:ctrlPr>
                          </m:sSupPr>
                          <m:e>
                            <m:r>
                              <a:rPr lang="en-US" altLang="zh-CN" sz="1800" i="1">
                                <a:latin typeface="Cambria Math" panose="02040503050406030204" pitchFamily="18" charset="0"/>
                                <a:cs typeface="Times New Roman" panose="02020603050405020304" pitchFamily="18" charset="0"/>
                              </a:rPr>
                              <m:t>𝑡</m:t>
                            </m:r>
                          </m:e>
                          <m:sup>
                            <m:r>
                              <a:rPr lang="en-US" altLang="zh-CN" sz="1800" b="0" i="1" smtClean="0">
                                <a:latin typeface="Cambria Math" panose="02040503050406030204" pitchFamily="18" charset="0"/>
                                <a:cs typeface="Times New Roman" panose="02020603050405020304" pitchFamily="18" charset="0"/>
                              </a:rPr>
                              <m:t>2</m:t>
                            </m:r>
                          </m:sup>
                        </m:sSup>
                      </m:den>
                    </m:f>
                  </m:oMath>
                </a14:m>
                <a:r>
                  <a:rPr lang="zh-CN" altLang="en-US" sz="1800" dirty="0">
                    <a:latin typeface="+mn-ea"/>
                    <a:ea typeface="+mn-ea"/>
                    <a:cs typeface="Times New Roman" panose="02020603050405020304" pitchFamily="18" charset="0"/>
                  </a:rPr>
                  <a:t>，此式乍看很合理，单显然对一个固定的等式两边用不同的操作是不相等的；单过程：</a:t>
                </a:r>
                <a14:m>
                  <m:oMath xmlns:m="http://schemas.openxmlformats.org/officeDocument/2006/math">
                    <m:r>
                      <a:rPr lang="en-US" altLang="zh-CN" sz="1800">
                        <a:latin typeface="Cambria Math" panose="02040503050406030204" pitchFamily="18" charset="0"/>
                        <a:cs typeface="Times New Roman" panose="02020603050405020304" pitchFamily="18" charset="0"/>
                      </a:rPr>
                      <m:t>−</m:t>
                    </m:r>
                    <m:f>
                      <m:fPr>
                        <m:ctrlPr>
                          <a:rPr lang="en-US" altLang="zh-CN" sz="1800" i="1">
                            <a:latin typeface="Cambria Math" panose="02040503050406030204" pitchFamily="18" charset="0"/>
                            <a:cs typeface="Times New Roman" panose="02020603050405020304" pitchFamily="18" charset="0"/>
                          </a:rPr>
                        </m:ctrlPr>
                      </m:fPr>
                      <m:num>
                        <m:r>
                          <a:rPr lang="zh-CN" altLang="en-US" sz="1800" i="1">
                            <a:latin typeface="Cambria Math" panose="02040503050406030204" pitchFamily="18" charset="0"/>
                            <a:cs typeface="Times New Roman" panose="02020603050405020304" pitchFamily="18" charset="0"/>
                          </a:rPr>
                          <m:t>𝜕</m:t>
                        </m:r>
                      </m:num>
                      <m:den>
                        <m:r>
                          <a:rPr lang="zh-CN" altLang="en-US" sz="1800" i="1">
                            <a:latin typeface="Cambria Math" panose="02040503050406030204" pitchFamily="18" charset="0"/>
                            <a:cs typeface="Times New Roman" panose="02020603050405020304" pitchFamily="18" charset="0"/>
                          </a:rPr>
                          <m:t>𝜕</m:t>
                        </m:r>
                        <m:r>
                          <a:rPr lang="en-US" altLang="zh-CN" sz="1800" i="1">
                            <a:latin typeface="Cambria Math" panose="02040503050406030204" pitchFamily="18" charset="0"/>
                            <a:cs typeface="Times New Roman" panose="02020603050405020304" pitchFamily="18" charset="0"/>
                          </a:rPr>
                          <m:t>𝑡</m:t>
                        </m:r>
                      </m:den>
                    </m:f>
                    <m:acc>
                      <m:accPr>
                        <m:chr m:val="⃑"/>
                        <m:ctrlPr>
                          <a:rPr lang="zh-CN" altLang="en-US" sz="1800" i="1">
                            <a:latin typeface="Cambria Math" panose="02040503050406030204" pitchFamily="18" charset="0"/>
                            <a:cs typeface="Times New Roman" panose="02020603050405020304" pitchFamily="18" charset="0"/>
                          </a:rPr>
                        </m:ctrlPr>
                      </m:accPr>
                      <m:e>
                        <m:r>
                          <m:rPr>
                            <m:sty m:val="p"/>
                          </m:rPr>
                          <a:rPr lang="zh-CN" altLang="en-US" sz="1800" i="1">
                            <a:latin typeface="Cambria Math" panose="02040503050406030204" pitchFamily="18" charset="0"/>
                            <a:cs typeface="Times New Roman" panose="02020603050405020304" pitchFamily="18" charset="0"/>
                          </a:rPr>
                          <m:t>∇</m:t>
                        </m:r>
                      </m:e>
                    </m:acc>
                    <m:r>
                      <a:rPr lang="en-US" altLang="zh-CN" sz="1800" i="1">
                        <a:latin typeface="Cambria Math" panose="02040503050406030204" pitchFamily="18" charset="0"/>
                        <a:cs typeface="Times New Roman" panose="02020603050405020304" pitchFamily="18" charset="0"/>
                      </a:rPr>
                      <m:t>𝑉</m:t>
                    </m:r>
                    <m:r>
                      <a:rPr lang="en-US" altLang="zh-CN" sz="1800" i="1">
                        <a:latin typeface="Cambria Math" panose="02040503050406030204" pitchFamily="18" charset="0"/>
                        <a:cs typeface="Times New Roman" panose="02020603050405020304" pitchFamily="18" charset="0"/>
                      </a:rPr>
                      <m:t>=</m:t>
                    </m:r>
                    <m:sSub>
                      <m:sSubPr>
                        <m:ctrlPr>
                          <a:rPr lang="en-US" altLang="zh-CN" sz="1800" i="1">
                            <a:latin typeface="Cambria Math" panose="02040503050406030204" pitchFamily="18" charset="0"/>
                            <a:cs typeface="Times New Roman" panose="02020603050405020304" pitchFamily="18" charset="0"/>
                          </a:rPr>
                        </m:ctrlPr>
                      </m:sSubPr>
                      <m:e>
                        <m:r>
                          <a:rPr lang="en-US" altLang="zh-CN" sz="1800" i="1">
                            <a:latin typeface="Cambria Math" panose="02040503050406030204" pitchFamily="18" charset="0"/>
                            <a:cs typeface="Times New Roman" panose="02020603050405020304" pitchFamily="18" charset="0"/>
                          </a:rPr>
                          <m:t>𝑚</m:t>
                        </m:r>
                      </m:e>
                      <m:sub>
                        <m:r>
                          <a:rPr lang="en-US" altLang="zh-CN" sz="1800" i="1">
                            <a:latin typeface="Cambria Math" panose="02040503050406030204" pitchFamily="18" charset="0"/>
                            <a:cs typeface="Times New Roman" panose="02020603050405020304" pitchFamily="18" charset="0"/>
                          </a:rPr>
                          <m:t>0</m:t>
                        </m:r>
                      </m:sub>
                    </m:sSub>
                    <m:f>
                      <m:fPr>
                        <m:ctrlPr>
                          <a:rPr lang="en-US" altLang="zh-CN" sz="1800" i="1">
                            <a:latin typeface="Cambria Math" panose="02040503050406030204" pitchFamily="18" charset="0"/>
                            <a:cs typeface="Times New Roman" panose="02020603050405020304" pitchFamily="18" charset="0"/>
                          </a:rPr>
                        </m:ctrlPr>
                      </m:fPr>
                      <m:num>
                        <m:sSup>
                          <m:sSupPr>
                            <m:ctrlPr>
                              <a:rPr lang="en-US" altLang="zh-CN" sz="1800" i="1">
                                <a:latin typeface="Cambria Math" panose="02040503050406030204" pitchFamily="18" charset="0"/>
                                <a:cs typeface="Times New Roman" panose="02020603050405020304" pitchFamily="18" charset="0"/>
                              </a:rPr>
                            </m:ctrlPr>
                          </m:sSupPr>
                          <m:e>
                            <m:r>
                              <a:rPr lang="zh-CN" altLang="en-US" sz="1800" i="1">
                                <a:latin typeface="Cambria Math" panose="02040503050406030204" pitchFamily="18" charset="0"/>
                                <a:cs typeface="Times New Roman" panose="02020603050405020304" pitchFamily="18" charset="0"/>
                              </a:rPr>
                              <m:t>𝜕</m:t>
                            </m:r>
                          </m:e>
                          <m:sup>
                            <m:r>
                              <a:rPr lang="en-US" altLang="zh-CN" sz="1800" i="1">
                                <a:latin typeface="Cambria Math" panose="02040503050406030204" pitchFamily="18" charset="0"/>
                                <a:cs typeface="Times New Roman" panose="02020603050405020304" pitchFamily="18" charset="0"/>
                              </a:rPr>
                              <m:t>2</m:t>
                            </m:r>
                          </m:sup>
                        </m:sSup>
                        <m:acc>
                          <m:accPr>
                            <m:chr m:val="⃑"/>
                            <m:ctrlPr>
                              <a:rPr lang="en-US" altLang="zh-CN" sz="1800" i="1">
                                <a:latin typeface="Cambria Math" panose="02040503050406030204" pitchFamily="18" charset="0"/>
                                <a:cs typeface="Times New Roman" panose="02020603050405020304" pitchFamily="18" charset="0"/>
                              </a:rPr>
                            </m:ctrlPr>
                          </m:accPr>
                          <m:e>
                            <m:r>
                              <a:rPr lang="en-US" altLang="zh-CN" sz="1800" i="1">
                                <a:latin typeface="Cambria Math" panose="02040503050406030204" pitchFamily="18" charset="0"/>
                                <a:cs typeface="Times New Roman" panose="02020603050405020304" pitchFamily="18" charset="0"/>
                              </a:rPr>
                              <m:t>𝑣</m:t>
                            </m:r>
                          </m:e>
                        </m:acc>
                      </m:num>
                      <m:den>
                        <m:r>
                          <a:rPr lang="zh-CN" altLang="en-US" sz="1800" i="1">
                            <a:latin typeface="Cambria Math" panose="02040503050406030204" pitchFamily="18" charset="0"/>
                            <a:cs typeface="Times New Roman" panose="02020603050405020304" pitchFamily="18" charset="0"/>
                          </a:rPr>
                          <m:t>𝜕</m:t>
                        </m:r>
                        <m:sSup>
                          <m:sSupPr>
                            <m:ctrlPr>
                              <a:rPr lang="en-US" altLang="zh-CN" sz="1800" i="1">
                                <a:latin typeface="Cambria Math" panose="02040503050406030204" pitchFamily="18" charset="0"/>
                                <a:cs typeface="Times New Roman" panose="02020603050405020304" pitchFamily="18" charset="0"/>
                              </a:rPr>
                            </m:ctrlPr>
                          </m:sSupPr>
                          <m:e>
                            <m:r>
                              <a:rPr lang="en-US" altLang="zh-CN" sz="1800" i="1">
                                <a:latin typeface="Cambria Math" panose="02040503050406030204" pitchFamily="18" charset="0"/>
                                <a:cs typeface="Times New Roman" panose="02020603050405020304" pitchFamily="18" charset="0"/>
                              </a:rPr>
                              <m:t>𝑡</m:t>
                            </m:r>
                          </m:e>
                          <m:sup>
                            <m:r>
                              <a:rPr lang="en-US" altLang="zh-CN" sz="1800" i="1">
                                <a:latin typeface="Cambria Math" panose="02040503050406030204" pitchFamily="18" charset="0"/>
                                <a:cs typeface="Times New Roman" panose="02020603050405020304" pitchFamily="18" charset="0"/>
                              </a:rPr>
                              <m:t>2</m:t>
                            </m:r>
                          </m:sup>
                        </m:sSup>
                      </m:den>
                    </m:f>
                  </m:oMath>
                </a14:m>
                <a:r>
                  <a:rPr lang="zh-CN" altLang="en-US" sz="1800" dirty="0">
                    <a:latin typeface="+mn-ea"/>
                    <a:ea typeface="+mn-ea"/>
                    <a:cs typeface="Times New Roman" panose="02020603050405020304" pitchFamily="18" charset="0"/>
                  </a:rPr>
                  <a:t>，这在数学上才是合理的。因此，用单过程推导的时变势能梯度</a:t>
                </a:r>
                <a:r>
                  <a:rPr lang="en-US" altLang="zh-CN" sz="1800" dirty="0">
                    <a:latin typeface="+mn-ea"/>
                    <a:ea typeface="+mn-ea"/>
                    <a:cs typeface="Times New Roman" panose="02020603050405020304" pitchFamily="18" charset="0"/>
                  </a:rPr>
                  <a:t>(</a:t>
                </a:r>
                <a:r>
                  <a:rPr lang="zh-CN" altLang="en-US" sz="1800" dirty="0">
                    <a:latin typeface="+mn-ea"/>
                    <a:ea typeface="+mn-ea"/>
                    <a:cs typeface="Times New Roman" panose="02020603050405020304" pitchFamily="18" charset="0"/>
                  </a:rPr>
                  <a:t>后称二阶势能</a:t>
                </a:r>
                <a:r>
                  <a:rPr lang="en-US" altLang="zh-CN" sz="1800" dirty="0">
                    <a:latin typeface="+mn-ea"/>
                    <a:ea typeface="+mn-ea"/>
                    <a:cs typeface="Times New Roman" panose="02020603050405020304" pitchFamily="18" charset="0"/>
                  </a:rPr>
                  <a:t>)</a:t>
                </a:r>
                <a:r>
                  <a:rPr lang="zh-CN" altLang="en-US" sz="1800" dirty="0">
                    <a:latin typeface="+mn-ea"/>
                    <a:ea typeface="+mn-ea"/>
                    <a:cs typeface="Times New Roman" panose="02020603050405020304" pitchFamily="18" charset="0"/>
                  </a:rPr>
                  <a:t>才是符合加速度变化率二阶</a:t>
                </a:r>
                <a:r>
                  <a:rPr lang="en-US" altLang="zh-CN" sz="1800" dirty="0">
                    <a:latin typeface="+mn-ea"/>
                    <a:ea typeface="+mn-ea"/>
                    <a:cs typeface="Times New Roman" panose="02020603050405020304" pitchFamily="18" charset="0"/>
                  </a:rPr>
                  <a:t>Thomas</a:t>
                </a:r>
                <a:r>
                  <a:rPr lang="zh-CN" altLang="en-US" sz="1800" dirty="0">
                    <a:latin typeface="+mn-ea"/>
                    <a:ea typeface="+mn-ea"/>
                    <a:cs typeface="Times New Roman" panose="02020603050405020304" pitchFamily="18" charset="0"/>
                  </a:rPr>
                  <a:t>效应本质的。</a:t>
                </a:r>
                <a:endParaRPr lang="en-US" altLang="zh-CN" sz="1800" dirty="0">
                  <a:latin typeface="+mn-ea"/>
                  <a:ea typeface="+mn-ea"/>
                  <a:cs typeface="Times New Roman" panose="02020603050405020304" pitchFamily="18" charset="0"/>
                </a:endParaRPr>
              </a:p>
            </p:txBody>
          </p:sp>
        </mc:Choice>
        <mc:Fallback xmlns="">
          <p:sp>
            <p:nvSpPr>
              <p:cNvPr id="5" name="文本框 4">
                <a:extLst>
                  <a:ext uri="{FF2B5EF4-FFF2-40B4-BE49-F238E27FC236}">
                    <a16:creationId xmlns:a16="http://schemas.microsoft.com/office/drawing/2014/main" id="{05ED7C36-3CA6-587D-EB80-7D9D09522461}"/>
                  </a:ext>
                </a:extLst>
              </p:cNvPr>
              <p:cNvSpPr txBox="1">
                <a:spLocks noRot="1" noChangeAspect="1" noMove="1" noResize="1" noEditPoints="1" noAdjustHandles="1" noChangeArrowheads="1" noChangeShapeType="1" noTextEdit="1"/>
              </p:cNvSpPr>
              <p:nvPr/>
            </p:nvSpPr>
            <p:spPr>
              <a:xfrm>
                <a:off x="133503" y="856064"/>
                <a:ext cx="8876994" cy="5747664"/>
              </a:xfrm>
              <a:prstGeom prst="rect">
                <a:avLst/>
              </a:prstGeom>
              <a:blipFill>
                <a:blip r:embed="rId3"/>
                <a:stretch>
                  <a:fillRect l="-618" r="-412" b="-636"/>
                </a:stretch>
              </a:blipFill>
            </p:spPr>
            <p:txBody>
              <a:bodyPr/>
              <a:lstStyle/>
              <a:p>
                <a:r>
                  <a:rPr lang="zh-CN" altLang="en-US">
                    <a:noFill/>
                  </a:rPr>
                  <a:t> </a:t>
                </a:r>
              </a:p>
            </p:txBody>
          </p:sp>
        </mc:Fallback>
      </mc:AlternateContent>
      <p:sp>
        <p:nvSpPr>
          <p:cNvPr id="3" name="文本框 2">
            <a:extLst>
              <a:ext uri="{FF2B5EF4-FFF2-40B4-BE49-F238E27FC236}">
                <a16:creationId xmlns:a16="http://schemas.microsoft.com/office/drawing/2014/main" id="{FF604DD3-331A-554C-42E1-E865F8AC33CA}"/>
              </a:ext>
            </a:extLst>
          </p:cNvPr>
          <p:cNvSpPr txBox="1"/>
          <p:nvPr/>
        </p:nvSpPr>
        <p:spPr>
          <a:xfrm>
            <a:off x="305821" y="197451"/>
            <a:ext cx="3877985" cy="461665"/>
          </a:xfrm>
          <a:prstGeom prst="rect">
            <a:avLst/>
          </a:prstGeom>
          <a:noFill/>
        </p:spPr>
        <p:txBody>
          <a:bodyPr wrap="none" rtlCol="0">
            <a:spAutoFit/>
          </a:bodyPr>
          <a:lstStyle/>
          <a:p>
            <a:r>
              <a:rPr lang="zh-CN" altLang="en-US" dirty="0">
                <a:solidFill>
                  <a:schemeClr val="bg1"/>
                </a:solidFill>
                <a:latin typeface="+mn-ea"/>
                <a:ea typeface="+mn-ea"/>
              </a:rPr>
              <a:t>二阶</a:t>
            </a:r>
            <a:r>
              <a:rPr lang="en-US" altLang="zh-CN" dirty="0">
                <a:solidFill>
                  <a:schemeClr val="bg1"/>
                </a:solidFill>
                <a:latin typeface="+mn-ea"/>
                <a:ea typeface="+mn-ea"/>
              </a:rPr>
              <a:t>Thomas</a:t>
            </a:r>
            <a:r>
              <a:rPr lang="zh-CN" altLang="en-US" dirty="0">
                <a:solidFill>
                  <a:schemeClr val="bg1"/>
                </a:solidFill>
                <a:latin typeface="+mn-ea"/>
                <a:ea typeface="+mn-ea"/>
              </a:rPr>
              <a:t>效应本质再讨论</a:t>
            </a:r>
          </a:p>
        </p:txBody>
      </p:sp>
    </p:spTree>
    <p:extLst>
      <p:ext uri="{BB962C8B-B14F-4D97-AF65-F5344CB8AC3E}">
        <p14:creationId xmlns:p14="http://schemas.microsoft.com/office/powerpoint/2010/main" val="2809365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7" name="文本框 56">
                <a:extLst>
                  <a:ext uri="{FF2B5EF4-FFF2-40B4-BE49-F238E27FC236}">
                    <a16:creationId xmlns:a16="http://schemas.microsoft.com/office/drawing/2014/main" id="{FB810B79-3D63-5365-D4AC-3FB31F48F219}"/>
                  </a:ext>
                </a:extLst>
              </p:cNvPr>
              <p:cNvSpPr txBox="1"/>
              <p:nvPr/>
            </p:nvSpPr>
            <p:spPr>
              <a:xfrm>
                <a:off x="142174" y="4110317"/>
                <a:ext cx="8859651" cy="2386423"/>
              </a:xfrm>
              <a:prstGeom prst="rect">
                <a:avLst/>
              </a:prstGeom>
              <a:noFill/>
            </p:spPr>
            <p:txBody>
              <a:bodyPr wrap="square" rtlCol="0">
                <a:spAutoFit/>
              </a:bodyPr>
              <a:lstStyle/>
              <a:p>
                <a:pPr>
                  <a:lnSpc>
                    <a:spcPct val="150000"/>
                  </a:lnSpc>
                </a:pPr>
                <a:r>
                  <a:rPr lang="zh-CN" altLang="en-US" sz="1800" dirty="0">
                    <a:latin typeface="+mn-ea"/>
                    <a:ea typeface="+mn-ea"/>
                    <a:cs typeface="Times New Roman" panose="02020603050405020304" pitchFamily="18" charset="0"/>
                  </a:rPr>
                  <a:t>    双过程或多过程更适合于描述随着运动的进行，加速度不断改变，</a:t>
                </a:r>
                <a:r>
                  <a:rPr lang="en-US" altLang="zh-CN" sz="1800" dirty="0">
                    <a:latin typeface="+mn-lt"/>
                    <a:ea typeface="+mn-ea"/>
                    <a:cs typeface="Times New Roman" panose="02020603050405020304" pitchFamily="18" charset="0"/>
                  </a:rPr>
                  <a:t>t</a:t>
                </a:r>
                <a:r>
                  <a:rPr lang="zh-CN" altLang="en-US" sz="1800" dirty="0">
                    <a:latin typeface="+mn-ea"/>
                    <a:ea typeface="+mn-ea"/>
                    <a:cs typeface="Times New Roman" panose="02020603050405020304" pitchFamily="18" charset="0"/>
                  </a:rPr>
                  <a:t>时刻的加速度与</a:t>
                </a:r>
                <a:r>
                  <a:rPr lang="en-US" altLang="zh-CN" sz="1800" dirty="0">
                    <a:latin typeface="+mn-lt"/>
                    <a:ea typeface="+mn-ea"/>
                    <a:cs typeface="Times New Roman" panose="02020603050405020304" pitchFamily="18" charset="0"/>
                  </a:rPr>
                  <a:t>t+dt</a:t>
                </a:r>
                <a:r>
                  <a:rPr lang="zh-CN" altLang="en-US" sz="1800" dirty="0">
                    <a:latin typeface="+mn-ea"/>
                    <a:ea typeface="+mn-ea"/>
                    <a:cs typeface="Times New Roman" panose="02020603050405020304" pitchFamily="18" charset="0"/>
                  </a:rPr>
                  <a:t>的加速度不同，这是一个长时问题。我们希望研究的是加速度的变化对于单过程的高阶效应，是一个短时问题。重新考虑单过程的曲线加速度效应：</a:t>
                </a:r>
                <a:r>
                  <a:rPr lang="el-GR" altLang="zh-CN" sz="1800" dirty="0">
                    <a:cs typeface="Times New Roman" panose="02020603050405020304" pitchFamily="18" charset="0"/>
                  </a:rPr>
                  <a:t> </a:t>
                </a:r>
                <a14:m>
                  <m:oMath xmlns:m="http://schemas.openxmlformats.org/officeDocument/2006/math">
                    <m:sSub>
                      <m:sSubPr>
                        <m:ctrlPr>
                          <a:rPr lang="el-GR" altLang="zh-CN" sz="1800" i="1" smtClean="0">
                            <a:latin typeface="Cambria Math" panose="02040503050406030204" pitchFamily="18" charset="0"/>
                            <a:cs typeface="Times New Roman" panose="02020603050405020304" pitchFamily="18" charset="0"/>
                          </a:rPr>
                        </m:ctrlPr>
                      </m:sSubPr>
                      <m:e>
                        <m:acc>
                          <m:accPr>
                            <m:chr m:val="⃑"/>
                            <m:ctrlPr>
                              <a:rPr lang="zh-CN" altLang="en-US" sz="1800" i="1">
                                <a:latin typeface="Cambria Math" panose="02040503050406030204" pitchFamily="18" charset="0"/>
                                <a:cs typeface="Times New Roman" panose="02020603050405020304" pitchFamily="18" charset="0"/>
                              </a:rPr>
                            </m:ctrlPr>
                          </m:accPr>
                          <m:e>
                            <m:r>
                              <a:rPr lang="el-GR" altLang="zh-CN" sz="1800" i="1">
                                <a:latin typeface="Cambria Math" panose="02040503050406030204" pitchFamily="18" charset="0"/>
                                <a:cs typeface="Times New Roman" panose="02020603050405020304" pitchFamily="18" charset="0"/>
                              </a:rPr>
                              <m:t>𝛽</m:t>
                            </m:r>
                          </m:e>
                        </m:acc>
                      </m:e>
                      <m:sub>
                        <m:r>
                          <m:rPr>
                            <m:sty m:val="p"/>
                          </m:rPr>
                          <a:rPr lang="en-US" altLang="zh-CN" sz="1800" i="1">
                            <a:latin typeface="Cambria Math" panose="02040503050406030204" pitchFamily="18" charset="0"/>
                            <a:cs typeface="Times New Roman" panose="02020603050405020304" pitchFamily="18" charset="0"/>
                          </a:rPr>
                          <m:t>t</m:t>
                        </m:r>
                      </m:sub>
                    </m:sSub>
                    <m:r>
                      <a:rPr lang="el-GR" altLang="zh-CN" sz="1800" i="1">
                        <a:latin typeface="Cambria Math" panose="02040503050406030204" pitchFamily="18" charset="0"/>
                        <a:cs typeface="Times New Roman" panose="02020603050405020304" pitchFamily="18" charset="0"/>
                      </a:rPr>
                      <m:t>=</m:t>
                    </m:r>
                    <m:d>
                      <m:dPr>
                        <m:ctrlPr>
                          <a:rPr lang="el-GR" altLang="zh-CN" sz="1800" i="1">
                            <a:latin typeface="Cambria Math" panose="02040503050406030204" pitchFamily="18" charset="0"/>
                            <a:cs typeface="Times New Roman" panose="02020603050405020304" pitchFamily="18" charset="0"/>
                          </a:rPr>
                        </m:ctrlPr>
                      </m:dPr>
                      <m:e>
                        <m:r>
                          <a:rPr lang="el-GR" altLang="zh-CN" sz="1800" i="1">
                            <a:latin typeface="Cambria Math" panose="02040503050406030204" pitchFamily="18" charset="0"/>
                            <a:cs typeface="Times New Roman" panose="02020603050405020304" pitchFamily="18" charset="0"/>
                          </a:rPr>
                          <m:t>0,0,</m:t>
                        </m:r>
                        <m:r>
                          <a:rPr lang="el-GR" altLang="zh-CN" sz="1800" i="1">
                            <a:latin typeface="Cambria Math" panose="02040503050406030204" pitchFamily="18" charset="0"/>
                            <a:cs typeface="Times New Roman" panose="02020603050405020304" pitchFamily="18" charset="0"/>
                          </a:rPr>
                          <m:t>𝛽</m:t>
                        </m:r>
                      </m:e>
                    </m:d>
                    <m:r>
                      <a:rPr lang="el-GR" altLang="zh-CN" sz="1800" i="1">
                        <a:latin typeface="Cambria Math" panose="02040503050406030204" pitchFamily="18" charset="0"/>
                        <a:cs typeface="Times New Roman" panose="02020603050405020304" pitchFamily="18" charset="0"/>
                      </a:rPr>
                      <m:t>,</m:t>
                    </m:r>
                    <m:r>
                      <a:rPr lang="en-US" altLang="zh-CN" sz="1800" b="0" i="1" smtClean="0">
                        <a:latin typeface="Cambria Math" panose="02040503050406030204" pitchFamily="18" charset="0"/>
                        <a:cs typeface="Times New Roman" panose="02020603050405020304" pitchFamily="18" charset="0"/>
                      </a:rPr>
                      <m:t>  </m:t>
                    </m:r>
                    <m:sSub>
                      <m:sSubPr>
                        <m:ctrlPr>
                          <a:rPr lang="el-GR" altLang="zh-CN" sz="1800" i="1">
                            <a:latin typeface="Cambria Math" panose="02040503050406030204" pitchFamily="18" charset="0"/>
                            <a:cs typeface="Times New Roman" panose="02020603050405020304" pitchFamily="18" charset="0"/>
                          </a:rPr>
                        </m:ctrlPr>
                      </m:sSubPr>
                      <m:e>
                        <m:acc>
                          <m:accPr>
                            <m:chr m:val="⃑"/>
                            <m:ctrlPr>
                              <a:rPr lang="zh-CN" altLang="en-US" sz="1800" i="1">
                                <a:latin typeface="Cambria Math" panose="02040503050406030204" pitchFamily="18" charset="0"/>
                                <a:cs typeface="Times New Roman" panose="02020603050405020304" pitchFamily="18" charset="0"/>
                              </a:rPr>
                            </m:ctrlPr>
                          </m:accPr>
                          <m:e>
                            <m:r>
                              <a:rPr lang="el-GR" altLang="zh-CN" sz="1800" i="1">
                                <a:latin typeface="Cambria Math" panose="02040503050406030204" pitchFamily="18" charset="0"/>
                                <a:cs typeface="Times New Roman" panose="02020603050405020304" pitchFamily="18" charset="0"/>
                              </a:rPr>
                              <m:t>𝛽</m:t>
                            </m:r>
                          </m:e>
                        </m:acc>
                      </m:e>
                      <m:sub>
                        <m:r>
                          <m:rPr>
                            <m:sty m:val="p"/>
                          </m:rPr>
                          <a:rPr lang="en-US" altLang="zh-CN" sz="1800" i="1">
                            <a:latin typeface="Cambria Math" panose="02040503050406030204" pitchFamily="18" charset="0"/>
                            <a:cs typeface="Times New Roman" panose="02020603050405020304" pitchFamily="18" charset="0"/>
                          </a:rPr>
                          <m:t>t</m:t>
                        </m:r>
                        <m:r>
                          <a:rPr lang="en-US" altLang="zh-CN" sz="1800" i="1">
                            <a:latin typeface="Cambria Math" panose="02040503050406030204" pitchFamily="18" charset="0"/>
                            <a:cs typeface="Times New Roman" panose="02020603050405020304" pitchFamily="18" charset="0"/>
                          </a:rPr>
                          <m:t>+2</m:t>
                        </m:r>
                        <m:r>
                          <a:rPr lang="en-US" altLang="zh-CN" sz="1800" i="1">
                            <a:latin typeface="Cambria Math" panose="02040503050406030204" pitchFamily="18" charset="0"/>
                            <a:cs typeface="Times New Roman" panose="02020603050405020304" pitchFamily="18" charset="0"/>
                          </a:rPr>
                          <m:t>𝑑𝑡</m:t>
                        </m:r>
                      </m:sub>
                    </m:sSub>
                    <m:r>
                      <a:rPr lang="en-US" altLang="zh-CN" sz="1800" i="1">
                        <a:latin typeface="Cambria Math" panose="02040503050406030204" pitchFamily="18" charset="0"/>
                        <a:cs typeface="Times New Roman" panose="02020603050405020304" pitchFamily="18" charset="0"/>
                      </a:rPr>
                      <m:t>=</m:t>
                    </m:r>
                    <m:d>
                      <m:dPr>
                        <m:ctrlPr>
                          <a:rPr lang="en-US" altLang="zh-CN" sz="1800" i="1">
                            <a:latin typeface="Cambria Math" panose="02040503050406030204" pitchFamily="18" charset="0"/>
                            <a:cs typeface="Times New Roman" panose="02020603050405020304" pitchFamily="18" charset="0"/>
                          </a:rPr>
                        </m:ctrlPr>
                      </m:dPr>
                      <m:e>
                        <m:f>
                          <m:fPr>
                            <m:ctrlPr>
                              <a:rPr lang="en-US" altLang="zh-CN" sz="1800" i="1">
                                <a:latin typeface="Cambria Math" panose="02040503050406030204" pitchFamily="18" charset="0"/>
                                <a:cs typeface="Times New Roman" panose="02020603050405020304" pitchFamily="18" charset="0"/>
                              </a:rPr>
                            </m:ctrlPr>
                          </m:fPr>
                          <m:num>
                            <m:sSub>
                              <m:sSubPr>
                                <m:ctrlPr>
                                  <a:rPr lang="en-US" altLang="zh-CN" sz="1800" i="1">
                                    <a:latin typeface="Cambria Math" panose="02040503050406030204" pitchFamily="18" charset="0"/>
                                    <a:cs typeface="Times New Roman" panose="02020603050405020304" pitchFamily="18" charset="0"/>
                                  </a:rPr>
                                </m:ctrlPr>
                              </m:sSubPr>
                              <m:e>
                                <m:r>
                                  <a:rPr lang="en-US" altLang="zh-CN" sz="1800" i="1">
                                    <a:latin typeface="Cambria Math" panose="02040503050406030204" pitchFamily="18" charset="0"/>
                                    <a:cs typeface="Times New Roman" panose="02020603050405020304" pitchFamily="18" charset="0"/>
                                  </a:rPr>
                                  <m:t>𝑏</m:t>
                                </m:r>
                              </m:e>
                              <m:sub>
                                <m:r>
                                  <a:rPr lang="en-US" altLang="zh-CN" sz="1800" i="1">
                                    <a:latin typeface="Cambria Math" panose="02040503050406030204" pitchFamily="18" charset="0"/>
                                    <a:cs typeface="Times New Roman" panose="02020603050405020304" pitchFamily="18" charset="0"/>
                                  </a:rPr>
                                  <m:t>1</m:t>
                                </m:r>
                              </m:sub>
                            </m:sSub>
                          </m:num>
                          <m:den>
                            <m:r>
                              <m:rPr>
                                <m:sty m:val="p"/>
                              </m:rPr>
                              <a:rPr lang="en-US" altLang="zh-CN" sz="1800" i="1">
                                <a:latin typeface="Cambria Math" panose="02040503050406030204" pitchFamily="18" charset="0"/>
                                <a:cs typeface="Times New Roman" panose="02020603050405020304" pitchFamily="18" charset="0"/>
                              </a:rPr>
                              <m:t>c</m:t>
                            </m:r>
                          </m:den>
                        </m:f>
                        <m:sSup>
                          <m:sSupPr>
                            <m:ctrlPr>
                              <a:rPr lang="zh-CN" altLang="en-US" sz="1800" i="1" dirty="0">
                                <a:latin typeface="Cambria Math" panose="02040503050406030204" pitchFamily="18" charset="0"/>
                              </a:rPr>
                            </m:ctrlPr>
                          </m:sSupPr>
                          <m:e>
                            <m:d>
                              <m:dPr>
                                <m:ctrlPr>
                                  <a:rPr lang="en-US" altLang="zh-CN" sz="1800" i="1" dirty="0">
                                    <a:latin typeface="Cambria Math" panose="02040503050406030204" pitchFamily="18" charset="0"/>
                                  </a:rPr>
                                </m:ctrlPr>
                              </m:dPr>
                              <m:e>
                                <m:r>
                                  <a:rPr lang="en-US" altLang="zh-CN" sz="1800" i="1" dirty="0">
                                    <a:latin typeface="Cambria Math" panose="02040503050406030204" pitchFamily="18" charset="0"/>
                                  </a:rPr>
                                  <m:t>𝑑𝑡</m:t>
                                </m:r>
                              </m:e>
                            </m:d>
                          </m:e>
                          <m:sup>
                            <m:r>
                              <a:rPr lang="en-US" altLang="zh-CN" sz="1800" i="1" dirty="0">
                                <a:latin typeface="Cambria Math" panose="02040503050406030204" pitchFamily="18" charset="0"/>
                              </a:rPr>
                              <m:t>2</m:t>
                            </m:r>
                          </m:sup>
                        </m:sSup>
                        <m:r>
                          <a:rPr lang="en-US" altLang="zh-CN" sz="1800" i="1">
                            <a:latin typeface="Cambria Math" panose="02040503050406030204" pitchFamily="18" charset="0"/>
                            <a:cs typeface="Times New Roman" panose="02020603050405020304" pitchFamily="18" charset="0"/>
                          </a:rPr>
                          <m:t>,</m:t>
                        </m:r>
                        <m:sSubSup>
                          <m:sSubSupPr>
                            <m:ctrlPr>
                              <a:rPr lang="el-GR" altLang="zh-CN" sz="1800" i="1">
                                <a:latin typeface="Cambria Math" panose="02040503050406030204" pitchFamily="18" charset="0"/>
                                <a:cs typeface="Times New Roman" panose="02020603050405020304" pitchFamily="18" charset="0"/>
                              </a:rPr>
                            </m:ctrlPr>
                          </m:sSubSupPr>
                          <m:e>
                            <m:r>
                              <a:rPr lang="el-GR" altLang="zh-CN" sz="1800" i="1">
                                <a:latin typeface="Cambria Math" panose="02040503050406030204" pitchFamily="18" charset="0"/>
                                <a:cs typeface="Times New Roman" panose="02020603050405020304" pitchFamily="18" charset="0"/>
                              </a:rPr>
                              <m:t>𝛽</m:t>
                            </m:r>
                          </m:e>
                          <m:sub>
                            <m:r>
                              <a:rPr lang="en-US" altLang="zh-CN" sz="1800" i="1">
                                <a:latin typeface="Cambria Math" panose="02040503050406030204" pitchFamily="18" charset="0"/>
                                <a:cs typeface="Times New Roman" panose="02020603050405020304" pitchFamily="18" charset="0"/>
                              </a:rPr>
                              <m:t>2</m:t>
                            </m:r>
                          </m:sub>
                          <m:sup>
                            <m:r>
                              <a:rPr lang="el-GR" altLang="zh-CN" sz="1800" i="1">
                                <a:latin typeface="Cambria Math" panose="02040503050406030204" pitchFamily="18" charset="0"/>
                                <a:cs typeface="Times New Roman" panose="02020603050405020304" pitchFamily="18" charset="0"/>
                              </a:rPr>
                              <m:t>′</m:t>
                            </m:r>
                          </m:sup>
                        </m:sSubSup>
                        <m:r>
                          <a:rPr lang="en-US" altLang="zh-CN" sz="1800" i="1">
                            <a:latin typeface="Cambria Math" panose="02040503050406030204" pitchFamily="18" charset="0"/>
                            <a:cs typeface="Times New Roman" panose="02020603050405020304" pitchFamily="18" charset="0"/>
                          </a:rPr>
                          <m:t>+</m:t>
                        </m:r>
                        <m:f>
                          <m:fPr>
                            <m:ctrlPr>
                              <a:rPr lang="en-US" altLang="zh-CN" sz="1800" i="1">
                                <a:latin typeface="Cambria Math" panose="02040503050406030204" pitchFamily="18" charset="0"/>
                                <a:cs typeface="Times New Roman" panose="02020603050405020304" pitchFamily="18" charset="0"/>
                              </a:rPr>
                            </m:ctrlPr>
                          </m:fPr>
                          <m:num>
                            <m:sSub>
                              <m:sSubPr>
                                <m:ctrlPr>
                                  <a:rPr lang="en-US" altLang="zh-CN" sz="1800" i="1">
                                    <a:latin typeface="Cambria Math" panose="02040503050406030204" pitchFamily="18" charset="0"/>
                                    <a:cs typeface="Times New Roman" panose="02020603050405020304" pitchFamily="18" charset="0"/>
                                  </a:rPr>
                                </m:ctrlPr>
                              </m:sSubPr>
                              <m:e>
                                <m:r>
                                  <a:rPr lang="en-US" altLang="zh-CN" sz="1800" i="1">
                                    <a:latin typeface="Cambria Math" panose="02040503050406030204" pitchFamily="18" charset="0"/>
                                    <a:cs typeface="Times New Roman" panose="02020603050405020304" pitchFamily="18" charset="0"/>
                                  </a:rPr>
                                  <m:t>𝑏</m:t>
                                </m:r>
                              </m:e>
                              <m:sub>
                                <m:r>
                                  <a:rPr lang="en-US" altLang="zh-CN" sz="1800" i="1">
                                    <a:latin typeface="Cambria Math" panose="02040503050406030204" pitchFamily="18" charset="0"/>
                                    <a:cs typeface="Times New Roman" panose="02020603050405020304" pitchFamily="18" charset="0"/>
                                  </a:rPr>
                                  <m:t>2</m:t>
                                </m:r>
                              </m:sub>
                            </m:sSub>
                          </m:num>
                          <m:den>
                            <m:r>
                              <m:rPr>
                                <m:sty m:val="p"/>
                              </m:rPr>
                              <a:rPr lang="en-US" altLang="zh-CN" sz="1800" i="1">
                                <a:latin typeface="Cambria Math" panose="02040503050406030204" pitchFamily="18" charset="0"/>
                                <a:cs typeface="Times New Roman" panose="02020603050405020304" pitchFamily="18" charset="0"/>
                              </a:rPr>
                              <m:t>c</m:t>
                            </m:r>
                          </m:den>
                        </m:f>
                        <m:sSup>
                          <m:sSupPr>
                            <m:ctrlPr>
                              <a:rPr lang="zh-CN" altLang="en-US" sz="1800" i="1" dirty="0">
                                <a:latin typeface="Cambria Math" panose="02040503050406030204" pitchFamily="18" charset="0"/>
                              </a:rPr>
                            </m:ctrlPr>
                          </m:sSupPr>
                          <m:e>
                            <m:d>
                              <m:dPr>
                                <m:ctrlPr>
                                  <a:rPr lang="en-US" altLang="zh-CN" sz="1800" i="1" dirty="0">
                                    <a:latin typeface="Cambria Math" panose="02040503050406030204" pitchFamily="18" charset="0"/>
                                  </a:rPr>
                                </m:ctrlPr>
                              </m:dPr>
                              <m:e>
                                <m:r>
                                  <a:rPr lang="en-US" altLang="zh-CN" sz="1800" i="1" dirty="0">
                                    <a:latin typeface="Cambria Math" panose="02040503050406030204" pitchFamily="18" charset="0"/>
                                  </a:rPr>
                                  <m:t>𝑑𝑡</m:t>
                                </m:r>
                              </m:e>
                            </m:d>
                          </m:e>
                          <m:sup>
                            <m:r>
                              <a:rPr lang="en-US" altLang="zh-CN" sz="1800" i="1" dirty="0">
                                <a:latin typeface="Cambria Math" panose="02040503050406030204" pitchFamily="18" charset="0"/>
                              </a:rPr>
                              <m:t>2</m:t>
                            </m:r>
                          </m:sup>
                        </m:sSup>
                        <m:r>
                          <a:rPr lang="en-US" altLang="zh-CN" sz="1800" i="1">
                            <a:latin typeface="Cambria Math" panose="02040503050406030204" pitchFamily="18" charset="0"/>
                            <a:cs typeface="Times New Roman" panose="02020603050405020304" pitchFamily="18" charset="0"/>
                          </a:rPr>
                          <m:t>,</m:t>
                        </m:r>
                        <m:r>
                          <a:rPr lang="el-GR" altLang="zh-CN" sz="1800" i="1">
                            <a:latin typeface="Cambria Math" panose="02040503050406030204" pitchFamily="18" charset="0"/>
                            <a:cs typeface="Times New Roman" panose="02020603050405020304" pitchFamily="18" charset="0"/>
                          </a:rPr>
                          <m:t>𝛽</m:t>
                        </m:r>
                        <m:r>
                          <a:rPr lang="el-GR" altLang="zh-CN" sz="1800" i="1">
                            <a:latin typeface="Cambria Math" panose="02040503050406030204" pitchFamily="18" charset="0"/>
                            <a:cs typeface="Times New Roman" panose="02020603050405020304" pitchFamily="18" charset="0"/>
                          </a:rPr>
                          <m:t>+</m:t>
                        </m:r>
                        <m:sSubSup>
                          <m:sSubSupPr>
                            <m:ctrlPr>
                              <a:rPr lang="el-GR" altLang="zh-CN" sz="1800" i="1">
                                <a:latin typeface="Cambria Math" panose="02040503050406030204" pitchFamily="18" charset="0"/>
                                <a:cs typeface="Times New Roman" panose="02020603050405020304" pitchFamily="18" charset="0"/>
                              </a:rPr>
                            </m:ctrlPr>
                          </m:sSubSupPr>
                          <m:e>
                            <m:r>
                              <a:rPr lang="el-GR" altLang="zh-CN" sz="1800" i="1">
                                <a:latin typeface="Cambria Math" panose="02040503050406030204" pitchFamily="18" charset="0"/>
                                <a:cs typeface="Times New Roman" panose="02020603050405020304" pitchFamily="18" charset="0"/>
                              </a:rPr>
                              <m:t>𝛽</m:t>
                            </m:r>
                          </m:e>
                          <m:sub>
                            <m:r>
                              <a:rPr lang="el-GR" altLang="zh-CN" sz="1800" i="1">
                                <a:latin typeface="Cambria Math" panose="02040503050406030204" pitchFamily="18" charset="0"/>
                                <a:cs typeface="Times New Roman" panose="02020603050405020304" pitchFamily="18" charset="0"/>
                              </a:rPr>
                              <m:t>3</m:t>
                            </m:r>
                          </m:sub>
                          <m:sup>
                            <m:r>
                              <a:rPr lang="el-GR" altLang="zh-CN" sz="1800" i="1">
                                <a:latin typeface="Cambria Math" panose="02040503050406030204" pitchFamily="18" charset="0"/>
                                <a:cs typeface="Times New Roman" panose="02020603050405020304" pitchFamily="18" charset="0"/>
                              </a:rPr>
                              <m:t>′</m:t>
                            </m:r>
                          </m:sup>
                        </m:sSubSup>
                        <m:r>
                          <a:rPr lang="el-GR" altLang="zh-CN" sz="1800" i="1">
                            <a:latin typeface="Cambria Math" panose="02040503050406030204" pitchFamily="18" charset="0"/>
                            <a:cs typeface="Times New Roman" panose="02020603050405020304" pitchFamily="18" charset="0"/>
                          </a:rPr>
                          <m:t>+</m:t>
                        </m:r>
                        <m:f>
                          <m:fPr>
                            <m:ctrlPr>
                              <a:rPr lang="en-US" altLang="zh-CN" sz="1800" i="1">
                                <a:latin typeface="Cambria Math" panose="02040503050406030204" pitchFamily="18" charset="0"/>
                                <a:cs typeface="Times New Roman" panose="02020603050405020304" pitchFamily="18" charset="0"/>
                              </a:rPr>
                            </m:ctrlPr>
                          </m:fPr>
                          <m:num>
                            <m:sSub>
                              <m:sSubPr>
                                <m:ctrlPr>
                                  <a:rPr lang="en-US" altLang="zh-CN" sz="1800" i="1">
                                    <a:latin typeface="Cambria Math" panose="02040503050406030204" pitchFamily="18" charset="0"/>
                                    <a:cs typeface="Times New Roman" panose="02020603050405020304" pitchFamily="18" charset="0"/>
                                  </a:rPr>
                                </m:ctrlPr>
                              </m:sSubPr>
                              <m:e>
                                <m:r>
                                  <a:rPr lang="en-US" altLang="zh-CN" sz="1800" i="1">
                                    <a:latin typeface="Cambria Math" panose="02040503050406030204" pitchFamily="18" charset="0"/>
                                    <a:cs typeface="Times New Roman" panose="02020603050405020304" pitchFamily="18" charset="0"/>
                                  </a:rPr>
                                  <m:t>𝑏</m:t>
                                </m:r>
                              </m:e>
                              <m:sub>
                                <m:r>
                                  <a:rPr lang="en-US" altLang="zh-CN" sz="1800" i="1">
                                    <a:latin typeface="Cambria Math" panose="02040503050406030204" pitchFamily="18" charset="0"/>
                                    <a:cs typeface="Times New Roman" panose="02020603050405020304" pitchFamily="18" charset="0"/>
                                  </a:rPr>
                                  <m:t>3</m:t>
                                </m:r>
                              </m:sub>
                            </m:sSub>
                          </m:num>
                          <m:den>
                            <m:r>
                              <m:rPr>
                                <m:sty m:val="p"/>
                              </m:rPr>
                              <a:rPr lang="en-US" altLang="zh-CN" sz="1800" i="1">
                                <a:latin typeface="Cambria Math" panose="02040503050406030204" pitchFamily="18" charset="0"/>
                                <a:cs typeface="Times New Roman" panose="02020603050405020304" pitchFamily="18" charset="0"/>
                              </a:rPr>
                              <m:t>c</m:t>
                            </m:r>
                          </m:den>
                        </m:f>
                        <m:sSup>
                          <m:sSupPr>
                            <m:ctrlPr>
                              <a:rPr lang="zh-CN" altLang="en-US" sz="1800" i="1" dirty="0">
                                <a:latin typeface="Cambria Math" panose="02040503050406030204" pitchFamily="18" charset="0"/>
                              </a:rPr>
                            </m:ctrlPr>
                          </m:sSupPr>
                          <m:e>
                            <m:d>
                              <m:dPr>
                                <m:ctrlPr>
                                  <a:rPr lang="en-US" altLang="zh-CN" sz="1800" i="1" dirty="0">
                                    <a:latin typeface="Cambria Math" panose="02040503050406030204" pitchFamily="18" charset="0"/>
                                  </a:rPr>
                                </m:ctrlPr>
                              </m:dPr>
                              <m:e>
                                <m:r>
                                  <a:rPr lang="en-US" altLang="zh-CN" sz="1800" i="1" dirty="0">
                                    <a:latin typeface="Cambria Math" panose="02040503050406030204" pitchFamily="18" charset="0"/>
                                  </a:rPr>
                                  <m:t>𝑑𝑡</m:t>
                                </m:r>
                              </m:e>
                            </m:d>
                          </m:e>
                          <m:sup>
                            <m:r>
                              <a:rPr lang="en-US" altLang="zh-CN" sz="1800" i="1" dirty="0">
                                <a:latin typeface="Cambria Math" panose="02040503050406030204" pitchFamily="18" charset="0"/>
                              </a:rPr>
                              <m:t>2</m:t>
                            </m:r>
                          </m:sup>
                        </m:sSup>
                      </m:e>
                    </m:d>
                    <m:r>
                      <a:rPr lang="en-US" altLang="zh-CN" sz="1800">
                        <a:latin typeface="Cambria Math" panose="02040503050406030204" pitchFamily="18" charset="0"/>
                        <a:cs typeface="Times New Roman" panose="02020603050405020304" pitchFamily="18" charset="0"/>
                      </a:rPr>
                      <m:t>=</m:t>
                    </m:r>
                    <m:d>
                      <m:dPr>
                        <m:ctrlPr>
                          <a:rPr lang="en-US" altLang="zh-CN" sz="1800" i="1">
                            <a:latin typeface="Cambria Math" panose="02040503050406030204" pitchFamily="18" charset="0"/>
                            <a:cs typeface="Times New Roman" panose="02020603050405020304" pitchFamily="18" charset="0"/>
                          </a:rPr>
                        </m:ctrlPr>
                      </m:dPr>
                      <m:e>
                        <m:f>
                          <m:fPr>
                            <m:ctrlPr>
                              <a:rPr lang="en-US" altLang="zh-CN" sz="1800" i="1">
                                <a:latin typeface="Cambria Math" panose="02040503050406030204" pitchFamily="18" charset="0"/>
                                <a:cs typeface="Times New Roman" panose="02020603050405020304" pitchFamily="18" charset="0"/>
                              </a:rPr>
                            </m:ctrlPr>
                          </m:fPr>
                          <m:num>
                            <m:sSub>
                              <m:sSubPr>
                                <m:ctrlPr>
                                  <a:rPr lang="en-US" altLang="zh-CN" sz="1800" i="1">
                                    <a:latin typeface="Cambria Math" panose="02040503050406030204" pitchFamily="18" charset="0"/>
                                    <a:cs typeface="Times New Roman" panose="02020603050405020304" pitchFamily="18" charset="0"/>
                                  </a:rPr>
                                </m:ctrlPr>
                              </m:sSubPr>
                              <m:e>
                                <m:r>
                                  <a:rPr lang="en-US" altLang="zh-CN" sz="1800" i="1">
                                    <a:latin typeface="Cambria Math" panose="02040503050406030204" pitchFamily="18" charset="0"/>
                                    <a:cs typeface="Times New Roman" panose="02020603050405020304" pitchFamily="18" charset="0"/>
                                  </a:rPr>
                                  <m:t>𝑏</m:t>
                                </m:r>
                              </m:e>
                              <m:sub>
                                <m:r>
                                  <a:rPr lang="en-US" altLang="zh-CN" sz="1800" i="1">
                                    <a:latin typeface="Cambria Math" panose="02040503050406030204" pitchFamily="18" charset="0"/>
                                    <a:cs typeface="Times New Roman" panose="02020603050405020304" pitchFamily="18" charset="0"/>
                                  </a:rPr>
                                  <m:t>1</m:t>
                                </m:r>
                              </m:sub>
                            </m:sSub>
                          </m:num>
                          <m:den>
                            <m:r>
                              <m:rPr>
                                <m:sty m:val="p"/>
                              </m:rPr>
                              <a:rPr lang="en-US" altLang="zh-CN" sz="1800" i="1">
                                <a:latin typeface="Cambria Math" panose="02040503050406030204" pitchFamily="18" charset="0"/>
                                <a:cs typeface="Times New Roman" panose="02020603050405020304" pitchFamily="18" charset="0"/>
                              </a:rPr>
                              <m:t>c</m:t>
                            </m:r>
                          </m:den>
                        </m:f>
                        <m:sSup>
                          <m:sSupPr>
                            <m:ctrlPr>
                              <a:rPr lang="zh-CN" altLang="en-US" sz="1800" i="1" dirty="0">
                                <a:latin typeface="Cambria Math" panose="02040503050406030204" pitchFamily="18" charset="0"/>
                              </a:rPr>
                            </m:ctrlPr>
                          </m:sSupPr>
                          <m:e>
                            <m:d>
                              <m:dPr>
                                <m:ctrlPr>
                                  <a:rPr lang="en-US" altLang="zh-CN" sz="1800" i="1" dirty="0">
                                    <a:latin typeface="Cambria Math" panose="02040503050406030204" pitchFamily="18" charset="0"/>
                                  </a:rPr>
                                </m:ctrlPr>
                              </m:dPr>
                              <m:e>
                                <m:r>
                                  <a:rPr lang="en-US" altLang="zh-CN" sz="1800" i="1" dirty="0">
                                    <a:latin typeface="Cambria Math" panose="02040503050406030204" pitchFamily="18" charset="0"/>
                                  </a:rPr>
                                  <m:t>𝑑𝑡</m:t>
                                </m:r>
                              </m:e>
                            </m:d>
                          </m:e>
                          <m:sup>
                            <m:r>
                              <a:rPr lang="en-US" altLang="zh-CN" sz="1800" i="1" dirty="0">
                                <a:latin typeface="Cambria Math" panose="02040503050406030204" pitchFamily="18" charset="0"/>
                              </a:rPr>
                              <m:t>2</m:t>
                            </m:r>
                          </m:sup>
                        </m:sSup>
                        <m:r>
                          <a:rPr lang="en-US" altLang="zh-CN" sz="1800" i="1">
                            <a:latin typeface="Cambria Math" panose="02040503050406030204" pitchFamily="18" charset="0"/>
                            <a:cs typeface="Times New Roman" panose="02020603050405020304" pitchFamily="18" charset="0"/>
                          </a:rPr>
                          <m:t>,</m:t>
                        </m:r>
                        <m:sSubSup>
                          <m:sSubSupPr>
                            <m:ctrlPr>
                              <a:rPr lang="el-GR" altLang="zh-CN" sz="1800" i="1">
                                <a:latin typeface="Cambria Math" panose="02040503050406030204" pitchFamily="18" charset="0"/>
                                <a:cs typeface="Times New Roman" panose="02020603050405020304" pitchFamily="18" charset="0"/>
                              </a:rPr>
                            </m:ctrlPr>
                          </m:sSubSupPr>
                          <m:e>
                            <m:r>
                              <a:rPr lang="el-GR" altLang="zh-CN" sz="1800" i="1">
                                <a:latin typeface="Cambria Math" panose="02040503050406030204" pitchFamily="18" charset="0"/>
                                <a:cs typeface="Times New Roman" panose="02020603050405020304" pitchFamily="18" charset="0"/>
                              </a:rPr>
                              <m:t>𝛽</m:t>
                            </m:r>
                          </m:e>
                          <m:sub>
                            <m:r>
                              <a:rPr lang="en-US" altLang="zh-CN" sz="1800" i="1">
                                <a:latin typeface="Cambria Math" panose="02040503050406030204" pitchFamily="18" charset="0"/>
                                <a:cs typeface="Times New Roman" panose="02020603050405020304" pitchFamily="18" charset="0"/>
                              </a:rPr>
                              <m:t>2</m:t>
                            </m:r>
                          </m:sub>
                          <m:sup>
                            <m:r>
                              <a:rPr lang="el-GR" altLang="zh-CN" sz="1800" i="1">
                                <a:latin typeface="Cambria Math" panose="02040503050406030204" pitchFamily="18" charset="0"/>
                                <a:cs typeface="Times New Roman" panose="02020603050405020304" pitchFamily="18" charset="0"/>
                              </a:rPr>
                              <m:t>′</m:t>
                            </m:r>
                          </m:sup>
                        </m:sSubSup>
                        <m:r>
                          <a:rPr lang="en-US" altLang="zh-CN" sz="1800" i="1">
                            <a:latin typeface="Cambria Math" panose="02040503050406030204" pitchFamily="18" charset="0"/>
                            <a:cs typeface="Times New Roman" panose="02020603050405020304" pitchFamily="18" charset="0"/>
                          </a:rPr>
                          <m:t>,</m:t>
                        </m:r>
                        <m:r>
                          <a:rPr lang="el-GR" altLang="zh-CN" sz="1800" i="1">
                            <a:latin typeface="Cambria Math" panose="02040503050406030204" pitchFamily="18" charset="0"/>
                            <a:cs typeface="Times New Roman" panose="02020603050405020304" pitchFamily="18" charset="0"/>
                          </a:rPr>
                          <m:t>𝛽</m:t>
                        </m:r>
                      </m:e>
                    </m:d>
                  </m:oMath>
                </a14:m>
                <a:r>
                  <a:rPr lang="zh-CN" altLang="en-US" sz="1800" dirty="0">
                    <a:latin typeface="+mn-lt"/>
                    <a:ea typeface="+mn-ea"/>
                  </a:rPr>
                  <a:t>，将其分解为匀加速过程</a:t>
                </a:r>
                <a:r>
                  <a:rPr lang="en-US" altLang="zh-CN" sz="1800" dirty="0">
                    <a:latin typeface="+mn-lt"/>
                    <a:ea typeface="+mn-ea"/>
                  </a:rPr>
                  <a:t>(</a:t>
                </a:r>
                <a14:m>
                  <m:oMath xmlns:m="http://schemas.openxmlformats.org/officeDocument/2006/math">
                    <m:sSub>
                      <m:sSubPr>
                        <m:ctrlPr>
                          <a:rPr lang="en-US" altLang="zh-CN" sz="1800" i="1" smtClean="0">
                            <a:latin typeface="Cambria Math" panose="02040503050406030204" pitchFamily="18" charset="0"/>
                            <a:ea typeface="+mn-ea"/>
                          </a:rPr>
                        </m:ctrlPr>
                      </m:sSubPr>
                      <m:e>
                        <m:r>
                          <m:rPr>
                            <m:sty m:val="p"/>
                          </m:rPr>
                          <a:rPr lang="el-GR" altLang="zh-CN" sz="1800" b="0" i="0" smtClean="0">
                            <a:latin typeface="Cambria Math" panose="02040503050406030204" pitchFamily="18" charset="0"/>
                            <a:ea typeface="+mn-ea"/>
                          </a:rPr>
                          <m:t>Σ</m:t>
                        </m:r>
                      </m:e>
                      <m:sub>
                        <m:r>
                          <a:rPr lang="el-GR" altLang="zh-CN" sz="1800" b="0" i="1" smtClean="0">
                            <a:latin typeface="Cambria Math" panose="02040503050406030204" pitchFamily="18" charset="0"/>
                            <a:ea typeface="+mn-ea"/>
                          </a:rPr>
                          <m:t>1</m:t>
                        </m:r>
                      </m:sub>
                    </m:sSub>
                    <m:r>
                      <a:rPr lang="en-US" altLang="zh-CN" sz="1800" i="1" smtClean="0">
                        <a:latin typeface="Cambria Math" panose="02040503050406030204" pitchFamily="18" charset="0"/>
                        <a:ea typeface="Cambria Math" panose="02040503050406030204" pitchFamily="18" charset="0"/>
                      </a:rPr>
                      <m:t>→</m:t>
                    </m:r>
                    <m:sSub>
                      <m:sSubPr>
                        <m:ctrlPr>
                          <a:rPr lang="en-US" altLang="zh-CN" sz="1800" i="1" smtClean="0">
                            <a:latin typeface="Cambria Math" panose="02040503050406030204" pitchFamily="18" charset="0"/>
                            <a:ea typeface="Cambria Math" panose="02040503050406030204" pitchFamily="18" charset="0"/>
                          </a:rPr>
                        </m:ctrlPr>
                      </m:sSubPr>
                      <m:e>
                        <m:r>
                          <m:rPr>
                            <m:sty m:val="p"/>
                          </m:rPr>
                          <a:rPr lang="el-GR" altLang="zh-CN" sz="1800" b="0" i="0" smtClean="0">
                            <a:latin typeface="Cambria Math" panose="02040503050406030204" pitchFamily="18" charset="0"/>
                            <a:ea typeface="Cambria Math" panose="02040503050406030204" pitchFamily="18" charset="0"/>
                          </a:rPr>
                          <m:t>Σ</m:t>
                        </m:r>
                      </m:e>
                      <m:sub>
                        <m:r>
                          <a:rPr lang="el-GR" altLang="zh-CN" sz="1800" b="0" i="1" smtClean="0">
                            <a:latin typeface="Cambria Math" panose="02040503050406030204" pitchFamily="18" charset="0"/>
                            <a:ea typeface="Cambria Math" panose="02040503050406030204" pitchFamily="18" charset="0"/>
                          </a:rPr>
                          <m:t>3</m:t>
                        </m:r>
                        <m:r>
                          <a:rPr lang="en-US" altLang="zh-CN" sz="1800" b="0" i="1" smtClean="0">
                            <a:latin typeface="Cambria Math" panose="02040503050406030204" pitchFamily="18" charset="0"/>
                            <a:ea typeface="Cambria Math" panose="02040503050406030204" pitchFamily="18" charset="0"/>
                          </a:rPr>
                          <m:t>𝑎</m:t>
                        </m:r>
                      </m:sub>
                    </m:sSub>
                  </m:oMath>
                </a14:m>
                <a:r>
                  <a:rPr lang="en-US" altLang="zh-CN" sz="1800" dirty="0">
                    <a:latin typeface="+mn-lt"/>
                    <a:ea typeface="+mn-ea"/>
                  </a:rPr>
                  <a:t>)</a:t>
                </a:r>
                <a:r>
                  <a:rPr lang="zh-CN" altLang="en-US" sz="1800" dirty="0">
                    <a:latin typeface="+mn-lt"/>
                    <a:ea typeface="+mn-ea"/>
                  </a:rPr>
                  <a:t>和二阶加速过程</a:t>
                </a:r>
                <a:r>
                  <a:rPr lang="en-US" altLang="zh-CN" sz="1800" dirty="0"/>
                  <a:t>(</a:t>
                </a:r>
                <a14:m>
                  <m:oMath xmlns:m="http://schemas.openxmlformats.org/officeDocument/2006/math">
                    <m:sSub>
                      <m:sSubPr>
                        <m:ctrlPr>
                          <a:rPr lang="en-US" altLang="zh-CN" sz="1800" i="1">
                            <a:latin typeface="Cambria Math" panose="02040503050406030204" pitchFamily="18" charset="0"/>
                          </a:rPr>
                        </m:ctrlPr>
                      </m:sSubPr>
                      <m:e>
                        <m:r>
                          <m:rPr>
                            <m:sty m:val="p"/>
                          </m:rPr>
                          <a:rPr lang="el-GR" altLang="zh-CN" sz="1800">
                            <a:latin typeface="Cambria Math" panose="02040503050406030204" pitchFamily="18" charset="0"/>
                          </a:rPr>
                          <m:t>Σ</m:t>
                        </m:r>
                      </m:e>
                      <m:sub>
                        <m:r>
                          <a:rPr lang="en-US" altLang="zh-CN" sz="1800" b="0" i="1" smtClean="0">
                            <a:latin typeface="Cambria Math" panose="02040503050406030204" pitchFamily="18" charset="0"/>
                          </a:rPr>
                          <m:t>3</m:t>
                        </m:r>
                        <m:r>
                          <m:rPr>
                            <m:sty m:val="p"/>
                          </m:rPr>
                          <a:rPr lang="en-US" altLang="zh-CN" sz="1800" i="1">
                            <a:latin typeface="Cambria Math" panose="02040503050406030204" pitchFamily="18" charset="0"/>
                          </a:rPr>
                          <m:t>a</m:t>
                        </m:r>
                      </m:sub>
                    </m:sSub>
                    <m:r>
                      <a:rPr lang="en-US" altLang="zh-CN" sz="1800" i="1">
                        <a:latin typeface="Cambria Math" panose="02040503050406030204" pitchFamily="18" charset="0"/>
                        <a:ea typeface="Cambria Math" panose="02040503050406030204" pitchFamily="18" charset="0"/>
                      </a:rPr>
                      <m:t>→</m:t>
                    </m:r>
                    <m:sSub>
                      <m:sSubPr>
                        <m:ctrlPr>
                          <a:rPr lang="en-US" altLang="zh-CN" sz="1800" i="1">
                            <a:latin typeface="Cambria Math" panose="02040503050406030204" pitchFamily="18" charset="0"/>
                            <a:ea typeface="Cambria Math" panose="02040503050406030204" pitchFamily="18" charset="0"/>
                          </a:rPr>
                        </m:ctrlPr>
                      </m:sSubPr>
                      <m:e>
                        <m:r>
                          <m:rPr>
                            <m:sty m:val="p"/>
                          </m:rPr>
                          <a:rPr lang="el-GR" altLang="zh-CN" sz="1800">
                            <a:latin typeface="Cambria Math" panose="02040503050406030204" pitchFamily="18" charset="0"/>
                            <a:ea typeface="Cambria Math" panose="02040503050406030204" pitchFamily="18" charset="0"/>
                          </a:rPr>
                          <m:t>Σ</m:t>
                        </m:r>
                      </m:e>
                      <m:sub>
                        <m:r>
                          <a:rPr lang="el-GR" altLang="zh-CN" sz="1800" i="1">
                            <a:latin typeface="Cambria Math" panose="02040503050406030204" pitchFamily="18" charset="0"/>
                            <a:ea typeface="Cambria Math" panose="02040503050406030204" pitchFamily="18" charset="0"/>
                          </a:rPr>
                          <m:t>3</m:t>
                        </m:r>
                        <m:r>
                          <m:rPr>
                            <m:sty m:val="p"/>
                          </m:rPr>
                          <a:rPr lang="en-US" altLang="zh-CN" sz="1800" i="1" smtClean="0">
                            <a:latin typeface="Cambria Math" panose="02040503050406030204" pitchFamily="18" charset="0"/>
                            <a:ea typeface="Cambria Math" panose="02040503050406030204" pitchFamily="18" charset="0"/>
                          </a:rPr>
                          <m:t>b</m:t>
                        </m:r>
                      </m:sub>
                    </m:sSub>
                  </m:oMath>
                </a14:m>
                <a:r>
                  <a:rPr lang="en-US" altLang="zh-CN" sz="1800" dirty="0"/>
                  <a:t>)</a:t>
                </a:r>
                <a:r>
                  <a:rPr lang="zh-CN" altLang="en-US" sz="1800" dirty="0"/>
                  <a:t>。</a:t>
                </a:r>
                <a:endParaRPr lang="zh-CN" altLang="en-US" sz="1800" dirty="0">
                  <a:latin typeface="+mn-lt"/>
                  <a:ea typeface="+mn-ea"/>
                </a:endParaRPr>
              </a:p>
            </p:txBody>
          </p:sp>
        </mc:Choice>
        <mc:Fallback xmlns="">
          <p:sp>
            <p:nvSpPr>
              <p:cNvPr id="57" name="文本框 56">
                <a:extLst>
                  <a:ext uri="{FF2B5EF4-FFF2-40B4-BE49-F238E27FC236}">
                    <a16:creationId xmlns:a16="http://schemas.microsoft.com/office/drawing/2014/main" id="{FB810B79-3D63-5365-D4AC-3FB31F48F219}"/>
                  </a:ext>
                </a:extLst>
              </p:cNvPr>
              <p:cNvSpPr txBox="1">
                <a:spLocks noRot="1" noChangeAspect="1" noMove="1" noResize="1" noEditPoints="1" noAdjustHandles="1" noChangeArrowheads="1" noChangeShapeType="1" noTextEdit="1"/>
              </p:cNvSpPr>
              <p:nvPr/>
            </p:nvSpPr>
            <p:spPr>
              <a:xfrm>
                <a:off x="142174" y="4110317"/>
                <a:ext cx="8859651" cy="2386423"/>
              </a:xfrm>
              <a:prstGeom prst="rect">
                <a:avLst/>
              </a:prstGeom>
              <a:blipFill>
                <a:blip r:embed="rId3"/>
                <a:stretch>
                  <a:fillRect l="-550" r="-138" b="-306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文本框 25">
                <a:extLst>
                  <a:ext uri="{FF2B5EF4-FFF2-40B4-BE49-F238E27FC236}">
                    <a16:creationId xmlns:a16="http://schemas.microsoft.com/office/drawing/2014/main" id="{43359130-A2A0-2F2D-A2A0-740B94E06AD7}"/>
                  </a:ext>
                </a:extLst>
              </p:cNvPr>
              <p:cNvSpPr txBox="1"/>
              <p:nvPr/>
            </p:nvSpPr>
            <p:spPr>
              <a:xfrm>
                <a:off x="3030626" y="2723829"/>
                <a:ext cx="977639" cy="41030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800" i="1" smtClean="0">
                              <a:solidFill>
                                <a:schemeClr val="accent1">
                                  <a:lumMod val="50000"/>
                                </a:schemeClr>
                              </a:solidFill>
                              <a:latin typeface="Cambria Math" panose="02040503050406030204" pitchFamily="18" charset="0"/>
                            </a:rPr>
                          </m:ctrlPr>
                        </m:sSubPr>
                        <m:e>
                          <m:acc>
                            <m:accPr>
                              <m:chr m:val="⃑"/>
                              <m:ctrlPr>
                                <a:rPr lang="en-US" altLang="zh-CN" sz="1800" i="1" smtClean="0">
                                  <a:solidFill>
                                    <a:schemeClr val="accent1">
                                      <a:lumMod val="50000"/>
                                    </a:schemeClr>
                                  </a:solidFill>
                                  <a:latin typeface="Cambria Math" panose="02040503050406030204" pitchFamily="18" charset="0"/>
                                </a:rPr>
                              </m:ctrlPr>
                            </m:accPr>
                            <m:e>
                              <m:r>
                                <a:rPr lang="en-US" altLang="zh-CN" sz="1800" b="0" i="1" smtClean="0">
                                  <a:solidFill>
                                    <a:schemeClr val="accent1">
                                      <a:lumMod val="50000"/>
                                    </a:schemeClr>
                                  </a:solidFill>
                                  <a:latin typeface="Cambria Math" panose="02040503050406030204" pitchFamily="18" charset="0"/>
                                </a:rPr>
                                <m:t>𝑏</m:t>
                              </m:r>
                            </m:e>
                          </m:acc>
                        </m:e>
                        <m:sub>
                          <m:r>
                            <a:rPr lang="en-US" altLang="zh-CN" sz="1800" b="0" i="1" smtClean="0">
                              <a:solidFill>
                                <a:schemeClr val="accent1">
                                  <a:lumMod val="50000"/>
                                </a:schemeClr>
                              </a:solidFill>
                              <a:latin typeface="Cambria Math" panose="02040503050406030204" pitchFamily="18" charset="0"/>
                            </a:rPr>
                            <m:t>𝑡</m:t>
                          </m:r>
                        </m:sub>
                      </m:sSub>
                      <m:sSup>
                        <m:sSupPr>
                          <m:ctrlPr>
                            <a:rPr lang="en-US" altLang="zh-CN" sz="1800" b="0" i="1" smtClean="0">
                              <a:solidFill>
                                <a:schemeClr val="accent1">
                                  <a:lumMod val="50000"/>
                                </a:schemeClr>
                              </a:solidFill>
                              <a:latin typeface="Cambria Math" panose="02040503050406030204" pitchFamily="18" charset="0"/>
                            </a:rPr>
                          </m:ctrlPr>
                        </m:sSupPr>
                        <m:e>
                          <m:r>
                            <a:rPr lang="en-US" altLang="zh-CN" sz="1800" b="0" i="1" smtClean="0">
                              <a:solidFill>
                                <a:schemeClr val="accent1">
                                  <a:lumMod val="50000"/>
                                </a:schemeClr>
                              </a:solidFill>
                              <a:latin typeface="Cambria Math" panose="02040503050406030204" pitchFamily="18" charset="0"/>
                            </a:rPr>
                            <m:t>(</m:t>
                          </m:r>
                          <m:r>
                            <a:rPr lang="en-US" altLang="zh-CN" sz="1800" b="0" i="1" smtClean="0">
                              <a:solidFill>
                                <a:schemeClr val="accent1">
                                  <a:lumMod val="50000"/>
                                </a:schemeClr>
                              </a:solidFill>
                              <a:latin typeface="Cambria Math" panose="02040503050406030204" pitchFamily="18" charset="0"/>
                            </a:rPr>
                            <m:t>𝑑𝑡</m:t>
                          </m:r>
                          <m:r>
                            <a:rPr lang="en-US" altLang="zh-CN" sz="1800" b="0" i="1" smtClean="0">
                              <a:solidFill>
                                <a:schemeClr val="accent1">
                                  <a:lumMod val="50000"/>
                                </a:schemeClr>
                              </a:solidFill>
                              <a:latin typeface="Cambria Math" panose="02040503050406030204" pitchFamily="18" charset="0"/>
                            </a:rPr>
                            <m:t>)</m:t>
                          </m:r>
                        </m:e>
                        <m:sup>
                          <m:r>
                            <a:rPr lang="en-US" altLang="zh-CN" sz="1800" b="0" i="1" smtClean="0">
                              <a:solidFill>
                                <a:schemeClr val="accent1">
                                  <a:lumMod val="50000"/>
                                </a:schemeClr>
                              </a:solidFill>
                              <a:latin typeface="Cambria Math" panose="02040503050406030204" pitchFamily="18" charset="0"/>
                            </a:rPr>
                            <m:t>2</m:t>
                          </m:r>
                        </m:sup>
                      </m:sSup>
                    </m:oMath>
                  </m:oMathPara>
                </a14:m>
                <a:endParaRPr lang="zh-CN" altLang="en-US" sz="1800" dirty="0">
                  <a:solidFill>
                    <a:schemeClr val="accent1">
                      <a:lumMod val="50000"/>
                    </a:schemeClr>
                  </a:solidFill>
                </a:endParaRPr>
              </a:p>
            </p:txBody>
          </p:sp>
        </mc:Choice>
        <mc:Fallback xmlns="">
          <p:sp>
            <p:nvSpPr>
              <p:cNvPr id="26" name="文本框 25">
                <a:extLst>
                  <a:ext uri="{FF2B5EF4-FFF2-40B4-BE49-F238E27FC236}">
                    <a16:creationId xmlns:a16="http://schemas.microsoft.com/office/drawing/2014/main" id="{43359130-A2A0-2F2D-A2A0-740B94E06AD7}"/>
                  </a:ext>
                </a:extLst>
              </p:cNvPr>
              <p:cNvSpPr txBox="1">
                <a:spLocks noRot="1" noChangeAspect="1" noMove="1" noResize="1" noEditPoints="1" noAdjustHandles="1" noChangeArrowheads="1" noChangeShapeType="1" noTextEdit="1"/>
              </p:cNvSpPr>
              <p:nvPr/>
            </p:nvSpPr>
            <p:spPr>
              <a:xfrm>
                <a:off x="3030626" y="2723829"/>
                <a:ext cx="977639" cy="410305"/>
              </a:xfrm>
              <a:prstGeom prst="rect">
                <a:avLst/>
              </a:prstGeom>
              <a:blipFill>
                <a:blip r:embed="rId4"/>
                <a:stretch>
                  <a:fillRect b="-13433"/>
                </a:stretch>
              </a:blipFill>
            </p:spPr>
            <p:txBody>
              <a:bodyPr/>
              <a:lstStyle/>
              <a:p>
                <a:r>
                  <a:rPr lang="zh-CN" altLang="en-US">
                    <a:noFill/>
                  </a:rPr>
                  <a:t> </a:t>
                </a:r>
              </a:p>
            </p:txBody>
          </p:sp>
        </mc:Fallback>
      </mc:AlternateContent>
      <p:grpSp>
        <p:nvGrpSpPr>
          <p:cNvPr id="153" name="组合 152">
            <a:extLst>
              <a:ext uri="{FF2B5EF4-FFF2-40B4-BE49-F238E27FC236}">
                <a16:creationId xmlns:a16="http://schemas.microsoft.com/office/drawing/2014/main" id="{1826FE7F-5ED9-7BA9-B3C0-C74C91E8D5CF}"/>
              </a:ext>
            </a:extLst>
          </p:cNvPr>
          <p:cNvGrpSpPr/>
          <p:nvPr/>
        </p:nvGrpSpPr>
        <p:grpSpPr>
          <a:xfrm>
            <a:off x="228349" y="1042687"/>
            <a:ext cx="3612981" cy="3140268"/>
            <a:chOff x="369365" y="1223249"/>
            <a:chExt cx="3612981" cy="3140268"/>
          </a:xfrm>
        </p:grpSpPr>
        <p:cxnSp>
          <p:nvCxnSpPr>
            <p:cNvPr id="3" name="直接连接符 2">
              <a:extLst>
                <a:ext uri="{FF2B5EF4-FFF2-40B4-BE49-F238E27FC236}">
                  <a16:creationId xmlns:a16="http://schemas.microsoft.com/office/drawing/2014/main" id="{6DB498C1-CFBF-BAC1-3118-A62053C74E43}"/>
                </a:ext>
              </a:extLst>
            </p:cNvPr>
            <p:cNvCxnSpPr/>
            <p:nvPr/>
          </p:nvCxnSpPr>
          <p:spPr bwMode="auto">
            <a:xfrm>
              <a:off x="1070455" y="1241756"/>
              <a:ext cx="0" cy="2112235"/>
            </a:xfrm>
            <a:prstGeom prst="line">
              <a:avLst/>
            </a:prstGeom>
            <a:solidFill>
              <a:schemeClr val="accent1"/>
            </a:solidFill>
            <a:ln w="25400" cap="flat" cmpd="sng" algn="ctr">
              <a:solidFill>
                <a:schemeClr val="tx1"/>
              </a:solidFill>
              <a:prstDash val="solid"/>
              <a:round/>
              <a:headEnd type="stealth" w="lg" len="lg"/>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 name="直接连接符 3">
              <a:extLst>
                <a:ext uri="{FF2B5EF4-FFF2-40B4-BE49-F238E27FC236}">
                  <a16:creationId xmlns:a16="http://schemas.microsoft.com/office/drawing/2014/main" id="{42A52462-770D-B106-D748-3A77024B2FDE}"/>
                </a:ext>
              </a:extLst>
            </p:cNvPr>
            <p:cNvCxnSpPr/>
            <p:nvPr/>
          </p:nvCxnSpPr>
          <p:spPr bwMode="auto">
            <a:xfrm>
              <a:off x="1070455" y="3353992"/>
              <a:ext cx="2815338" cy="0"/>
            </a:xfrm>
            <a:prstGeom prst="line">
              <a:avLst/>
            </a:prstGeom>
            <a:solidFill>
              <a:schemeClr val="accent1"/>
            </a:solidFill>
            <a:ln w="25400" cap="flat" cmpd="sng" algn="ctr">
              <a:solidFill>
                <a:schemeClr val="tx1"/>
              </a:solidFill>
              <a:prstDash val="solid"/>
              <a:round/>
              <a:headEnd type="none" w="med" len="med"/>
              <a:tailEnd type="stealth"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 name="直接连接符 5">
              <a:extLst>
                <a:ext uri="{FF2B5EF4-FFF2-40B4-BE49-F238E27FC236}">
                  <a16:creationId xmlns:a16="http://schemas.microsoft.com/office/drawing/2014/main" id="{1A865A5A-EC90-B1BD-2490-7BB2E3478D2D}"/>
                </a:ext>
              </a:extLst>
            </p:cNvPr>
            <p:cNvCxnSpPr/>
            <p:nvPr/>
          </p:nvCxnSpPr>
          <p:spPr bwMode="auto">
            <a:xfrm flipV="1">
              <a:off x="369365" y="3353992"/>
              <a:ext cx="701090" cy="896999"/>
            </a:xfrm>
            <a:prstGeom prst="line">
              <a:avLst/>
            </a:prstGeom>
            <a:solidFill>
              <a:schemeClr val="accent1"/>
            </a:solidFill>
            <a:ln w="25400" cap="flat" cmpd="sng" algn="ctr">
              <a:solidFill>
                <a:schemeClr val="tx1"/>
              </a:solidFill>
              <a:prstDash val="solid"/>
              <a:round/>
              <a:headEnd type="stealth" w="lg" len="lg"/>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 name="文本框 6">
              <a:extLst>
                <a:ext uri="{FF2B5EF4-FFF2-40B4-BE49-F238E27FC236}">
                  <a16:creationId xmlns:a16="http://schemas.microsoft.com/office/drawing/2014/main" id="{A1832B4D-D6DC-2413-04CA-64632F6F2B72}"/>
                </a:ext>
              </a:extLst>
            </p:cNvPr>
            <p:cNvSpPr txBox="1"/>
            <p:nvPr/>
          </p:nvSpPr>
          <p:spPr>
            <a:xfrm>
              <a:off x="3620118" y="3302884"/>
              <a:ext cx="362228" cy="461665"/>
            </a:xfrm>
            <a:prstGeom prst="rect">
              <a:avLst/>
            </a:prstGeom>
            <a:noFill/>
          </p:spPr>
          <p:txBody>
            <a:bodyPr wrap="square" rtlCol="0">
              <a:spAutoFit/>
            </a:bodyPr>
            <a:lstStyle/>
            <a:p>
              <a:r>
                <a:rPr lang="en-US" altLang="zh-CN" dirty="0"/>
                <a:t>y</a:t>
              </a:r>
              <a:endParaRPr lang="zh-CN" altLang="en-US" dirty="0"/>
            </a:p>
          </p:txBody>
        </p:sp>
        <p:sp>
          <p:nvSpPr>
            <p:cNvPr id="12" name="文本框 11">
              <a:extLst>
                <a:ext uri="{FF2B5EF4-FFF2-40B4-BE49-F238E27FC236}">
                  <a16:creationId xmlns:a16="http://schemas.microsoft.com/office/drawing/2014/main" id="{942F39AB-D88C-8E08-3AE4-416A7D437F3B}"/>
                </a:ext>
              </a:extLst>
            </p:cNvPr>
            <p:cNvSpPr txBox="1"/>
            <p:nvPr/>
          </p:nvSpPr>
          <p:spPr>
            <a:xfrm>
              <a:off x="495984" y="3901852"/>
              <a:ext cx="334135" cy="461665"/>
            </a:xfrm>
            <a:prstGeom prst="rect">
              <a:avLst/>
            </a:prstGeom>
            <a:noFill/>
          </p:spPr>
          <p:txBody>
            <a:bodyPr wrap="square" rtlCol="0">
              <a:spAutoFit/>
            </a:bodyPr>
            <a:lstStyle/>
            <a:p>
              <a:r>
                <a:rPr lang="en-US" altLang="zh-CN" dirty="0"/>
                <a:t>x</a:t>
              </a:r>
              <a:endParaRPr lang="zh-CN" altLang="en-US" dirty="0"/>
            </a:p>
          </p:txBody>
        </p:sp>
        <p:sp>
          <p:nvSpPr>
            <p:cNvPr id="13" name="文本框 12">
              <a:extLst>
                <a:ext uri="{FF2B5EF4-FFF2-40B4-BE49-F238E27FC236}">
                  <a16:creationId xmlns:a16="http://schemas.microsoft.com/office/drawing/2014/main" id="{36FB2EBB-4A2F-5005-E4C0-BC7618F1A203}"/>
                </a:ext>
              </a:extLst>
            </p:cNvPr>
            <p:cNvSpPr txBox="1"/>
            <p:nvPr/>
          </p:nvSpPr>
          <p:spPr>
            <a:xfrm>
              <a:off x="712299" y="1223249"/>
              <a:ext cx="205048" cy="312762"/>
            </a:xfrm>
            <a:prstGeom prst="rect">
              <a:avLst/>
            </a:prstGeom>
            <a:noFill/>
          </p:spPr>
          <p:txBody>
            <a:bodyPr wrap="none" rtlCol="0">
              <a:spAutoFit/>
            </a:bodyPr>
            <a:lstStyle/>
            <a:p>
              <a:r>
                <a:rPr lang="en-US" altLang="zh-CN" dirty="0"/>
                <a:t>z</a:t>
              </a:r>
              <a:endParaRPr lang="zh-CN" altLang="en-US" dirty="0"/>
            </a:p>
          </p:txBody>
        </p:sp>
        <p:cxnSp>
          <p:nvCxnSpPr>
            <p:cNvPr id="14" name="直接连接符 13">
              <a:extLst>
                <a:ext uri="{FF2B5EF4-FFF2-40B4-BE49-F238E27FC236}">
                  <a16:creationId xmlns:a16="http://schemas.microsoft.com/office/drawing/2014/main" id="{0B69EE62-BF75-44B0-3581-7E1A931CA8DC}"/>
                </a:ext>
              </a:extLst>
            </p:cNvPr>
            <p:cNvCxnSpPr/>
            <p:nvPr/>
          </p:nvCxnSpPr>
          <p:spPr bwMode="auto">
            <a:xfrm flipV="1">
              <a:off x="1278725" y="2022027"/>
              <a:ext cx="1709568" cy="316104"/>
            </a:xfrm>
            <a:prstGeom prst="line">
              <a:avLst/>
            </a:prstGeom>
            <a:solidFill>
              <a:schemeClr val="accent1"/>
            </a:solidFill>
            <a:ln w="19050" cap="flat" cmpd="sng" algn="ctr">
              <a:solidFill>
                <a:schemeClr val="accent2"/>
              </a:solidFill>
              <a:prstDash val="solid"/>
              <a:round/>
              <a:headEnd type="none" w="med" len="med"/>
              <a:tailEnd type="stealth"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448921D4-7672-D50E-0377-0F53B3CAD787}"/>
                    </a:ext>
                  </a:extLst>
                </p:cNvPr>
                <p:cNvSpPr txBox="1"/>
                <p:nvPr/>
              </p:nvSpPr>
              <p:spPr>
                <a:xfrm>
                  <a:off x="2520447" y="1670799"/>
                  <a:ext cx="478925" cy="35921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800" i="1" smtClean="0">
                                <a:solidFill>
                                  <a:schemeClr val="accent2"/>
                                </a:solidFill>
                                <a:latin typeface="Cambria Math" panose="02040503050406030204" pitchFamily="18" charset="0"/>
                              </a:rPr>
                            </m:ctrlPr>
                          </m:sSubPr>
                          <m:e>
                            <m:acc>
                              <m:accPr>
                                <m:chr m:val="⃑"/>
                                <m:ctrlPr>
                                  <a:rPr lang="en-US" altLang="zh-CN" sz="1800" i="1" smtClean="0">
                                    <a:solidFill>
                                      <a:schemeClr val="accent2"/>
                                    </a:solidFill>
                                    <a:latin typeface="Cambria Math" panose="02040503050406030204" pitchFamily="18" charset="0"/>
                                  </a:rPr>
                                </m:ctrlPr>
                              </m:accPr>
                              <m:e>
                                <m:r>
                                  <a:rPr lang="en-US" altLang="zh-CN" sz="1800" b="0" i="1" smtClean="0">
                                    <a:solidFill>
                                      <a:schemeClr val="accent2"/>
                                    </a:solidFill>
                                    <a:latin typeface="Cambria Math" panose="02040503050406030204" pitchFamily="18" charset="0"/>
                                  </a:rPr>
                                  <m:t>𝑣</m:t>
                                </m:r>
                              </m:e>
                            </m:acc>
                          </m:e>
                          <m:sub>
                            <m:r>
                              <a:rPr lang="en-US" altLang="zh-CN" sz="1800" b="0" i="1" smtClean="0">
                                <a:solidFill>
                                  <a:schemeClr val="accent2"/>
                                </a:solidFill>
                                <a:latin typeface="Cambria Math" panose="02040503050406030204" pitchFamily="18" charset="0"/>
                              </a:rPr>
                              <m:t>𝑡</m:t>
                            </m:r>
                          </m:sub>
                        </m:sSub>
                      </m:oMath>
                    </m:oMathPara>
                  </a14:m>
                  <a:endParaRPr lang="zh-CN" altLang="en-US" sz="1800" dirty="0">
                    <a:solidFill>
                      <a:schemeClr val="accent2"/>
                    </a:solidFill>
                  </a:endParaRPr>
                </a:p>
              </p:txBody>
            </p:sp>
          </mc:Choice>
          <mc:Fallback xmlns="">
            <p:sp>
              <p:nvSpPr>
                <p:cNvPr id="16" name="文本框 15">
                  <a:extLst>
                    <a:ext uri="{FF2B5EF4-FFF2-40B4-BE49-F238E27FC236}">
                      <a16:creationId xmlns:a16="http://schemas.microsoft.com/office/drawing/2014/main" id="{448921D4-7672-D50E-0377-0F53B3CAD787}"/>
                    </a:ext>
                  </a:extLst>
                </p:cNvPr>
                <p:cNvSpPr txBox="1">
                  <a:spLocks noRot="1" noChangeAspect="1" noMove="1" noResize="1" noEditPoints="1" noAdjustHandles="1" noChangeArrowheads="1" noChangeShapeType="1" noTextEdit="1"/>
                </p:cNvSpPr>
                <p:nvPr/>
              </p:nvSpPr>
              <p:spPr>
                <a:xfrm>
                  <a:off x="2520447" y="1670799"/>
                  <a:ext cx="478925" cy="359211"/>
                </a:xfrm>
                <a:prstGeom prst="rect">
                  <a:avLst/>
                </a:prstGeom>
                <a:blipFill>
                  <a:blip r:embed="rId5"/>
                  <a:stretch>
                    <a:fillRect t="-5085" r="-13924" b="-339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C7C9C75A-18D6-9897-1BB9-EAD7F49A5F99}"/>
                    </a:ext>
                  </a:extLst>
                </p:cNvPr>
                <p:cNvSpPr txBox="1"/>
                <p:nvPr/>
              </p:nvSpPr>
              <p:spPr>
                <a:xfrm>
                  <a:off x="3062131" y="1920541"/>
                  <a:ext cx="739101" cy="35921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800" i="1" smtClean="0">
                                <a:solidFill>
                                  <a:srgbClr val="FF0000"/>
                                </a:solidFill>
                                <a:latin typeface="Cambria Math" panose="02040503050406030204" pitchFamily="18" charset="0"/>
                              </a:rPr>
                            </m:ctrlPr>
                          </m:sSubPr>
                          <m:e>
                            <m:acc>
                              <m:accPr>
                                <m:chr m:val="⃑"/>
                                <m:ctrlPr>
                                  <a:rPr lang="en-US" altLang="zh-CN" sz="1800" i="1" smtClean="0">
                                    <a:solidFill>
                                      <a:srgbClr val="FF0000"/>
                                    </a:solidFill>
                                    <a:latin typeface="Cambria Math" panose="02040503050406030204" pitchFamily="18" charset="0"/>
                                  </a:rPr>
                                </m:ctrlPr>
                              </m:accPr>
                              <m:e>
                                <m:r>
                                  <a:rPr lang="en-US" altLang="zh-CN" sz="1800" b="0" i="1" smtClean="0">
                                    <a:solidFill>
                                      <a:srgbClr val="FF0000"/>
                                    </a:solidFill>
                                    <a:latin typeface="Cambria Math" panose="02040503050406030204" pitchFamily="18" charset="0"/>
                                  </a:rPr>
                                  <m:t>𝑎</m:t>
                                </m:r>
                              </m:e>
                            </m:acc>
                          </m:e>
                          <m:sub>
                            <m:r>
                              <a:rPr lang="en-US" altLang="zh-CN" sz="1800" b="0" i="1" smtClean="0">
                                <a:solidFill>
                                  <a:srgbClr val="FF0000"/>
                                </a:solidFill>
                                <a:latin typeface="Cambria Math" panose="02040503050406030204" pitchFamily="18" charset="0"/>
                              </a:rPr>
                              <m:t>𝑡</m:t>
                            </m:r>
                          </m:sub>
                        </m:sSub>
                        <m:r>
                          <a:rPr lang="en-US" altLang="zh-CN" sz="1800" b="0" i="1" smtClean="0">
                            <a:solidFill>
                              <a:srgbClr val="FF0000"/>
                            </a:solidFill>
                            <a:latin typeface="Cambria Math" panose="02040503050406030204" pitchFamily="18" charset="0"/>
                          </a:rPr>
                          <m:t>𝑑𝑡</m:t>
                        </m:r>
                      </m:oMath>
                    </m:oMathPara>
                  </a14:m>
                  <a:endParaRPr lang="zh-CN" altLang="en-US" sz="1800" dirty="0">
                    <a:solidFill>
                      <a:srgbClr val="FF0000"/>
                    </a:solidFill>
                  </a:endParaRPr>
                </a:p>
              </p:txBody>
            </p:sp>
          </mc:Choice>
          <mc:Fallback xmlns="">
            <p:sp>
              <p:nvSpPr>
                <p:cNvPr id="17" name="文本框 16">
                  <a:extLst>
                    <a:ext uri="{FF2B5EF4-FFF2-40B4-BE49-F238E27FC236}">
                      <a16:creationId xmlns:a16="http://schemas.microsoft.com/office/drawing/2014/main" id="{C7C9C75A-18D6-9897-1BB9-EAD7F49A5F99}"/>
                    </a:ext>
                  </a:extLst>
                </p:cNvPr>
                <p:cNvSpPr txBox="1">
                  <a:spLocks noRot="1" noChangeAspect="1" noMove="1" noResize="1" noEditPoints="1" noAdjustHandles="1" noChangeArrowheads="1" noChangeShapeType="1" noTextEdit="1"/>
                </p:cNvSpPr>
                <p:nvPr/>
              </p:nvSpPr>
              <p:spPr>
                <a:xfrm>
                  <a:off x="3062131" y="1920541"/>
                  <a:ext cx="739101" cy="359211"/>
                </a:xfrm>
                <a:prstGeom prst="rect">
                  <a:avLst/>
                </a:prstGeom>
                <a:blipFill>
                  <a:blip r:embed="rId6"/>
                  <a:stretch>
                    <a:fillRect t="-5085" b="-3390"/>
                  </a:stretch>
                </a:blipFill>
              </p:spPr>
              <p:txBody>
                <a:bodyPr/>
                <a:lstStyle/>
                <a:p>
                  <a:r>
                    <a:rPr lang="zh-CN" altLang="en-US">
                      <a:noFill/>
                    </a:rPr>
                    <a:t> </a:t>
                  </a:r>
                </a:p>
              </p:txBody>
            </p:sp>
          </mc:Fallback>
        </mc:AlternateContent>
        <p:cxnSp>
          <p:nvCxnSpPr>
            <p:cNvPr id="18" name="直接连接符 17">
              <a:extLst>
                <a:ext uri="{FF2B5EF4-FFF2-40B4-BE49-F238E27FC236}">
                  <a16:creationId xmlns:a16="http://schemas.microsoft.com/office/drawing/2014/main" id="{66E37401-EEFB-E1AA-3441-400CBF4DA30C}"/>
                </a:ext>
              </a:extLst>
            </p:cNvPr>
            <p:cNvCxnSpPr/>
            <p:nvPr/>
          </p:nvCxnSpPr>
          <p:spPr bwMode="auto">
            <a:xfrm>
              <a:off x="2978394" y="2022027"/>
              <a:ext cx="369976" cy="445340"/>
            </a:xfrm>
            <a:prstGeom prst="line">
              <a:avLst/>
            </a:prstGeom>
            <a:solidFill>
              <a:schemeClr val="accent1"/>
            </a:solidFill>
            <a:ln w="19050" cap="flat" cmpd="sng" algn="ctr">
              <a:solidFill>
                <a:srgbClr val="FF0000"/>
              </a:solidFill>
              <a:prstDash val="solid"/>
              <a:round/>
              <a:headEnd type="none" w="med" len="med"/>
              <a:tailEnd type="stealth"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 name="直接连接符 19">
              <a:extLst>
                <a:ext uri="{FF2B5EF4-FFF2-40B4-BE49-F238E27FC236}">
                  <a16:creationId xmlns:a16="http://schemas.microsoft.com/office/drawing/2014/main" id="{0702BF71-4922-B195-B6F4-7248997DC85D}"/>
                </a:ext>
              </a:extLst>
            </p:cNvPr>
            <p:cNvCxnSpPr/>
            <p:nvPr/>
          </p:nvCxnSpPr>
          <p:spPr bwMode="auto">
            <a:xfrm flipH="1">
              <a:off x="2709172" y="2463134"/>
              <a:ext cx="639198" cy="462529"/>
            </a:xfrm>
            <a:prstGeom prst="line">
              <a:avLst/>
            </a:prstGeom>
            <a:solidFill>
              <a:schemeClr val="accent1"/>
            </a:solidFill>
            <a:ln w="19050" cap="flat" cmpd="sng" algn="ctr">
              <a:solidFill>
                <a:srgbClr val="FF0000"/>
              </a:solidFill>
              <a:prstDash val="solid"/>
              <a:round/>
              <a:headEnd type="none" w="med" len="med"/>
              <a:tailEnd type="stealth"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 name="直接连接符 20">
              <a:extLst>
                <a:ext uri="{FF2B5EF4-FFF2-40B4-BE49-F238E27FC236}">
                  <a16:creationId xmlns:a16="http://schemas.microsoft.com/office/drawing/2014/main" id="{C94289AB-5247-2265-6433-C1279C51C10A}"/>
                </a:ext>
              </a:extLst>
            </p:cNvPr>
            <p:cNvCxnSpPr/>
            <p:nvPr/>
          </p:nvCxnSpPr>
          <p:spPr bwMode="auto">
            <a:xfrm>
              <a:off x="1277877" y="2341000"/>
              <a:ext cx="1437541" cy="584663"/>
            </a:xfrm>
            <a:prstGeom prst="line">
              <a:avLst/>
            </a:prstGeom>
            <a:solidFill>
              <a:schemeClr val="accent1"/>
            </a:solidFill>
            <a:ln w="19050" cap="flat" cmpd="sng" algn="ctr">
              <a:solidFill>
                <a:schemeClr val="accent2"/>
              </a:solidFill>
              <a:prstDash val="solid"/>
              <a:round/>
              <a:headEnd type="none" w="med" len="med"/>
              <a:tailEnd type="stealth"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22" name="文本框 21">
                  <a:extLst>
                    <a:ext uri="{FF2B5EF4-FFF2-40B4-BE49-F238E27FC236}">
                      <a16:creationId xmlns:a16="http://schemas.microsoft.com/office/drawing/2014/main" id="{62851F1D-D9DD-7A73-0B16-216A5A128FEE}"/>
                    </a:ext>
                  </a:extLst>
                </p:cNvPr>
                <p:cNvSpPr txBox="1"/>
                <p:nvPr/>
              </p:nvSpPr>
              <p:spPr>
                <a:xfrm>
                  <a:off x="2086506" y="2421636"/>
                  <a:ext cx="76040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800" i="1" smtClean="0">
                                <a:solidFill>
                                  <a:schemeClr val="accent2"/>
                                </a:solidFill>
                                <a:latin typeface="Cambria Math" panose="02040503050406030204" pitchFamily="18" charset="0"/>
                              </a:rPr>
                            </m:ctrlPr>
                          </m:sSubPr>
                          <m:e>
                            <m:acc>
                              <m:accPr>
                                <m:chr m:val="⃑"/>
                                <m:ctrlPr>
                                  <a:rPr lang="en-US" altLang="zh-CN" sz="1800" i="1" smtClean="0">
                                    <a:solidFill>
                                      <a:schemeClr val="accent2"/>
                                    </a:solidFill>
                                    <a:latin typeface="Cambria Math" panose="02040503050406030204" pitchFamily="18" charset="0"/>
                                  </a:rPr>
                                </m:ctrlPr>
                              </m:accPr>
                              <m:e>
                                <m:r>
                                  <a:rPr lang="en-US" altLang="zh-CN" sz="1800" b="0" i="1" smtClean="0">
                                    <a:solidFill>
                                      <a:schemeClr val="accent2"/>
                                    </a:solidFill>
                                    <a:latin typeface="Cambria Math" panose="02040503050406030204" pitchFamily="18" charset="0"/>
                                  </a:rPr>
                                  <m:t>𝑣</m:t>
                                </m:r>
                              </m:e>
                            </m:acc>
                          </m:e>
                          <m:sub>
                            <m:r>
                              <a:rPr lang="en-US" altLang="zh-CN" sz="1800" b="0" i="1" smtClean="0">
                                <a:solidFill>
                                  <a:schemeClr val="accent2"/>
                                </a:solidFill>
                                <a:latin typeface="Cambria Math" panose="02040503050406030204" pitchFamily="18" charset="0"/>
                              </a:rPr>
                              <m:t>𝑡</m:t>
                            </m:r>
                            <m:r>
                              <a:rPr lang="en-US" altLang="zh-CN" sz="1800" b="0" i="1" smtClean="0">
                                <a:solidFill>
                                  <a:schemeClr val="accent2"/>
                                </a:solidFill>
                                <a:latin typeface="Cambria Math" panose="02040503050406030204" pitchFamily="18" charset="0"/>
                              </a:rPr>
                              <m:t>+</m:t>
                            </m:r>
                            <m:r>
                              <a:rPr lang="en-US" altLang="zh-CN" sz="1800" b="0" i="1" smtClean="0">
                                <a:solidFill>
                                  <a:schemeClr val="accent2"/>
                                </a:solidFill>
                                <a:latin typeface="Cambria Math" panose="02040503050406030204" pitchFamily="18" charset="0"/>
                              </a:rPr>
                              <m:t>𝑑𝑡</m:t>
                            </m:r>
                          </m:sub>
                        </m:sSub>
                      </m:oMath>
                    </m:oMathPara>
                  </a14:m>
                  <a:endParaRPr lang="zh-CN" altLang="en-US" sz="1800" dirty="0">
                    <a:solidFill>
                      <a:schemeClr val="accent2"/>
                    </a:solidFill>
                  </a:endParaRPr>
                </a:p>
              </p:txBody>
            </p:sp>
          </mc:Choice>
          <mc:Fallback xmlns="">
            <p:sp>
              <p:nvSpPr>
                <p:cNvPr id="22" name="文本框 21">
                  <a:extLst>
                    <a:ext uri="{FF2B5EF4-FFF2-40B4-BE49-F238E27FC236}">
                      <a16:creationId xmlns:a16="http://schemas.microsoft.com/office/drawing/2014/main" id="{62851F1D-D9DD-7A73-0B16-216A5A128FEE}"/>
                    </a:ext>
                  </a:extLst>
                </p:cNvPr>
                <p:cNvSpPr txBox="1">
                  <a:spLocks noRot="1" noChangeAspect="1" noMove="1" noResize="1" noEditPoints="1" noAdjustHandles="1" noChangeArrowheads="1" noChangeShapeType="1" noTextEdit="1"/>
                </p:cNvSpPr>
                <p:nvPr/>
              </p:nvSpPr>
              <p:spPr>
                <a:xfrm>
                  <a:off x="2086506" y="2421636"/>
                  <a:ext cx="760400" cy="369332"/>
                </a:xfrm>
                <a:prstGeom prst="rect">
                  <a:avLst/>
                </a:prstGeom>
                <a:blipFill>
                  <a:blip r:embed="rId7"/>
                  <a:stretch>
                    <a:fillRect t="-5000" b="-1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文本框 22">
                  <a:extLst>
                    <a:ext uri="{FF2B5EF4-FFF2-40B4-BE49-F238E27FC236}">
                      <a16:creationId xmlns:a16="http://schemas.microsoft.com/office/drawing/2014/main" id="{9DCEE59F-DA47-A712-C529-2C6FDB17E22C}"/>
                    </a:ext>
                  </a:extLst>
                </p:cNvPr>
                <p:cNvSpPr txBox="1"/>
                <p:nvPr/>
              </p:nvSpPr>
              <p:spPr>
                <a:xfrm>
                  <a:off x="2181575" y="2894855"/>
                  <a:ext cx="98180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800" i="1" smtClean="0">
                                <a:solidFill>
                                  <a:srgbClr val="FF0000"/>
                                </a:solidFill>
                                <a:latin typeface="Cambria Math" panose="02040503050406030204" pitchFamily="18" charset="0"/>
                              </a:rPr>
                            </m:ctrlPr>
                          </m:sSubPr>
                          <m:e>
                            <m:acc>
                              <m:accPr>
                                <m:chr m:val="⃑"/>
                                <m:ctrlPr>
                                  <a:rPr lang="en-US" altLang="zh-CN" sz="1800" i="1" smtClean="0">
                                    <a:solidFill>
                                      <a:srgbClr val="FF0000"/>
                                    </a:solidFill>
                                    <a:latin typeface="Cambria Math" panose="02040503050406030204" pitchFamily="18" charset="0"/>
                                  </a:rPr>
                                </m:ctrlPr>
                              </m:accPr>
                              <m:e>
                                <m:r>
                                  <a:rPr lang="en-US" altLang="zh-CN" sz="1800" b="0" i="1" smtClean="0">
                                    <a:solidFill>
                                      <a:srgbClr val="FF0000"/>
                                    </a:solidFill>
                                    <a:latin typeface="Cambria Math" panose="02040503050406030204" pitchFamily="18" charset="0"/>
                                  </a:rPr>
                                  <m:t>𝑎</m:t>
                                </m:r>
                              </m:e>
                            </m:acc>
                          </m:e>
                          <m:sub>
                            <m:r>
                              <a:rPr lang="en-US" altLang="zh-CN" sz="1800" b="0" i="1" smtClean="0">
                                <a:solidFill>
                                  <a:srgbClr val="FF0000"/>
                                </a:solidFill>
                                <a:latin typeface="Cambria Math" panose="02040503050406030204" pitchFamily="18" charset="0"/>
                              </a:rPr>
                              <m:t>𝑡</m:t>
                            </m:r>
                            <m:r>
                              <a:rPr lang="en-US" altLang="zh-CN" sz="1800" b="0" i="1" smtClean="0">
                                <a:solidFill>
                                  <a:srgbClr val="FF0000"/>
                                </a:solidFill>
                                <a:latin typeface="Cambria Math" panose="02040503050406030204" pitchFamily="18" charset="0"/>
                              </a:rPr>
                              <m:t>+</m:t>
                            </m:r>
                            <m:r>
                              <m:rPr>
                                <m:sty m:val="p"/>
                              </m:rPr>
                              <a:rPr lang="en-US" altLang="zh-CN" sz="1800" i="1">
                                <a:solidFill>
                                  <a:srgbClr val="FF0000"/>
                                </a:solidFill>
                                <a:latin typeface="Cambria Math" panose="02040503050406030204" pitchFamily="18" charset="0"/>
                              </a:rPr>
                              <m:t>dt</m:t>
                            </m:r>
                          </m:sub>
                        </m:sSub>
                        <m:r>
                          <a:rPr lang="en-US" altLang="zh-CN" sz="1800" b="0" i="1" smtClean="0">
                            <a:solidFill>
                              <a:srgbClr val="FF0000"/>
                            </a:solidFill>
                            <a:latin typeface="Cambria Math" panose="02040503050406030204" pitchFamily="18" charset="0"/>
                          </a:rPr>
                          <m:t>𝑑𝑡</m:t>
                        </m:r>
                      </m:oMath>
                    </m:oMathPara>
                  </a14:m>
                  <a:endParaRPr lang="zh-CN" altLang="en-US" sz="1800" dirty="0">
                    <a:solidFill>
                      <a:srgbClr val="FF0000"/>
                    </a:solidFill>
                  </a:endParaRPr>
                </a:p>
              </p:txBody>
            </p:sp>
          </mc:Choice>
          <mc:Fallback xmlns="">
            <p:sp>
              <p:nvSpPr>
                <p:cNvPr id="23" name="文本框 22">
                  <a:extLst>
                    <a:ext uri="{FF2B5EF4-FFF2-40B4-BE49-F238E27FC236}">
                      <a16:creationId xmlns:a16="http://schemas.microsoft.com/office/drawing/2014/main" id="{9DCEE59F-DA47-A712-C529-2C6FDB17E22C}"/>
                    </a:ext>
                  </a:extLst>
                </p:cNvPr>
                <p:cNvSpPr txBox="1">
                  <a:spLocks noRot="1" noChangeAspect="1" noMove="1" noResize="1" noEditPoints="1" noAdjustHandles="1" noChangeArrowheads="1" noChangeShapeType="1" noTextEdit="1"/>
                </p:cNvSpPr>
                <p:nvPr/>
              </p:nvSpPr>
              <p:spPr>
                <a:xfrm>
                  <a:off x="2181575" y="2894855"/>
                  <a:ext cx="981807" cy="369332"/>
                </a:xfrm>
                <a:prstGeom prst="rect">
                  <a:avLst/>
                </a:prstGeom>
                <a:blipFill>
                  <a:blip r:embed="rId8"/>
                  <a:stretch>
                    <a:fillRect t="-4918" b="-1639"/>
                  </a:stretch>
                </a:blipFill>
              </p:spPr>
              <p:txBody>
                <a:bodyPr/>
                <a:lstStyle/>
                <a:p>
                  <a:r>
                    <a:rPr lang="zh-CN" altLang="en-US">
                      <a:noFill/>
                    </a:rPr>
                    <a:t> </a:t>
                  </a:r>
                </a:p>
              </p:txBody>
            </p:sp>
          </mc:Fallback>
        </mc:AlternateContent>
        <p:cxnSp>
          <p:nvCxnSpPr>
            <p:cNvPr id="25" name="直接箭头连接符 24">
              <a:extLst>
                <a:ext uri="{FF2B5EF4-FFF2-40B4-BE49-F238E27FC236}">
                  <a16:creationId xmlns:a16="http://schemas.microsoft.com/office/drawing/2014/main" id="{9137E274-B0B8-2855-A523-936F5BD8948D}"/>
                </a:ext>
              </a:extLst>
            </p:cNvPr>
            <p:cNvCxnSpPr/>
            <p:nvPr/>
          </p:nvCxnSpPr>
          <p:spPr bwMode="auto">
            <a:xfrm flipH="1">
              <a:off x="2709172" y="2908474"/>
              <a:ext cx="1000459" cy="18868"/>
            </a:xfrm>
            <a:prstGeom prst="straightConnector1">
              <a:avLst/>
            </a:prstGeom>
            <a:solidFill>
              <a:schemeClr val="accent1"/>
            </a:solidFill>
            <a:ln w="19050" cap="flat" cmpd="sng" algn="ctr">
              <a:solidFill>
                <a:schemeClr val="accent1">
                  <a:lumMod val="50000"/>
                </a:schemeClr>
              </a:solidFill>
              <a:prstDash val="solid"/>
              <a:round/>
              <a:headEnd type="none" w="med" len="med"/>
              <a:tailEnd type="stealth"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0" name="弧形 39">
              <a:extLst>
                <a:ext uri="{FF2B5EF4-FFF2-40B4-BE49-F238E27FC236}">
                  <a16:creationId xmlns:a16="http://schemas.microsoft.com/office/drawing/2014/main" id="{07501C27-CC80-D164-F5AD-3EFD76A3AA75}"/>
                </a:ext>
              </a:extLst>
            </p:cNvPr>
            <p:cNvSpPr/>
            <p:nvPr/>
          </p:nvSpPr>
          <p:spPr bwMode="auto">
            <a:xfrm rot="3650002">
              <a:off x="1767571" y="1686224"/>
              <a:ext cx="1294669" cy="1295286"/>
            </a:xfrm>
            <a:prstGeom prst="arc">
              <a:avLst>
                <a:gd name="adj1" fmla="val 16200000"/>
                <a:gd name="adj2" fmla="val 160764"/>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p:txBody>
        </p:sp>
        <p:cxnSp>
          <p:nvCxnSpPr>
            <p:cNvPr id="53" name="直接连接符 52">
              <a:extLst>
                <a:ext uri="{FF2B5EF4-FFF2-40B4-BE49-F238E27FC236}">
                  <a16:creationId xmlns:a16="http://schemas.microsoft.com/office/drawing/2014/main" id="{BFBBE89C-BBE7-A678-187A-DD9A8679DDDB}"/>
                </a:ext>
              </a:extLst>
            </p:cNvPr>
            <p:cNvCxnSpPr/>
            <p:nvPr/>
          </p:nvCxnSpPr>
          <p:spPr bwMode="auto">
            <a:xfrm>
              <a:off x="3339655" y="2464813"/>
              <a:ext cx="369976" cy="447476"/>
            </a:xfrm>
            <a:prstGeom prst="line">
              <a:avLst/>
            </a:prstGeom>
            <a:solidFill>
              <a:schemeClr val="accent1"/>
            </a:solidFill>
            <a:ln w="19050" cap="flat" cmpd="sng" algn="ctr">
              <a:solidFill>
                <a:srgbClr val="FF0000"/>
              </a:solidFill>
              <a:prstDash val="dash"/>
              <a:round/>
              <a:headEnd type="none" w="med" len="med"/>
              <a:tailEnd type="stealth"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59" name="文本框 58">
                  <a:extLst>
                    <a:ext uri="{FF2B5EF4-FFF2-40B4-BE49-F238E27FC236}">
                      <a16:creationId xmlns:a16="http://schemas.microsoft.com/office/drawing/2014/main" id="{7897C1C4-CF86-756F-1E2C-8EAB4B1DAC5B}"/>
                    </a:ext>
                  </a:extLst>
                </p:cNvPr>
                <p:cNvSpPr txBox="1"/>
                <p:nvPr/>
              </p:nvSpPr>
              <p:spPr>
                <a:xfrm>
                  <a:off x="1014958" y="3365242"/>
                  <a:ext cx="355600" cy="369332"/>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sSub>
                          <m:sSubPr>
                            <m:ctrlPr>
                              <a:rPr lang="en-US" altLang="zh-CN" sz="1800" i="1" smtClean="0">
                                <a:latin typeface="Cambria Math" panose="02040503050406030204" pitchFamily="18" charset="0"/>
                              </a:rPr>
                            </m:ctrlPr>
                          </m:sSubPr>
                          <m:e>
                            <m:r>
                              <m:rPr>
                                <m:sty m:val="p"/>
                              </m:rPr>
                              <a:rPr lang="el-GR" altLang="zh-CN" sz="1800" b="0" i="0" smtClean="0">
                                <a:latin typeface="Cambria Math" panose="02040503050406030204" pitchFamily="18" charset="0"/>
                              </a:rPr>
                              <m:t>Σ</m:t>
                            </m:r>
                          </m:e>
                          <m:sub>
                            <m:r>
                              <a:rPr lang="el-GR" altLang="zh-CN" sz="1800" b="0" i="1" smtClean="0">
                                <a:latin typeface="Cambria Math" panose="02040503050406030204" pitchFamily="18" charset="0"/>
                              </a:rPr>
                              <m:t>1</m:t>
                            </m:r>
                          </m:sub>
                        </m:sSub>
                      </m:oMath>
                    </m:oMathPara>
                  </a14:m>
                  <a:endParaRPr lang="zh-CN" altLang="en-US" sz="1800" dirty="0"/>
                </a:p>
              </p:txBody>
            </p:sp>
          </mc:Choice>
          <mc:Fallback xmlns="">
            <p:sp>
              <p:nvSpPr>
                <p:cNvPr id="59" name="文本框 58">
                  <a:extLst>
                    <a:ext uri="{FF2B5EF4-FFF2-40B4-BE49-F238E27FC236}">
                      <a16:creationId xmlns:a16="http://schemas.microsoft.com/office/drawing/2014/main" id="{7897C1C4-CF86-756F-1E2C-8EAB4B1DAC5B}"/>
                    </a:ext>
                  </a:extLst>
                </p:cNvPr>
                <p:cNvSpPr txBox="1">
                  <a:spLocks noRot="1" noChangeAspect="1" noMove="1" noResize="1" noEditPoints="1" noAdjustHandles="1" noChangeArrowheads="1" noChangeShapeType="1" noTextEdit="1"/>
                </p:cNvSpPr>
                <p:nvPr/>
              </p:nvSpPr>
              <p:spPr>
                <a:xfrm>
                  <a:off x="1014958" y="3365242"/>
                  <a:ext cx="355600" cy="369332"/>
                </a:xfrm>
                <a:prstGeom prst="rect">
                  <a:avLst/>
                </a:prstGeom>
                <a:blipFill>
                  <a:blip r:embed="rId9"/>
                  <a:stretch>
                    <a:fillRect r="-339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0" name="文本框 59">
                  <a:extLst>
                    <a:ext uri="{FF2B5EF4-FFF2-40B4-BE49-F238E27FC236}">
                      <a16:creationId xmlns:a16="http://schemas.microsoft.com/office/drawing/2014/main" id="{2F0DFBE2-7871-CA5D-8498-BEB3A58100AB}"/>
                    </a:ext>
                  </a:extLst>
                </p:cNvPr>
                <p:cNvSpPr txBox="1"/>
                <p:nvPr/>
              </p:nvSpPr>
              <p:spPr>
                <a:xfrm>
                  <a:off x="2906748" y="1652695"/>
                  <a:ext cx="355600" cy="369332"/>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sSub>
                          <m:sSubPr>
                            <m:ctrlPr>
                              <a:rPr lang="en-US" altLang="zh-CN" sz="1800" i="1" smtClean="0">
                                <a:latin typeface="Cambria Math" panose="02040503050406030204" pitchFamily="18" charset="0"/>
                              </a:rPr>
                            </m:ctrlPr>
                          </m:sSubPr>
                          <m:e>
                            <m:r>
                              <m:rPr>
                                <m:sty m:val="p"/>
                              </m:rPr>
                              <a:rPr lang="el-GR" altLang="zh-CN" sz="1800" b="0" i="0" smtClean="0">
                                <a:latin typeface="Cambria Math" panose="02040503050406030204" pitchFamily="18" charset="0"/>
                              </a:rPr>
                              <m:t>Σ</m:t>
                            </m:r>
                          </m:e>
                          <m:sub>
                            <m:r>
                              <a:rPr lang="en-US" altLang="zh-CN" sz="1800" b="0" i="1" smtClean="0">
                                <a:latin typeface="Cambria Math" panose="02040503050406030204" pitchFamily="18" charset="0"/>
                              </a:rPr>
                              <m:t>2</m:t>
                            </m:r>
                          </m:sub>
                        </m:sSub>
                      </m:oMath>
                    </m:oMathPara>
                  </a14:m>
                  <a:endParaRPr lang="zh-CN" altLang="en-US" sz="1800" dirty="0"/>
                </a:p>
              </p:txBody>
            </p:sp>
          </mc:Choice>
          <mc:Fallback xmlns="">
            <p:sp>
              <p:nvSpPr>
                <p:cNvPr id="60" name="文本框 59">
                  <a:extLst>
                    <a:ext uri="{FF2B5EF4-FFF2-40B4-BE49-F238E27FC236}">
                      <a16:creationId xmlns:a16="http://schemas.microsoft.com/office/drawing/2014/main" id="{2F0DFBE2-7871-CA5D-8498-BEB3A58100AB}"/>
                    </a:ext>
                  </a:extLst>
                </p:cNvPr>
                <p:cNvSpPr txBox="1">
                  <a:spLocks noRot="1" noChangeAspect="1" noMove="1" noResize="1" noEditPoints="1" noAdjustHandles="1" noChangeArrowheads="1" noChangeShapeType="1" noTextEdit="1"/>
                </p:cNvSpPr>
                <p:nvPr/>
              </p:nvSpPr>
              <p:spPr>
                <a:xfrm>
                  <a:off x="2906748" y="1652695"/>
                  <a:ext cx="355600" cy="369332"/>
                </a:xfrm>
                <a:prstGeom prst="rect">
                  <a:avLst/>
                </a:prstGeom>
                <a:blipFill>
                  <a:blip r:embed="rId10"/>
                  <a:stretch>
                    <a:fillRect r="-517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1" name="文本框 60">
                  <a:extLst>
                    <a:ext uri="{FF2B5EF4-FFF2-40B4-BE49-F238E27FC236}">
                      <a16:creationId xmlns:a16="http://schemas.microsoft.com/office/drawing/2014/main" id="{56DAED1B-6B3B-7165-8A1B-50925580A7F2}"/>
                    </a:ext>
                  </a:extLst>
                </p:cNvPr>
                <p:cNvSpPr txBox="1"/>
                <p:nvPr/>
              </p:nvSpPr>
              <p:spPr>
                <a:xfrm>
                  <a:off x="2466706" y="2259160"/>
                  <a:ext cx="355600" cy="369332"/>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sSub>
                          <m:sSubPr>
                            <m:ctrlPr>
                              <a:rPr lang="en-US" altLang="zh-CN" sz="1800" i="1" smtClean="0">
                                <a:latin typeface="Cambria Math" panose="02040503050406030204" pitchFamily="18" charset="0"/>
                              </a:rPr>
                            </m:ctrlPr>
                          </m:sSubPr>
                          <m:e>
                            <m:r>
                              <m:rPr>
                                <m:sty m:val="p"/>
                              </m:rPr>
                              <a:rPr lang="el-GR" altLang="zh-CN" sz="1800" b="0" i="0" smtClean="0">
                                <a:latin typeface="Cambria Math" panose="02040503050406030204" pitchFamily="18" charset="0"/>
                              </a:rPr>
                              <m:t>Σ</m:t>
                            </m:r>
                          </m:e>
                          <m:sub>
                            <m:r>
                              <a:rPr lang="en-US" altLang="zh-CN" sz="1800" b="0" i="1" smtClean="0">
                                <a:latin typeface="Cambria Math" panose="02040503050406030204" pitchFamily="18" charset="0"/>
                              </a:rPr>
                              <m:t>3</m:t>
                            </m:r>
                          </m:sub>
                        </m:sSub>
                      </m:oMath>
                    </m:oMathPara>
                  </a14:m>
                  <a:endParaRPr lang="zh-CN" altLang="en-US" sz="1800" dirty="0"/>
                </a:p>
              </p:txBody>
            </p:sp>
          </mc:Choice>
          <mc:Fallback xmlns="">
            <p:sp>
              <p:nvSpPr>
                <p:cNvPr id="61" name="文本框 60">
                  <a:extLst>
                    <a:ext uri="{FF2B5EF4-FFF2-40B4-BE49-F238E27FC236}">
                      <a16:creationId xmlns:a16="http://schemas.microsoft.com/office/drawing/2014/main" id="{56DAED1B-6B3B-7165-8A1B-50925580A7F2}"/>
                    </a:ext>
                  </a:extLst>
                </p:cNvPr>
                <p:cNvSpPr txBox="1">
                  <a:spLocks noRot="1" noChangeAspect="1" noMove="1" noResize="1" noEditPoints="1" noAdjustHandles="1" noChangeArrowheads="1" noChangeShapeType="1" noTextEdit="1"/>
                </p:cNvSpPr>
                <p:nvPr/>
              </p:nvSpPr>
              <p:spPr>
                <a:xfrm>
                  <a:off x="2466706" y="2259160"/>
                  <a:ext cx="355600" cy="369332"/>
                </a:xfrm>
                <a:prstGeom prst="rect">
                  <a:avLst/>
                </a:prstGeom>
                <a:blipFill>
                  <a:blip r:embed="rId11"/>
                  <a:stretch>
                    <a:fillRect r="-5172"/>
                  </a:stretch>
                </a:blipFill>
              </p:spPr>
              <p:txBody>
                <a:bodyPr/>
                <a:lstStyle/>
                <a:p>
                  <a:r>
                    <a:rPr lang="zh-CN" altLang="en-US">
                      <a:noFill/>
                    </a:rPr>
                    <a:t> </a:t>
                  </a:r>
                </a:p>
              </p:txBody>
            </p:sp>
          </mc:Fallback>
        </mc:AlternateContent>
      </p:grpSp>
      <p:grpSp>
        <p:nvGrpSpPr>
          <p:cNvPr id="154" name="组合 153">
            <a:extLst>
              <a:ext uri="{FF2B5EF4-FFF2-40B4-BE49-F238E27FC236}">
                <a16:creationId xmlns:a16="http://schemas.microsoft.com/office/drawing/2014/main" id="{E3C34F26-F933-1214-8A29-22EF767AD54B}"/>
              </a:ext>
            </a:extLst>
          </p:cNvPr>
          <p:cNvGrpSpPr/>
          <p:nvPr/>
        </p:nvGrpSpPr>
        <p:grpSpPr>
          <a:xfrm>
            <a:off x="5013109" y="1040272"/>
            <a:ext cx="3874181" cy="3140268"/>
            <a:chOff x="4820463" y="1223248"/>
            <a:chExt cx="3874181" cy="3140268"/>
          </a:xfrm>
        </p:grpSpPr>
        <p:cxnSp>
          <p:nvCxnSpPr>
            <p:cNvPr id="69" name="直接连接符 68">
              <a:extLst>
                <a:ext uri="{FF2B5EF4-FFF2-40B4-BE49-F238E27FC236}">
                  <a16:creationId xmlns:a16="http://schemas.microsoft.com/office/drawing/2014/main" id="{28476BB5-126A-1B6B-7731-475D214B4782}"/>
                </a:ext>
              </a:extLst>
            </p:cNvPr>
            <p:cNvCxnSpPr/>
            <p:nvPr/>
          </p:nvCxnSpPr>
          <p:spPr bwMode="auto">
            <a:xfrm>
              <a:off x="5521553" y="1241755"/>
              <a:ext cx="0" cy="2112235"/>
            </a:xfrm>
            <a:prstGeom prst="line">
              <a:avLst/>
            </a:prstGeom>
            <a:solidFill>
              <a:schemeClr val="accent1"/>
            </a:solidFill>
            <a:ln w="25400" cap="flat" cmpd="sng" algn="ctr">
              <a:solidFill>
                <a:schemeClr val="tx1"/>
              </a:solidFill>
              <a:prstDash val="solid"/>
              <a:round/>
              <a:headEnd type="stealth" w="lg" len="lg"/>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0" name="直接连接符 69">
              <a:extLst>
                <a:ext uri="{FF2B5EF4-FFF2-40B4-BE49-F238E27FC236}">
                  <a16:creationId xmlns:a16="http://schemas.microsoft.com/office/drawing/2014/main" id="{9A4394D9-D899-2811-9541-54CCA57A7461}"/>
                </a:ext>
              </a:extLst>
            </p:cNvPr>
            <p:cNvCxnSpPr/>
            <p:nvPr/>
          </p:nvCxnSpPr>
          <p:spPr bwMode="auto">
            <a:xfrm>
              <a:off x="5521553" y="3353991"/>
              <a:ext cx="2815338" cy="0"/>
            </a:xfrm>
            <a:prstGeom prst="line">
              <a:avLst/>
            </a:prstGeom>
            <a:solidFill>
              <a:schemeClr val="accent1"/>
            </a:solidFill>
            <a:ln w="25400" cap="flat" cmpd="sng" algn="ctr">
              <a:solidFill>
                <a:schemeClr val="tx1"/>
              </a:solidFill>
              <a:prstDash val="solid"/>
              <a:round/>
              <a:headEnd type="none" w="med" len="med"/>
              <a:tailEnd type="stealth"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1" name="直接连接符 70">
              <a:extLst>
                <a:ext uri="{FF2B5EF4-FFF2-40B4-BE49-F238E27FC236}">
                  <a16:creationId xmlns:a16="http://schemas.microsoft.com/office/drawing/2014/main" id="{FEF16D61-6BA9-CBCD-4FFB-467F119BA486}"/>
                </a:ext>
              </a:extLst>
            </p:cNvPr>
            <p:cNvCxnSpPr/>
            <p:nvPr/>
          </p:nvCxnSpPr>
          <p:spPr bwMode="auto">
            <a:xfrm flipV="1">
              <a:off x="4820463" y="3353991"/>
              <a:ext cx="701090" cy="896999"/>
            </a:xfrm>
            <a:prstGeom prst="line">
              <a:avLst/>
            </a:prstGeom>
            <a:solidFill>
              <a:schemeClr val="accent1"/>
            </a:solidFill>
            <a:ln w="25400" cap="flat" cmpd="sng" algn="ctr">
              <a:solidFill>
                <a:schemeClr val="tx1"/>
              </a:solidFill>
              <a:prstDash val="solid"/>
              <a:round/>
              <a:headEnd type="stealth" w="lg" len="lg"/>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2" name="文本框 71">
              <a:extLst>
                <a:ext uri="{FF2B5EF4-FFF2-40B4-BE49-F238E27FC236}">
                  <a16:creationId xmlns:a16="http://schemas.microsoft.com/office/drawing/2014/main" id="{503B9EC5-AE40-28E1-C3E4-AE0D605B406E}"/>
                </a:ext>
              </a:extLst>
            </p:cNvPr>
            <p:cNvSpPr txBox="1"/>
            <p:nvPr/>
          </p:nvSpPr>
          <p:spPr>
            <a:xfrm>
              <a:off x="8071216" y="3302883"/>
              <a:ext cx="362228" cy="461665"/>
            </a:xfrm>
            <a:prstGeom prst="rect">
              <a:avLst/>
            </a:prstGeom>
            <a:noFill/>
          </p:spPr>
          <p:txBody>
            <a:bodyPr wrap="square" rtlCol="0">
              <a:spAutoFit/>
            </a:bodyPr>
            <a:lstStyle/>
            <a:p>
              <a:r>
                <a:rPr lang="en-US" altLang="zh-CN" dirty="0"/>
                <a:t>y</a:t>
              </a:r>
              <a:endParaRPr lang="zh-CN" altLang="en-US" dirty="0"/>
            </a:p>
          </p:txBody>
        </p:sp>
        <p:sp>
          <p:nvSpPr>
            <p:cNvPr id="73" name="文本框 72">
              <a:extLst>
                <a:ext uri="{FF2B5EF4-FFF2-40B4-BE49-F238E27FC236}">
                  <a16:creationId xmlns:a16="http://schemas.microsoft.com/office/drawing/2014/main" id="{16CBC74F-47F0-87DF-6B05-6389385A0E6F}"/>
                </a:ext>
              </a:extLst>
            </p:cNvPr>
            <p:cNvSpPr txBox="1"/>
            <p:nvPr/>
          </p:nvSpPr>
          <p:spPr>
            <a:xfrm>
              <a:off x="4947082" y="3901851"/>
              <a:ext cx="334135" cy="461665"/>
            </a:xfrm>
            <a:prstGeom prst="rect">
              <a:avLst/>
            </a:prstGeom>
            <a:noFill/>
          </p:spPr>
          <p:txBody>
            <a:bodyPr wrap="square" rtlCol="0">
              <a:spAutoFit/>
            </a:bodyPr>
            <a:lstStyle/>
            <a:p>
              <a:r>
                <a:rPr lang="en-US" altLang="zh-CN" dirty="0"/>
                <a:t>x</a:t>
              </a:r>
              <a:endParaRPr lang="zh-CN" altLang="en-US" dirty="0"/>
            </a:p>
          </p:txBody>
        </p:sp>
        <p:sp>
          <p:nvSpPr>
            <p:cNvPr id="74" name="文本框 73">
              <a:extLst>
                <a:ext uri="{FF2B5EF4-FFF2-40B4-BE49-F238E27FC236}">
                  <a16:creationId xmlns:a16="http://schemas.microsoft.com/office/drawing/2014/main" id="{C456ACD2-0ADE-0CE4-0DD7-AAAE6720F9CD}"/>
                </a:ext>
              </a:extLst>
            </p:cNvPr>
            <p:cNvSpPr txBox="1"/>
            <p:nvPr/>
          </p:nvSpPr>
          <p:spPr>
            <a:xfrm>
              <a:off x="5163397" y="1223248"/>
              <a:ext cx="205048" cy="312762"/>
            </a:xfrm>
            <a:prstGeom prst="rect">
              <a:avLst/>
            </a:prstGeom>
            <a:noFill/>
          </p:spPr>
          <p:txBody>
            <a:bodyPr wrap="none" rtlCol="0">
              <a:spAutoFit/>
            </a:bodyPr>
            <a:lstStyle/>
            <a:p>
              <a:r>
                <a:rPr lang="en-US" altLang="zh-CN" dirty="0"/>
                <a:t>z</a:t>
              </a:r>
              <a:endParaRPr lang="zh-CN" altLang="en-US" dirty="0"/>
            </a:p>
          </p:txBody>
        </p:sp>
        <mc:AlternateContent xmlns:mc="http://schemas.openxmlformats.org/markup-compatibility/2006" xmlns:a14="http://schemas.microsoft.com/office/drawing/2010/main">
          <mc:Choice Requires="a14">
            <p:sp>
              <p:nvSpPr>
                <p:cNvPr id="87" name="文本框 86">
                  <a:extLst>
                    <a:ext uri="{FF2B5EF4-FFF2-40B4-BE49-F238E27FC236}">
                      <a16:creationId xmlns:a16="http://schemas.microsoft.com/office/drawing/2014/main" id="{7810E490-3BC1-4716-FFF9-2DAF3119C6A4}"/>
                    </a:ext>
                  </a:extLst>
                </p:cNvPr>
                <p:cNvSpPr txBox="1"/>
                <p:nvPr/>
              </p:nvSpPr>
              <p:spPr>
                <a:xfrm>
                  <a:off x="5466056" y="3364923"/>
                  <a:ext cx="355600" cy="369332"/>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sSub>
                          <m:sSubPr>
                            <m:ctrlPr>
                              <a:rPr lang="en-US" altLang="zh-CN" sz="1800" i="1" smtClean="0">
                                <a:latin typeface="Cambria Math" panose="02040503050406030204" pitchFamily="18" charset="0"/>
                              </a:rPr>
                            </m:ctrlPr>
                          </m:sSubPr>
                          <m:e>
                            <m:r>
                              <m:rPr>
                                <m:sty m:val="p"/>
                              </m:rPr>
                              <a:rPr lang="el-GR" altLang="zh-CN" sz="1800" b="0" i="0" smtClean="0">
                                <a:latin typeface="Cambria Math" panose="02040503050406030204" pitchFamily="18" charset="0"/>
                              </a:rPr>
                              <m:t>Σ</m:t>
                            </m:r>
                          </m:e>
                          <m:sub>
                            <m:r>
                              <a:rPr lang="el-GR" altLang="zh-CN" sz="1800" b="0" i="1" smtClean="0">
                                <a:latin typeface="Cambria Math" panose="02040503050406030204" pitchFamily="18" charset="0"/>
                              </a:rPr>
                              <m:t>1</m:t>
                            </m:r>
                          </m:sub>
                        </m:sSub>
                      </m:oMath>
                    </m:oMathPara>
                  </a14:m>
                  <a:endParaRPr lang="zh-CN" altLang="en-US" sz="1800" dirty="0"/>
                </a:p>
              </p:txBody>
            </p:sp>
          </mc:Choice>
          <mc:Fallback xmlns="">
            <p:sp>
              <p:nvSpPr>
                <p:cNvPr id="87" name="文本框 86">
                  <a:extLst>
                    <a:ext uri="{FF2B5EF4-FFF2-40B4-BE49-F238E27FC236}">
                      <a16:creationId xmlns:a16="http://schemas.microsoft.com/office/drawing/2014/main" id="{7810E490-3BC1-4716-FFF9-2DAF3119C6A4}"/>
                    </a:ext>
                  </a:extLst>
                </p:cNvPr>
                <p:cNvSpPr txBox="1">
                  <a:spLocks noRot="1" noChangeAspect="1" noMove="1" noResize="1" noEditPoints="1" noAdjustHandles="1" noChangeArrowheads="1" noChangeShapeType="1" noTextEdit="1"/>
                </p:cNvSpPr>
                <p:nvPr/>
              </p:nvSpPr>
              <p:spPr>
                <a:xfrm>
                  <a:off x="5466056" y="3364923"/>
                  <a:ext cx="355600" cy="369332"/>
                </a:xfrm>
                <a:prstGeom prst="rect">
                  <a:avLst/>
                </a:prstGeom>
                <a:blipFill>
                  <a:blip r:embed="rId12"/>
                  <a:stretch>
                    <a:fillRect r="-3390"/>
                  </a:stretch>
                </a:blipFill>
              </p:spPr>
              <p:txBody>
                <a:bodyPr/>
                <a:lstStyle/>
                <a:p>
                  <a:r>
                    <a:rPr lang="zh-CN" altLang="en-US">
                      <a:noFill/>
                    </a:rPr>
                    <a:t> </a:t>
                  </a:r>
                </a:p>
              </p:txBody>
            </p:sp>
          </mc:Fallback>
        </mc:AlternateContent>
        <p:cxnSp>
          <p:nvCxnSpPr>
            <p:cNvPr id="106" name="直接连接符 105">
              <a:extLst>
                <a:ext uri="{FF2B5EF4-FFF2-40B4-BE49-F238E27FC236}">
                  <a16:creationId xmlns:a16="http://schemas.microsoft.com/office/drawing/2014/main" id="{0657D26F-5A4D-6E59-16B5-E2B157BF8D96}"/>
                </a:ext>
              </a:extLst>
            </p:cNvPr>
            <p:cNvCxnSpPr/>
            <p:nvPr/>
          </p:nvCxnSpPr>
          <p:spPr bwMode="auto">
            <a:xfrm flipV="1">
              <a:off x="5613154" y="1981372"/>
              <a:ext cx="1886338" cy="347606"/>
            </a:xfrm>
            <a:prstGeom prst="line">
              <a:avLst/>
            </a:prstGeom>
            <a:solidFill>
              <a:schemeClr val="accent1"/>
            </a:solidFill>
            <a:ln w="19050" cap="flat" cmpd="sng" algn="ctr">
              <a:solidFill>
                <a:schemeClr val="accent2"/>
              </a:solidFill>
              <a:prstDash val="solid"/>
              <a:round/>
              <a:headEnd type="none" w="med" len="med"/>
              <a:tailEnd type="stealth"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7" name="直接连接符 106">
              <a:extLst>
                <a:ext uri="{FF2B5EF4-FFF2-40B4-BE49-F238E27FC236}">
                  <a16:creationId xmlns:a16="http://schemas.microsoft.com/office/drawing/2014/main" id="{440D2917-7792-D507-D893-9C6A5E74D8BB}"/>
                </a:ext>
              </a:extLst>
            </p:cNvPr>
            <p:cNvCxnSpPr/>
            <p:nvPr/>
          </p:nvCxnSpPr>
          <p:spPr bwMode="auto">
            <a:xfrm>
              <a:off x="5613154" y="2332993"/>
              <a:ext cx="2133781" cy="218322"/>
            </a:xfrm>
            <a:prstGeom prst="line">
              <a:avLst/>
            </a:prstGeom>
            <a:solidFill>
              <a:schemeClr val="accent1"/>
            </a:solidFill>
            <a:ln w="19050" cap="flat" cmpd="sng" algn="ctr">
              <a:solidFill>
                <a:schemeClr val="accent2"/>
              </a:solidFill>
              <a:prstDash val="solid"/>
              <a:round/>
              <a:headEnd type="none" w="med" len="med"/>
              <a:tailEnd type="stealth"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108" name="文本框 107">
                  <a:extLst>
                    <a:ext uri="{FF2B5EF4-FFF2-40B4-BE49-F238E27FC236}">
                      <a16:creationId xmlns:a16="http://schemas.microsoft.com/office/drawing/2014/main" id="{0FEF91C6-64C5-02D1-3104-480887D3581D}"/>
                    </a:ext>
                  </a:extLst>
                </p:cNvPr>
                <p:cNvSpPr txBox="1"/>
                <p:nvPr/>
              </p:nvSpPr>
              <p:spPr>
                <a:xfrm>
                  <a:off x="7092638" y="1567482"/>
                  <a:ext cx="478925" cy="35921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800" i="1" smtClean="0">
                                <a:solidFill>
                                  <a:schemeClr val="accent2"/>
                                </a:solidFill>
                                <a:latin typeface="Cambria Math" panose="02040503050406030204" pitchFamily="18" charset="0"/>
                              </a:rPr>
                            </m:ctrlPr>
                          </m:sSubPr>
                          <m:e>
                            <m:acc>
                              <m:accPr>
                                <m:chr m:val="⃑"/>
                                <m:ctrlPr>
                                  <a:rPr lang="en-US" altLang="zh-CN" sz="1800" i="1" smtClean="0">
                                    <a:solidFill>
                                      <a:schemeClr val="accent2"/>
                                    </a:solidFill>
                                    <a:latin typeface="Cambria Math" panose="02040503050406030204" pitchFamily="18" charset="0"/>
                                  </a:rPr>
                                </m:ctrlPr>
                              </m:accPr>
                              <m:e>
                                <m:r>
                                  <a:rPr lang="en-US" altLang="zh-CN" sz="1800" b="0" i="1" smtClean="0">
                                    <a:solidFill>
                                      <a:schemeClr val="accent2"/>
                                    </a:solidFill>
                                    <a:latin typeface="Cambria Math" panose="02040503050406030204" pitchFamily="18" charset="0"/>
                                  </a:rPr>
                                  <m:t>𝑣</m:t>
                                </m:r>
                              </m:e>
                            </m:acc>
                          </m:e>
                          <m:sub>
                            <m:r>
                              <a:rPr lang="en-US" altLang="zh-CN" sz="1800" b="0" i="1" smtClean="0">
                                <a:solidFill>
                                  <a:schemeClr val="accent2"/>
                                </a:solidFill>
                                <a:latin typeface="Cambria Math" panose="02040503050406030204" pitchFamily="18" charset="0"/>
                              </a:rPr>
                              <m:t>𝑡</m:t>
                            </m:r>
                          </m:sub>
                        </m:sSub>
                      </m:oMath>
                    </m:oMathPara>
                  </a14:m>
                  <a:endParaRPr lang="zh-CN" altLang="en-US" sz="1800" dirty="0">
                    <a:solidFill>
                      <a:schemeClr val="accent2"/>
                    </a:solidFill>
                  </a:endParaRPr>
                </a:p>
              </p:txBody>
            </p:sp>
          </mc:Choice>
          <mc:Fallback xmlns="">
            <p:sp>
              <p:nvSpPr>
                <p:cNvPr id="108" name="文本框 107">
                  <a:extLst>
                    <a:ext uri="{FF2B5EF4-FFF2-40B4-BE49-F238E27FC236}">
                      <a16:creationId xmlns:a16="http://schemas.microsoft.com/office/drawing/2014/main" id="{0FEF91C6-64C5-02D1-3104-480887D3581D}"/>
                    </a:ext>
                  </a:extLst>
                </p:cNvPr>
                <p:cNvSpPr txBox="1">
                  <a:spLocks noRot="1" noChangeAspect="1" noMove="1" noResize="1" noEditPoints="1" noAdjustHandles="1" noChangeArrowheads="1" noChangeShapeType="1" noTextEdit="1"/>
                </p:cNvSpPr>
                <p:nvPr/>
              </p:nvSpPr>
              <p:spPr>
                <a:xfrm>
                  <a:off x="7092638" y="1567482"/>
                  <a:ext cx="478925" cy="359211"/>
                </a:xfrm>
                <a:prstGeom prst="rect">
                  <a:avLst/>
                </a:prstGeom>
                <a:blipFill>
                  <a:blip r:embed="rId13"/>
                  <a:stretch>
                    <a:fillRect t="-5085" r="-13924" b="-3390"/>
                  </a:stretch>
                </a:blipFill>
              </p:spPr>
              <p:txBody>
                <a:bodyPr/>
                <a:lstStyle/>
                <a:p>
                  <a:r>
                    <a:rPr lang="zh-CN" altLang="en-US">
                      <a:noFill/>
                    </a:rPr>
                    <a:t> </a:t>
                  </a:r>
                </a:p>
              </p:txBody>
            </p:sp>
          </mc:Fallback>
        </mc:AlternateContent>
        <p:cxnSp>
          <p:nvCxnSpPr>
            <p:cNvPr id="110" name="直接连接符 109">
              <a:extLst>
                <a:ext uri="{FF2B5EF4-FFF2-40B4-BE49-F238E27FC236}">
                  <a16:creationId xmlns:a16="http://schemas.microsoft.com/office/drawing/2014/main" id="{FC83F7A5-AF6B-124D-B158-3245946ECDF5}"/>
                </a:ext>
              </a:extLst>
            </p:cNvPr>
            <p:cNvCxnSpPr/>
            <p:nvPr/>
          </p:nvCxnSpPr>
          <p:spPr bwMode="auto">
            <a:xfrm>
              <a:off x="7499492" y="1981372"/>
              <a:ext cx="247443" cy="569943"/>
            </a:xfrm>
            <a:prstGeom prst="line">
              <a:avLst/>
            </a:prstGeom>
            <a:solidFill>
              <a:schemeClr val="accent1"/>
            </a:solidFill>
            <a:ln w="19050" cap="flat" cmpd="sng" algn="ctr">
              <a:solidFill>
                <a:srgbClr val="FF0000"/>
              </a:solidFill>
              <a:prstDash val="solid"/>
              <a:round/>
              <a:headEnd type="none" w="med" len="med"/>
              <a:tailEnd type="stealth"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2" name="直接连接符 111">
              <a:extLst>
                <a:ext uri="{FF2B5EF4-FFF2-40B4-BE49-F238E27FC236}">
                  <a16:creationId xmlns:a16="http://schemas.microsoft.com/office/drawing/2014/main" id="{DE194800-4051-E8F7-8B56-8CE37AE597E9}"/>
                </a:ext>
              </a:extLst>
            </p:cNvPr>
            <p:cNvCxnSpPr/>
            <p:nvPr/>
          </p:nvCxnSpPr>
          <p:spPr bwMode="auto">
            <a:xfrm flipH="1">
              <a:off x="7406688" y="1976294"/>
              <a:ext cx="85072" cy="897113"/>
            </a:xfrm>
            <a:prstGeom prst="line">
              <a:avLst/>
            </a:prstGeom>
            <a:solidFill>
              <a:schemeClr val="accent1"/>
            </a:solidFill>
            <a:ln w="19050" cap="flat" cmpd="sng" algn="ctr">
              <a:solidFill>
                <a:srgbClr val="FF0000"/>
              </a:solidFill>
              <a:prstDash val="solid"/>
              <a:round/>
              <a:headEnd type="none" w="med" len="med"/>
              <a:tailEnd type="stealth"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3" name="直接连接符 112">
              <a:extLst>
                <a:ext uri="{FF2B5EF4-FFF2-40B4-BE49-F238E27FC236}">
                  <a16:creationId xmlns:a16="http://schemas.microsoft.com/office/drawing/2014/main" id="{F76CD3F9-DC47-52D7-48AC-F6536D39D65A}"/>
                </a:ext>
              </a:extLst>
            </p:cNvPr>
            <p:cNvCxnSpPr/>
            <p:nvPr/>
          </p:nvCxnSpPr>
          <p:spPr bwMode="auto">
            <a:xfrm>
              <a:off x="5613154" y="2343924"/>
              <a:ext cx="1799873" cy="535609"/>
            </a:xfrm>
            <a:prstGeom prst="line">
              <a:avLst/>
            </a:prstGeom>
            <a:solidFill>
              <a:schemeClr val="accent1"/>
            </a:solidFill>
            <a:ln w="19050" cap="flat" cmpd="sng" algn="ctr">
              <a:solidFill>
                <a:schemeClr val="accent2"/>
              </a:solidFill>
              <a:prstDash val="solid"/>
              <a:round/>
              <a:headEnd type="none" w="med" len="med"/>
              <a:tailEnd type="stealth"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114" name="文本框 113">
                  <a:extLst>
                    <a:ext uri="{FF2B5EF4-FFF2-40B4-BE49-F238E27FC236}">
                      <a16:creationId xmlns:a16="http://schemas.microsoft.com/office/drawing/2014/main" id="{4A27FFFE-1612-99E2-5E7B-76D6B73115A9}"/>
                    </a:ext>
                  </a:extLst>
                </p:cNvPr>
                <p:cNvSpPr txBox="1"/>
                <p:nvPr/>
              </p:nvSpPr>
              <p:spPr>
                <a:xfrm>
                  <a:off x="6638555" y="2780767"/>
                  <a:ext cx="760401" cy="38754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sz="1800" i="1" smtClean="0">
                                <a:solidFill>
                                  <a:schemeClr val="accent2"/>
                                </a:solidFill>
                                <a:latin typeface="Cambria Math" panose="02040503050406030204" pitchFamily="18" charset="0"/>
                              </a:rPr>
                            </m:ctrlPr>
                          </m:sSubSupPr>
                          <m:e>
                            <m:acc>
                              <m:accPr>
                                <m:chr m:val="⃑"/>
                                <m:ctrlPr>
                                  <a:rPr lang="en-US" altLang="zh-CN" sz="1800" i="1" smtClean="0">
                                    <a:solidFill>
                                      <a:schemeClr val="accent2"/>
                                    </a:solidFill>
                                    <a:latin typeface="Cambria Math" panose="02040503050406030204" pitchFamily="18" charset="0"/>
                                  </a:rPr>
                                </m:ctrlPr>
                              </m:accPr>
                              <m:e>
                                <m:r>
                                  <a:rPr lang="en-US" altLang="zh-CN" sz="1800" b="0" i="1" smtClean="0">
                                    <a:solidFill>
                                      <a:schemeClr val="accent2"/>
                                    </a:solidFill>
                                    <a:latin typeface="Cambria Math" panose="02040503050406030204" pitchFamily="18" charset="0"/>
                                  </a:rPr>
                                  <m:t>𝑣</m:t>
                                </m:r>
                              </m:e>
                            </m:acc>
                          </m:e>
                          <m:sub>
                            <m:r>
                              <a:rPr lang="en-US" altLang="zh-CN" sz="1800" b="0" i="1" smtClean="0">
                                <a:solidFill>
                                  <a:schemeClr val="accent2"/>
                                </a:solidFill>
                                <a:latin typeface="Cambria Math" panose="02040503050406030204" pitchFamily="18" charset="0"/>
                              </a:rPr>
                              <m:t>𝑡</m:t>
                            </m:r>
                            <m:r>
                              <a:rPr lang="en-US" altLang="zh-CN" sz="1800" b="0" i="1" smtClean="0">
                                <a:solidFill>
                                  <a:schemeClr val="accent2"/>
                                </a:solidFill>
                                <a:latin typeface="Cambria Math" panose="02040503050406030204" pitchFamily="18" charset="0"/>
                              </a:rPr>
                              <m:t>+</m:t>
                            </m:r>
                            <m:r>
                              <a:rPr lang="en-US" altLang="zh-CN" sz="1800" b="0" i="1" smtClean="0">
                                <a:solidFill>
                                  <a:schemeClr val="accent2"/>
                                </a:solidFill>
                                <a:latin typeface="Cambria Math" panose="02040503050406030204" pitchFamily="18" charset="0"/>
                              </a:rPr>
                              <m:t>𝑑𝑡</m:t>
                            </m:r>
                          </m:sub>
                          <m:sup>
                            <m:r>
                              <a:rPr lang="en-US" altLang="zh-CN" sz="1800" b="0" i="1" smtClean="0">
                                <a:solidFill>
                                  <a:schemeClr val="accent2"/>
                                </a:solidFill>
                                <a:latin typeface="Cambria Math" panose="02040503050406030204" pitchFamily="18" charset="0"/>
                              </a:rPr>
                              <m:t>𝑏</m:t>
                            </m:r>
                          </m:sup>
                        </m:sSubSup>
                      </m:oMath>
                    </m:oMathPara>
                  </a14:m>
                  <a:endParaRPr lang="zh-CN" altLang="en-US" sz="1800" dirty="0">
                    <a:solidFill>
                      <a:schemeClr val="accent2"/>
                    </a:solidFill>
                  </a:endParaRPr>
                </a:p>
              </p:txBody>
            </p:sp>
          </mc:Choice>
          <mc:Fallback xmlns="">
            <p:sp>
              <p:nvSpPr>
                <p:cNvPr id="114" name="文本框 113">
                  <a:extLst>
                    <a:ext uri="{FF2B5EF4-FFF2-40B4-BE49-F238E27FC236}">
                      <a16:creationId xmlns:a16="http://schemas.microsoft.com/office/drawing/2014/main" id="{4A27FFFE-1612-99E2-5E7B-76D6B73115A9}"/>
                    </a:ext>
                  </a:extLst>
                </p:cNvPr>
                <p:cNvSpPr txBox="1">
                  <a:spLocks noRot="1" noChangeAspect="1" noMove="1" noResize="1" noEditPoints="1" noAdjustHandles="1" noChangeArrowheads="1" noChangeShapeType="1" noTextEdit="1"/>
                </p:cNvSpPr>
                <p:nvPr/>
              </p:nvSpPr>
              <p:spPr>
                <a:xfrm>
                  <a:off x="6638555" y="2780767"/>
                  <a:ext cx="760401" cy="387542"/>
                </a:xfrm>
                <a:prstGeom prst="rect">
                  <a:avLst/>
                </a:prstGeom>
                <a:blipFill>
                  <a:blip r:embed="rId14"/>
                  <a:stretch>
                    <a:fillRect b="-312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5" name="文本框 114">
                  <a:extLst>
                    <a:ext uri="{FF2B5EF4-FFF2-40B4-BE49-F238E27FC236}">
                      <a16:creationId xmlns:a16="http://schemas.microsoft.com/office/drawing/2014/main" id="{29B449E1-5BC1-AA19-2647-F2C855C3ABA0}"/>
                    </a:ext>
                  </a:extLst>
                </p:cNvPr>
                <p:cNvSpPr txBox="1"/>
                <p:nvPr/>
              </p:nvSpPr>
              <p:spPr>
                <a:xfrm>
                  <a:off x="7575293" y="1995274"/>
                  <a:ext cx="649514" cy="369332"/>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sSubSup>
                          <m:sSubSupPr>
                            <m:ctrlPr>
                              <a:rPr lang="en-US" altLang="zh-CN" sz="1800" i="1" smtClean="0">
                                <a:solidFill>
                                  <a:srgbClr val="FF0000"/>
                                </a:solidFill>
                                <a:latin typeface="Cambria Math" panose="02040503050406030204" pitchFamily="18" charset="0"/>
                              </a:rPr>
                            </m:ctrlPr>
                          </m:sSubSupPr>
                          <m:e>
                            <m:acc>
                              <m:accPr>
                                <m:chr m:val="⃑"/>
                                <m:ctrlPr>
                                  <a:rPr lang="en-US" altLang="zh-CN" sz="1800" i="1" smtClean="0">
                                    <a:solidFill>
                                      <a:srgbClr val="FF0000"/>
                                    </a:solidFill>
                                    <a:latin typeface="Cambria Math" panose="02040503050406030204" pitchFamily="18" charset="0"/>
                                  </a:rPr>
                                </m:ctrlPr>
                              </m:accPr>
                              <m:e>
                                <m:r>
                                  <a:rPr lang="en-US" altLang="zh-CN" sz="1800" b="0" i="1" smtClean="0">
                                    <a:solidFill>
                                      <a:srgbClr val="FF0000"/>
                                    </a:solidFill>
                                    <a:latin typeface="Cambria Math" panose="02040503050406030204" pitchFamily="18" charset="0"/>
                                  </a:rPr>
                                  <m:t>𝑎</m:t>
                                </m:r>
                              </m:e>
                            </m:acc>
                          </m:e>
                          <m:sub>
                            <m:r>
                              <a:rPr lang="en-US" altLang="zh-CN" sz="1800" b="0" i="1" smtClean="0">
                                <a:solidFill>
                                  <a:srgbClr val="FF0000"/>
                                </a:solidFill>
                                <a:latin typeface="Cambria Math" panose="02040503050406030204" pitchFamily="18" charset="0"/>
                              </a:rPr>
                              <m:t>𝑡</m:t>
                            </m:r>
                          </m:sub>
                          <m:sup>
                            <m:r>
                              <a:rPr lang="en-US" altLang="zh-CN" sz="1800" b="0" i="1" smtClean="0">
                                <a:solidFill>
                                  <a:srgbClr val="FF0000"/>
                                </a:solidFill>
                                <a:latin typeface="Cambria Math" panose="02040503050406030204" pitchFamily="18" charset="0"/>
                              </a:rPr>
                              <m:t>𝑎</m:t>
                            </m:r>
                          </m:sup>
                        </m:sSubSup>
                        <m:r>
                          <a:rPr lang="en-US" altLang="zh-CN" sz="1800" b="0" i="1" smtClean="0">
                            <a:solidFill>
                              <a:srgbClr val="FF0000"/>
                            </a:solidFill>
                            <a:latin typeface="Cambria Math" panose="02040503050406030204" pitchFamily="18" charset="0"/>
                          </a:rPr>
                          <m:t>𝑑𝑡</m:t>
                        </m:r>
                      </m:oMath>
                    </m:oMathPara>
                  </a14:m>
                  <a:endParaRPr lang="zh-CN" altLang="en-US" sz="1800" dirty="0">
                    <a:solidFill>
                      <a:srgbClr val="FF0000"/>
                    </a:solidFill>
                  </a:endParaRPr>
                </a:p>
              </p:txBody>
            </p:sp>
          </mc:Choice>
          <mc:Fallback xmlns="">
            <p:sp>
              <p:nvSpPr>
                <p:cNvPr id="115" name="文本框 114">
                  <a:extLst>
                    <a:ext uri="{FF2B5EF4-FFF2-40B4-BE49-F238E27FC236}">
                      <a16:creationId xmlns:a16="http://schemas.microsoft.com/office/drawing/2014/main" id="{29B449E1-5BC1-AA19-2647-F2C855C3ABA0}"/>
                    </a:ext>
                  </a:extLst>
                </p:cNvPr>
                <p:cNvSpPr txBox="1">
                  <a:spLocks noRot="1" noChangeAspect="1" noMove="1" noResize="1" noEditPoints="1" noAdjustHandles="1" noChangeArrowheads="1" noChangeShapeType="1" noTextEdit="1"/>
                </p:cNvSpPr>
                <p:nvPr/>
              </p:nvSpPr>
              <p:spPr>
                <a:xfrm>
                  <a:off x="7575293" y="1995274"/>
                  <a:ext cx="649514" cy="369332"/>
                </a:xfrm>
                <a:prstGeom prst="rect">
                  <a:avLst/>
                </a:prstGeom>
                <a:blipFill>
                  <a:blip r:embed="rId15"/>
                  <a:stretch>
                    <a:fillRect t="-4918" r="-935" b="-1639"/>
                  </a:stretch>
                </a:blipFill>
              </p:spPr>
              <p:txBody>
                <a:bodyPr/>
                <a:lstStyle/>
                <a:p>
                  <a:r>
                    <a:rPr lang="zh-CN" altLang="en-US">
                      <a:noFill/>
                    </a:rPr>
                    <a:t> </a:t>
                  </a:r>
                </a:p>
              </p:txBody>
            </p:sp>
          </mc:Fallback>
        </mc:AlternateContent>
        <p:cxnSp>
          <p:nvCxnSpPr>
            <p:cNvPr id="117" name="直接箭头连接符 116">
              <a:extLst>
                <a:ext uri="{FF2B5EF4-FFF2-40B4-BE49-F238E27FC236}">
                  <a16:creationId xmlns:a16="http://schemas.microsoft.com/office/drawing/2014/main" id="{49E178D5-44B5-B3C4-692E-FEFDDA52C9BC}"/>
                </a:ext>
              </a:extLst>
            </p:cNvPr>
            <p:cNvCxnSpPr/>
            <p:nvPr/>
          </p:nvCxnSpPr>
          <p:spPr bwMode="auto">
            <a:xfrm flipH="1">
              <a:off x="7413027" y="2549707"/>
              <a:ext cx="333908" cy="326634"/>
            </a:xfrm>
            <a:prstGeom prst="straightConnector1">
              <a:avLst/>
            </a:prstGeom>
            <a:solidFill>
              <a:schemeClr val="accent1"/>
            </a:solidFill>
            <a:ln w="19050" cap="flat" cmpd="sng" algn="ctr">
              <a:solidFill>
                <a:schemeClr val="accent1">
                  <a:lumMod val="50000"/>
                </a:schemeClr>
              </a:solidFill>
              <a:prstDash val="solid"/>
              <a:round/>
              <a:headEnd type="none" w="med" len="med"/>
              <a:tailEnd type="stealth"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118" name="文本框 117">
                  <a:extLst>
                    <a:ext uri="{FF2B5EF4-FFF2-40B4-BE49-F238E27FC236}">
                      <a16:creationId xmlns:a16="http://schemas.microsoft.com/office/drawing/2014/main" id="{FA448643-397F-C59E-9AF5-420B9942084B}"/>
                    </a:ext>
                  </a:extLst>
                </p:cNvPr>
                <p:cNvSpPr txBox="1"/>
                <p:nvPr/>
              </p:nvSpPr>
              <p:spPr>
                <a:xfrm>
                  <a:off x="7499492" y="2636332"/>
                  <a:ext cx="977640" cy="41030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800" i="1" smtClean="0">
                                <a:solidFill>
                                  <a:schemeClr val="accent1">
                                    <a:lumMod val="50000"/>
                                  </a:schemeClr>
                                </a:solidFill>
                                <a:latin typeface="Cambria Math" panose="02040503050406030204" pitchFamily="18" charset="0"/>
                              </a:rPr>
                            </m:ctrlPr>
                          </m:sSubPr>
                          <m:e>
                            <m:acc>
                              <m:accPr>
                                <m:chr m:val="⃑"/>
                                <m:ctrlPr>
                                  <a:rPr lang="en-US" altLang="zh-CN" sz="1800" i="1" smtClean="0">
                                    <a:solidFill>
                                      <a:schemeClr val="accent1">
                                        <a:lumMod val="50000"/>
                                      </a:schemeClr>
                                    </a:solidFill>
                                    <a:latin typeface="Cambria Math" panose="02040503050406030204" pitchFamily="18" charset="0"/>
                                  </a:rPr>
                                </m:ctrlPr>
                              </m:accPr>
                              <m:e>
                                <m:r>
                                  <a:rPr lang="en-US" altLang="zh-CN" sz="1800" b="0" i="1" smtClean="0">
                                    <a:solidFill>
                                      <a:schemeClr val="accent1">
                                        <a:lumMod val="50000"/>
                                      </a:schemeClr>
                                    </a:solidFill>
                                    <a:latin typeface="Cambria Math" panose="02040503050406030204" pitchFamily="18" charset="0"/>
                                  </a:rPr>
                                  <m:t>𝑏</m:t>
                                </m:r>
                              </m:e>
                            </m:acc>
                          </m:e>
                          <m:sub>
                            <m:r>
                              <a:rPr lang="en-US" altLang="zh-CN" sz="1800" b="0" i="1" smtClean="0">
                                <a:solidFill>
                                  <a:schemeClr val="accent1">
                                    <a:lumMod val="50000"/>
                                  </a:schemeClr>
                                </a:solidFill>
                                <a:latin typeface="Cambria Math" panose="02040503050406030204" pitchFamily="18" charset="0"/>
                              </a:rPr>
                              <m:t>𝑡</m:t>
                            </m:r>
                          </m:sub>
                        </m:sSub>
                        <m:sSup>
                          <m:sSupPr>
                            <m:ctrlPr>
                              <a:rPr lang="en-US" altLang="zh-CN" sz="1800" b="0" i="1" smtClean="0">
                                <a:solidFill>
                                  <a:schemeClr val="accent1">
                                    <a:lumMod val="50000"/>
                                  </a:schemeClr>
                                </a:solidFill>
                                <a:latin typeface="Cambria Math" panose="02040503050406030204" pitchFamily="18" charset="0"/>
                              </a:rPr>
                            </m:ctrlPr>
                          </m:sSupPr>
                          <m:e>
                            <m:r>
                              <a:rPr lang="en-US" altLang="zh-CN" sz="1800" b="0" i="1" smtClean="0">
                                <a:solidFill>
                                  <a:schemeClr val="accent1">
                                    <a:lumMod val="50000"/>
                                  </a:schemeClr>
                                </a:solidFill>
                                <a:latin typeface="Cambria Math" panose="02040503050406030204" pitchFamily="18" charset="0"/>
                              </a:rPr>
                              <m:t>(</m:t>
                            </m:r>
                            <m:r>
                              <a:rPr lang="en-US" altLang="zh-CN" sz="1800" b="0" i="1" smtClean="0">
                                <a:solidFill>
                                  <a:schemeClr val="accent1">
                                    <a:lumMod val="50000"/>
                                  </a:schemeClr>
                                </a:solidFill>
                                <a:latin typeface="Cambria Math" panose="02040503050406030204" pitchFamily="18" charset="0"/>
                              </a:rPr>
                              <m:t>𝑑𝑡</m:t>
                            </m:r>
                            <m:r>
                              <a:rPr lang="en-US" altLang="zh-CN" sz="1800" b="0" i="1" smtClean="0">
                                <a:solidFill>
                                  <a:schemeClr val="accent1">
                                    <a:lumMod val="50000"/>
                                  </a:schemeClr>
                                </a:solidFill>
                                <a:latin typeface="Cambria Math" panose="02040503050406030204" pitchFamily="18" charset="0"/>
                              </a:rPr>
                              <m:t>)</m:t>
                            </m:r>
                          </m:e>
                          <m:sup>
                            <m:r>
                              <a:rPr lang="en-US" altLang="zh-CN" sz="1800" b="0" i="1" smtClean="0">
                                <a:solidFill>
                                  <a:schemeClr val="accent1">
                                    <a:lumMod val="50000"/>
                                  </a:schemeClr>
                                </a:solidFill>
                                <a:latin typeface="Cambria Math" panose="02040503050406030204" pitchFamily="18" charset="0"/>
                              </a:rPr>
                              <m:t>2</m:t>
                            </m:r>
                          </m:sup>
                        </m:sSup>
                      </m:oMath>
                    </m:oMathPara>
                  </a14:m>
                  <a:endParaRPr lang="zh-CN" altLang="en-US" sz="1800" dirty="0">
                    <a:solidFill>
                      <a:schemeClr val="accent1">
                        <a:lumMod val="50000"/>
                      </a:schemeClr>
                    </a:solidFill>
                  </a:endParaRPr>
                </a:p>
              </p:txBody>
            </p:sp>
          </mc:Choice>
          <mc:Fallback xmlns="">
            <p:sp>
              <p:nvSpPr>
                <p:cNvPr id="118" name="文本框 117">
                  <a:extLst>
                    <a:ext uri="{FF2B5EF4-FFF2-40B4-BE49-F238E27FC236}">
                      <a16:creationId xmlns:a16="http://schemas.microsoft.com/office/drawing/2014/main" id="{FA448643-397F-C59E-9AF5-420B9942084B}"/>
                    </a:ext>
                  </a:extLst>
                </p:cNvPr>
                <p:cNvSpPr txBox="1">
                  <a:spLocks noRot="1" noChangeAspect="1" noMove="1" noResize="1" noEditPoints="1" noAdjustHandles="1" noChangeArrowheads="1" noChangeShapeType="1" noTextEdit="1"/>
                </p:cNvSpPr>
                <p:nvPr/>
              </p:nvSpPr>
              <p:spPr>
                <a:xfrm>
                  <a:off x="7499492" y="2636332"/>
                  <a:ext cx="977640" cy="410305"/>
                </a:xfrm>
                <a:prstGeom prst="rect">
                  <a:avLst/>
                </a:prstGeom>
                <a:blipFill>
                  <a:blip r:embed="rId16"/>
                  <a:stretch>
                    <a:fillRect b="-1323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9" name="文本框 118">
                  <a:extLst>
                    <a:ext uri="{FF2B5EF4-FFF2-40B4-BE49-F238E27FC236}">
                      <a16:creationId xmlns:a16="http://schemas.microsoft.com/office/drawing/2014/main" id="{36F28D01-911A-9ADE-523C-4FDF330CFCBE}"/>
                    </a:ext>
                  </a:extLst>
                </p:cNvPr>
                <p:cNvSpPr txBox="1"/>
                <p:nvPr/>
              </p:nvSpPr>
              <p:spPr>
                <a:xfrm>
                  <a:off x="7425738" y="1574009"/>
                  <a:ext cx="355600" cy="369332"/>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sSub>
                          <m:sSubPr>
                            <m:ctrlPr>
                              <a:rPr lang="en-US" altLang="zh-CN" sz="1800" i="1" smtClean="0">
                                <a:latin typeface="Cambria Math" panose="02040503050406030204" pitchFamily="18" charset="0"/>
                              </a:rPr>
                            </m:ctrlPr>
                          </m:sSubPr>
                          <m:e>
                            <m:r>
                              <m:rPr>
                                <m:sty m:val="p"/>
                              </m:rPr>
                              <a:rPr lang="el-GR" altLang="zh-CN" sz="1800" b="0" i="0" smtClean="0">
                                <a:latin typeface="Cambria Math" panose="02040503050406030204" pitchFamily="18" charset="0"/>
                              </a:rPr>
                              <m:t>Σ</m:t>
                            </m:r>
                          </m:e>
                          <m:sub>
                            <m:r>
                              <a:rPr lang="en-US" altLang="zh-CN" sz="1800" b="0" i="1" smtClean="0">
                                <a:latin typeface="Cambria Math" panose="02040503050406030204" pitchFamily="18" charset="0"/>
                              </a:rPr>
                              <m:t>2</m:t>
                            </m:r>
                          </m:sub>
                        </m:sSub>
                      </m:oMath>
                    </m:oMathPara>
                  </a14:m>
                  <a:endParaRPr lang="zh-CN" altLang="en-US" sz="1800" dirty="0"/>
                </a:p>
              </p:txBody>
            </p:sp>
          </mc:Choice>
          <mc:Fallback xmlns="">
            <p:sp>
              <p:nvSpPr>
                <p:cNvPr id="119" name="文本框 118">
                  <a:extLst>
                    <a:ext uri="{FF2B5EF4-FFF2-40B4-BE49-F238E27FC236}">
                      <a16:creationId xmlns:a16="http://schemas.microsoft.com/office/drawing/2014/main" id="{36F28D01-911A-9ADE-523C-4FDF330CFCBE}"/>
                    </a:ext>
                  </a:extLst>
                </p:cNvPr>
                <p:cNvSpPr txBox="1">
                  <a:spLocks noRot="1" noChangeAspect="1" noMove="1" noResize="1" noEditPoints="1" noAdjustHandles="1" noChangeArrowheads="1" noChangeShapeType="1" noTextEdit="1"/>
                </p:cNvSpPr>
                <p:nvPr/>
              </p:nvSpPr>
              <p:spPr>
                <a:xfrm>
                  <a:off x="7425738" y="1574009"/>
                  <a:ext cx="355600" cy="369332"/>
                </a:xfrm>
                <a:prstGeom prst="rect">
                  <a:avLst/>
                </a:prstGeom>
                <a:blipFill>
                  <a:blip r:embed="rId17"/>
                  <a:stretch>
                    <a:fillRect r="-517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0" name="文本框 119">
                  <a:extLst>
                    <a:ext uri="{FF2B5EF4-FFF2-40B4-BE49-F238E27FC236}">
                      <a16:creationId xmlns:a16="http://schemas.microsoft.com/office/drawing/2014/main" id="{3EDD9DB8-7C3B-1D4B-90E8-540E3F3A3737}"/>
                    </a:ext>
                  </a:extLst>
                </p:cNvPr>
                <p:cNvSpPr txBox="1"/>
                <p:nvPr/>
              </p:nvSpPr>
              <p:spPr>
                <a:xfrm>
                  <a:off x="8339044" y="2364606"/>
                  <a:ext cx="355600" cy="369332"/>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sSub>
                          <m:sSubPr>
                            <m:ctrlPr>
                              <a:rPr lang="en-US" altLang="zh-CN" sz="1800" i="1" smtClean="0">
                                <a:latin typeface="Cambria Math" panose="02040503050406030204" pitchFamily="18" charset="0"/>
                              </a:rPr>
                            </m:ctrlPr>
                          </m:sSubPr>
                          <m:e>
                            <m:r>
                              <m:rPr>
                                <m:sty m:val="p"/>
                              </m:rPr>
                              <a:rPr lang="el-GR" altLang="zh-CN" sz="1800" b="0" i="0" smtClean="0">
                                <a:latin typeface="Cambria Math" panose="02040503050406030204" pitchFamily="18" charset="0"/>
                              </a:rPr>
                              <m:t>Σ</m:t>
                            </m:r>
                          </m:e>
                          <m:sub>
                            <m:r>
                              <a:rPr lang="en-US" altLang="zh-CN" sz="1800" b="0" i="1" smtClean="0">
                                <a:latin typeface="Cambria Math" panose="02040503050406030204" pitchFamily="18" charset="0"/>
                              </a:rPr>
                              <m:t>3</m:t>
                            </m:r>
                            <m:r>
                              <a:rPr lang="en-US" altLang="zh-CN" sz="1800" b="0" i="1" smtClean="0">
                                <a:latin typeface="Cambria Math" panose="02040503050406030204" pitchFamily="18" charset="0"/>
                              </a:rPr>
                              <m:t>𝑎</m:t>
                            </m:r>
                          </m:sub>
                        </m:sSub>
                      </m:oMath>
                    </m:oMathPara>
                  </a14:m>
                  <a:endParaRPr lang="zh-CN" altLang="en-US" sz="1800" dirty="0"/>
                </a:p>
              </p:txBody>
            </p:sp>
          </mc:Choice>
          <mc:Fallback xmlns="">
            <p:sp>
              <p:nvSpPr>
                <p:cNvPr id="120" name="文本框 119">
                  <a:extLst>
                    <a:ext uri="{FF2B5EF4-FFF2-40B4-BE49-F238E27FC236}">
                      <a16:creationId xmlns:a16="http://schemas.microsoft.com/office/drawing/2014/main" id="{3EDD9DB8-7C3B-1D4B-90E8-540E3F3A3737}"/>
                    </a:ext>
                  </a:extLst>
                </p:cNvPr>
                <p:cNvSpPr txBox="1">
                  <a:spLocks noRot="1" noChangeAspect="1" noMove="1" noResize="1" noEditPoints="1" noAdjustHandles="1" noChangeArrowheads="1" noChangeShapeType="1" noTextEdit="1"/>
                </p:cNvSpPr>
                <p:nvPr/>
              </p:nvSpPr>
              <p:spPr>
                <a:xfrm>
                  <a:off x="8339044" y="2364606"/>
                  <a:ext cx="355600" cy="369332"/>
                </a:xfrm>
                <a:prstGeom prst="rect">
                  <a:avLst/>
                </a:prstGeom>
                <a:blipFill>
                  <a:blip r:embed="rId18"/>
                  <a:stretch>
                    <a:fillRect r="-31034" b="-1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1" name="文本框 120">
                  <a:extLst>
                    <a:ext uri="{FF2B5EF4-FFF2-40B4-BE49-F238E27FC236}">
                      <a16:creationId xmlns:a16="http://schemas.microsoft.com/office/drawing/2014/main" id="{62113A4E-43A9-FED0-4559-D30D0A72A93C}"/>
                    </a:ext>
                  </a:extLst>
                </p:cNvPr>
                <p:cNvSpPr txBox="1"/>
                <p:nvPr/>
              </p:nvSpPr>
              <p:spPr>
                <a:xfrm>
                  <a:off x="7308757" y="2807587"/>
                  <a:ext cx="496543" cy="369332"/>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sSub>
                          <m:sSubPr>
                            <m:ctrlPr>
                              <a:rPr lang="en-US" altLang="zh-CN" sz="1800" i="1" smtClean="0">
                                <a:latin typeface="Cambria Math" panose="02040503050406030204" pitchFamily="18" charset="0"/>
                              </a:rPr>
                            </m:ctrlPr>
                          </m:sSubPr>
                          <m:e>
                            <m:r>
                              <m:rPr>
                                <m:sty m:val="p"/>
                              </m:rPr>
                              <a:rPr lang="el-GR" altLang="zh-CN" sz="1800" b="0" i="0" smtClean="0">
                                <a:latin typeface="Cambria Math" panose="02040503050406030204" pitchFamily="18" charset="0"/>
                              </a:rPr>
                              <m:t>Σ</m:t>
                            </m:r>
                          </m:e>
                          <m:sub>
                            <m:r>
                              <a:rPr lang="en-US" altLang="zh-CN" sz="1800" b="0" i="1" smtClean="0">
                                <a:latin typeface="Cambria Math" panose="02040503050406030204" pitchFamily="18" charset="0"/>
                              </a:rPr>
                              <m:t>3</m:t>
                            </m:r>
                            <m:r>
                              <a:rPr lang="en-US" altLang="zh-CN" sz="1800" b="0" i="1" smtClean="0">
                                <a:latin typeface="Cambria Math" panose="02040503050406030204" pitchFamily="18" charset="0"/>
                              </a:rPr>
                              <m:t>𝑏</m:t>
                            </m:r>
                          </m:sub>
                        </m:sSub>
                      </m:oMath>
                    </m:oMathPara>
                  </a14:m>
                  <a:endParaRPr lang="zh-CN" altLang="en-US" sz="1800" dirty="0"/>
                </a:p>
              </p:txBody>
            </p:sp>
          </mc:Choice>
          <mc:Fallback xmlns="">
            <p:sp>
              <p:nvSpPr>
                <p:cNvPr id="121" name="文本框 120">
                  <a:extLst>
                    <a:ext uri="{FF2B5EF4-FFF2-40B4-BE49-F238E27FC236}">
                      <a16:creationId xmlns:a16="http://schemas.microsoft.com/office/drawing/2014/main" id="{62113A4E-43A9-FED0-4559-D30D0A72A93C}"/>
                    </a:ext>
                  </a:extLst>
                </p:cNvPr>
                <p:cNvSpPr txBox="1">
                  <a:spLocks noRot="1" noChangeAspect="1" noMove="1" noResize="1" noEditPoints="1" noAdjustHandles="1" noChangeArrowheads="1" noChangeShapeType="1" noTextEdit="1"/>
                </p:cNvSpPr>
                <p:nvPr/>
              </p:nvSpPr>
              <p:spPr>
                <a:xfrm>
                  <a:off x="7308757" y="2807587"/>
                  <a:ext cx="496543" cy="369332"/>
                </a:xfrm>
                <a:prstGeom prst="rect">
                  <a:avLst/>
                </a:prstGeom>
                <a:blipFill>
                  <a:blip r:embed="rId19"/>
                  <a:stretch>
                    <a:fillRect b="-1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2" name="文本框 121">
                  <a:extLst>
                    <a:ext uri="{FF2B5EF4-FFF2-40B4-BE49-F238E27FC236}">
                      <a16:creationId xmlns:a16="http://schemas.microsoft.com/office/drawing/2014/main" id="{68FD305B-18B0-041E-13B9-7C74D877472C}"/>
                    </a:ext>
                  </a:extLst>
                </p:cNvPr>
                <p:cNvSpPr txBox="1"/>
                <p:nvPr/>
              </p:nvSpPr>
              <p:spPr>
                <a:xfrm>
                  <a:off x="7689530" y="2350564"/>
                  <a:ext cx="76040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sz="1800" i="1" smtClean="0">
                                <a:solidFill>
                                  <a:schemeClr val="accent2"/>
                                </a:solidFill>
                                <a:latin typeface="Cambria Math" panose="02040503050406030204" pitchFamily="18" charset="0"/>
                              </a:rPr>
                            </m:ctrlPr>
                          </m:sSubSupPr>
                          <m:e>
                            <m:acc>
                              <m:accPr>
                                <m:chr m:val="⃑"/>
                                <m:ctrlPr>
                                  <a:rPr lang="en-US" altLang="zh-CN" sz="1800" i="1" smtClean="0">
                                    <a:solidFill>
                                      <a:schemeClr val="accent2"/>
                                    </a:solidFill>
                                    <a:latin typeface="Cambria Math" panose="02040503050406030204" pitchFamily="18" charset="0"/>
                                  </a:rPr>
                                </m:ctrlPr>
                              </m:accPr>
                              <m:e>
                                <m:r>
                                  <a:rPr lang="en-US" altLang="zh-CN" sz="1800" b="0" i="1" smtClean="0">
                                    <a:solidFill>
                                      <a:schemeClr val="accent2"/>
                                    </a:solidFill>
                                    <a:latin typeface="Cambria Math" panose="02040503050406030204" pitchFamily="18" charset="0"/>
                                  </a:rPr>
                                  <m:t>𝑣</m:t>
                                </m:r>
                              </m:e>
                            </m:acc>
                          </m:e>
                          <m:sub>
                            <m:r>
                              <a:rPr lang="en-US" altLang="zh-CN" sz="1800" b="0" i="1" smtClean="0">
                                <a:solidFill>
                                  <a:schemeClr val="accent2"/>
                                </a:solidFill>
                                <a:latin typeface="Cambria Math" panose="02040503050406030204" pitchFamily="18" charset="0"/>
                              </a:rPr>
                              <m:t>𝑡</m:t>
                            </m:r>
                            <m:r>
                              <a:rPr lang="en-US" altLang="zh-CN" sz="1800" b="0" i="1" smtClean="0">
                                <a:solidFill>
                                  <a:schemeClr val="accent2"/>
                                </a:solidFill>
                                <a:latin typeface="Cambria Math" panose="02040503050406030204" pitchFamily="18" charset="0"/>
                              </a:rPr>
                              <m:t>+</m:t>
                            </m:r>
                            <m:r>
                              <a:rPr lang="en-US" altLang="zh-CN" sz="1800" b="0" i="1" smtClean="0">
                                <a:solidFill>
                                  <a:schemeClr val="accent2"/>
                                </a:solidFill>
                                <a:latin typeface="Cambria Math" panose="02040503050406030204" pitchFamily="18" charset="0"/>
                              </a:rPr>
                              <m:t>𝑑𝑡</m:t>
                            </m:r>
                          </m:sub>
                          <m:sup>
                            <m:r>
                              <a:rPr lang="en-US" altLang="zh-CN" sz="1800" b="0" i="1" smtClean="0">
                                <a:solidFill>
                                  <a:schemeClr val="accent2"/>
                                </a:solidFill>
                                <a:latin typeface="Cambria Math" panose="02040503050406030204" pitchFamily="18" charset="0"/>
                              </a:rPr>
                              <m:t>𝑎</m:t>
                            </m:r>
                          </m:sup>
                        </m:sSubSup>
                      </m:oMath>
                    </m:oMathPara>
                  </a14:m>
                  <a:endParaRPr lang="zh-CN" altLang="en-US" sz="1800" dirty="0">
                    <a:solidFill>
                      <a:schemeClr val="accent2"/>
                    </a:solidFill>
                  </a:endParaRPr>
                </a:p>
              </p:txBody>
            </p:sp>
          </mc:Choice>
          <mc:Fallback xmlns="">
            <p:sp>
              <p:nvSpPr>
                <p:cNvPr id="122" name="文本框 121">
                  <a:extLst>
                    <a:ext uri="{FF2B5EF4-FFF2-40B4-BE49-F238E27FC236}">
                      <a16:creationId xmlns:a16="http://schemas.microsoft.com/office/drawing/2014/main" id="{68FD305B-18B0-041E-13B9-7C74D877472C}"/>
                    </a:ext>
                  </a:extLst>
                </p:cNvPr>
                <p:cNvSpPr txBox="1">
                  <a:spLocks noRot="1" noChangeAspect="1" noMove="1" noResize="1" noEditPoints="1" noAdjustHandles="1" noChangeArrowheads="1" noChangeShapeType="1" noTextEdit="1"/>
                </p:cNvSpPr>
                <p:nvPr/>
              </p:nvSpPr>
              <p:spPr>
                <a:xfrm>
                  <a:off x="7689530" y="2350564"/>
                  <a:ext cx="760401" cy="369332"/>
                </a:xfrm>
                <a:prstGeom prst="rect">
                  <a:avLst/>
                </a:prstGeom>
                <a:blipFill>
                  <a:blip r:embed="rId20"/>
                  <a:stretch>
                    <a:fillRect t="-5000" b="-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7" name="文本框 146">
                  <a:extLst>
                    <a:ext uri="{FF2B5EF4-FFF2-40B4-BE49-F238E27FC236}">
                      <a16:creationId xmlns:a16="http://schemas.microsoft.com/office/drawing/2014/main" id="{2A81AF38-9D7B-9AA1-DE80-D00319A9A56D}"/>
                    </a:ext>
                  </a:extLst>
                </p:cNvPr>
                <p:cNvSpPr txBox="1"/>
                <p:nvPr/>
              </p:nvSpPr>
              <p:spPr>
                <a:xfrm>
                  <a:off x="6865988" y="2111954"/>
                  <a:ext cx="649514" cy="378373"/>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sSubSup>
                          <m:sSubSupPr>
                            <m:ctrlPr>
                              <a:rPr lang="en-US" altLang="zh-CN" sz="1800" i="1" smtClean="0">
                                <a:solidFill>
                                  <a:srgbClr val="FF0000"/>
                                </a:solidFill>
                                <a:latin typeface="Cambria Math" panose="02040503050406030204" pitchFamily="18" charset="0"/>
                              </a:rPr>
                            </m:ctrlPr>
                          </m:sSubSupPr>
                          <m:e>
                            <m:acc>
                              <m:accPr>
                                <m:chr m:val="⃑"/>
                                <m:ctrlPr>
                                  <a:rPr lang="en-US" altLang="zh-CN" sz="1800" i="1" smtClean="0">
                                    <a:solidFill>
                                      <a:srgbClr val="FF0000"/>
                                    </a:solidFill>
                                    <a:latin typeface="Cambria Math" panose="02040503050406030204" pitchFamily="18" charset="0"/>
                                  </a:rPr>
                                </m:ctrlPr>
                              </m:accPr>
                              <m:e>
                                <m:r>
                                  <a:rPr lang="en-US" altLang="zh-CN" sz="1800" b="0" i="1" smtClean="0">
                                    <a:solidFill>
                                      <a:srgbClr val="FF0000"/>
                                    </a:solidFill>
                                    <a:latin typeface="Cambria Math" panose="02040503050406030204" pitchFamily="18" charset="0"/>
                                  </a:rPr>
                                  <m:t>𝑎</m:t>
                                </m:r>
                              </m:e>
                            </m:acc>
                          </m:e>
                          <m:sub>
                            <m:r>
                              <a:rPr lang="en-US" altLang="zh-CN" sz="1800" b="0" i="1" smtClean="0">
                                <a:solidFill>
                                  <a:srgbClr val="FF0000"/>
                                </a:solidFill>
                                <a:latin typeface="Cambria Math" panose="02040503050406030204" pitchFamily="18" charset="0"/>
                              </a:rPr>
                              <m:t>𝑡</m:t>
                            </m:r>
                          </m:sub>
                          <m:sup>
                            <m:r>
                              <a:rPr lang="en-US" altLang="zh-CN" sz="1800" b="0" i="1" smtClean="0">
                                <a:solidFill>
                                  <a:srgbClr val="FF0000"/>
                                </a:solidFill>
                                <a:latin typeface="Cambria Math" panose="02040503050406030204" pitchFamily="18" charset="0"/>
                              </a:rPr>
                              <m:t>𝑏</m:t>
                            </m:r>
                          </m:sup>
                        </m:sSubSup>
                        <m:r>
                          <a:rPr lang="en-US" altLang="zh-CN" sz="1800" b="0" i="1" smtClean="0">
                            <a:solidFill>
                              <a:srgbClr val="FF0000"/>
                            </a:solidFill>
                            <a:latin typeface="Cambria Math" panose="02040503050406030204" pitchFamily="18" charset="0"/>
                          </a:rPr>
                          <m:t>𝑑𝑡</m:t>
                        </m:r>
                      </m:oMath>
                    </m:oMathPara>
                  </a14:m>
                  <a:endParaRPr lang="zh-CN" altLang="en-US" sz="1800" dirty="0">
                    <a:solidFill>
                      <a:srgbClr val="FF0000"/>
                    </a:solidFill>
                  </a:endParaRPr>
                </a:p>
              </p:txBody>
            </p:sp>
          </mc:Choice>
          <mc:Fallback xmlns="">
            <p:sp>
              <p:nvSpPr>
                <p:cNvPr id="147" name="文本框 146">
                  <a:extLst>
                    <a:ext uri="{FF2B5EF4-FFF2-40B4-BE49-F238E27FC236}">
                      <a16:creationId xmlns:a16="http://schemas.microsoft.com/office/drawing/2014/main" id="{2A81AF38-9D7B-9AA1-DE80-D00319A9A56D}"/>
                    </a:ext>
                  </a:extLst>
                </p:cNvPr>
                <p:cNvSpPr txBox="1">
                  <a:spLocks noRot="1" noChangeAspect="1" noMove="1" noResize="1" noEditPoints="1" noAdjustHandles="1" noChangeArrowheads="1" noChangeShapeType="1" noTextEdit="1"/>
                </p:cNvSpPr>
                <p:nvPr/>
              </p:nvSpPr>
              <p:spPr>
                <a:xfrm>
                  <a:off x="6865988" y="2111954"/>
                  <a:ext cx="649514" cy="378373"/>
                </a:xfrm>
                <a:prstGeom prst="rect">
                  <a:avLst/>
                </a:prstGeom>
                <a:blipFill>
                  <a:blip r:embed="rId21"/>
                  <a:stretch>
                    <a:fillRect t="-1587" r="-943" b="-1587"/>
                  </a:stretch>
                </a:blipFill>
              </p:spPr>
              <p:txBody>
                <a:bodyPr/>
                <a:lstStyle/>
                <a:p>
                  <a:r>
                    <a:rPr lang="zh-CN" altLang="en-US">
                      <a:noFill/>
                    </a:rPr>
                    <a:t> </a:t>
                  </a:r>
                </a:p>
              </p:txBody>
            </p:sp>
          </mc:Fallback>
        </mc:AlternateContent>
      </p:grpSp>
      <p:sp>
        <p:nvSpPr>
          <p:cNvPr id="151" name="箭头: 右 150">
            <a:extLst>
              <a:ext uri="{FF2B5EF4-FFF2-40B4-BE49-F238E27FC236}">
                <a16:creationId xmlns:a16="http://schemas.microsoft.com/office/drawing/2014/main" id="{8D81E6BE-5997-1959-19A8-637D5057F6C6}"/>
              </a:ext>
            </a:extLst>
          </p:cNvPr>
          <p:cNvSpPr/>
          <p:nvPr/>
        </p:nvSpPr>
        <p:spPr bwMode="auto">
          <a:xfrm>
            <a:off x="4203807" y="2301139"/>
            <a:ext cx="874008" cy="243611"/>
          </a:xfrm>
          <a:prstGeom prst="rightArrow">
            <a:avLst>
              <a:gd name="adj1" fmla="val 50000"/>
              <a:gd name="adj2" fmla="val 122116"/>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p:txBody>
      </p:sp>
      <p:sp>
        <p:nvSpPr>
          <p:cNvPr id="152" name="文本框 151">
            <a:extLst>
              <a:ext uri="{FF2B5EF4-FFF2-40B4-BE49-F238E27FC236}">
                <a16:creationId xmlns:a16="http://schemas.microsoft.com/office/drawing/2014/main" id="{6F05D8BA-E877-5A50-7EE4-E28966B3495E}"/>
              </a:ext>
            </a:extLst>
          </p:cNvPr>
          <p:cNvSpPr txBox="1"/>
          <p:nvPr/>
        </p:nvSpPr>
        <p:spPr>
          <a:xfrm>
            <a:off x="4161379" y="1794147"/>
            <a:ext cx="819885" cy="461665"/>
          </a:xfrm>
          <a:prstGeom prst="rect">
            <a:avLst/>
          </a:prstGeom>
          <a:noFill/>
        </p:spPr>
        <p:txBody>
          <a:bodyPr wrap="square" rtlCol="0">
            <a:spAutoFit/>
          </a:bodyPr>
          <a:lstStyle/>
          <a:p>
            <a:r>
              <a:rPr lang="zh-CN" altLang="en-US" dirty="0">
                <a:latin typeface="黑体" panose="02010609060101010101" pitchFamily="49" charset="-122"/>
                <a:ea typeface="黑体" panose="02010609060101010101" pitchFamily="49" charset="-122"/>
              </a:rPr>
              <a:t>分解</a:t>
            </a:r>
          </a:p>
        </p:txBody>
      </p:sp>
      <p:sp>
        <p:nvSpPr>
          <p:cNvPr id="5" name="文本框 4">
            <a:extLst>
              <a:ext uri="{FF2B5EF4-FFF2-40B4-BE49-F238E27FC236}">
                <a16:creationId xmlns:a16="http://schemas.microsoft.com/office/drawing/2014/main" id="{7F7CBF6B-AD02-6832-CDB2-75F957C09800}"/>
              </a:ext>
            </a:extLst>
          </p:cNvPr>
          <p:cNvSpPr txBox="1"/>
          <p:nvPr/>
        </p:nvSpPr>
        <p:spPr>
          <a:xfrm>
            <a:off x="305821" y="197451"/>
            <a:ext cx="4339650" cy="461665"/>
          </a:xfrm>
          <a:prstGeom prst="rect">
            <a:avLst/>
          </a:prstGeom>
          <a:noFill/>
        </p:spPr>
        <p:txBody>
          <a:bodyPr wrap="none" rtlCol="0">
            <a:spAutoFit/>
          </a:bodyPr>
          <a:lstStyle/>
          <a:p>
            <a:r>
              <a:rPr lang="zh-CN" altLang="en-US" dirty="0">
                <a:solidFill>
                  <a:schemeClr val="bg1"/>
                </a:solidFill>
                <a:latin typeface="+mn-ea"/>
                <a:ea typeface="+mn-ea"/>
              </a:rPr>
              <a:t>二阶</a:t>
            </a:r>
            <a:r>
              <a:rPr lang="en-US" altLang="zh-CN" dirty="0">
                <a:solidFill>
                  <a:schemeClr val="bg1"/>
                </a:solidFill>
                <a:latin typeface="+mn-ea"/>
                <a:ea typeface="+mn-ea"/>
              </a:rPr>
              <a:t>Thomas</a:t>
            </a:r>
            <a:r>
              <a:rPr lang="zh-CN" altLang="en-US" dirty="0">
                <a:solidFill>
                  <a:schemeClr val="bg1"/>
                </a:solidFill>
                <a:latin typeface="+mn-ea"/>
                <a:ea typeface="+mn-ea"/>
              </a:rPr>
              <a:t>效应推导</a:t>
            </a:r>
            <a:r>
              <a:rPr lang="en-US" altLang="zh-CN" dirty="0">
                <a:solidFill>
                  <a:schemeClr val="bg1"/>
                </a:solidFill>
                <a:latin typeface="+mn-ea"/>
                <a:ea typeface="+mn-ea"/>
              </a:rPr>
              <a:t>—</a:t>
            </a:r>
            <a:r>
              <a:rPr lang="zh-CN" altLang="en-US" dirty="0">
                <a:solidFill>
                  <a:schemeClr val="bg1"/>
                </a:solidFill>
                <a:latin typeface="+mn-ea"/>
                <a:ea typeface="+mn-ea"/>
              </a:rPr>
              <a:t>单过程</a:t>
            </a:r>
          </a:p>
        </p:txBody>
      </p:sp>
    </p:spTree>
    <p:extLst>
      <p:ext uri="{BB962C8B-B14F-4D97-AF65-F5344CB8AC3E}">
        <p14:creationId xmlns:p14="http://schemas.microsoft.com/office/powerpoint/2010/main" val="30932153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对象 4">
            <a:extLst>
              <a:ext uri="{FF2B5EF4-FFF2-40B4-BE49-F238E27FC236}">
                <a16:creationId xmlns:a16="http://schemas.microsoft.com/office/drawing/2014/main" id="{4928BA52-9D1C-AFF0-0349-797067256519}"/>
              </a:ext>
            </a:extLst>
          </p:cNvPr>
          <p:cNvGraphicFramePr>
            <a:graphicFrameLocks noChangeAspect="1"/>
          </p:cNvGraphicFramePr>
          <p:nvPr>
            <p:extLst>
              <p:ext uri="{D42A27DB-BD31-4B8C-83A1-F6EECF244321}">
                <p14:modId xmlns:p14="http://schemas.microsoft.com/office/powerpoint/2010/main" val="998551886"/>
              </p:ext>
            </p:extLst>
          </p:nvPr>
        </p:nvGraphicFramePr>
        <p:xfrm>
          <a:off x="-34131" y="1738090"/>
          <a:ext cx="9212263" cy="1701800"/>
        </p:xfrm>
        <a:graphic>
          <a:graphicData uri="http://schemas.openxmlformats.org/presentationml/2006/ole">
            <mc:AlternateContent xmlns:mc="http://schemas.openxmlformats.org/markup-compatibility/2006">
              <mc:Choice xmlns:v="urn:schemas-microsoft-com:vml" Requires="v">
                <p:oleObj name="AxMath" r:id="rId3" imgW="8900280" imgH="1643760" progId="Equation.AxMath">
                  <p:embed/>
                </p:oleObj>
              </mc:Choice>
              <mc:Fallback>
                <p:oleObj name="AxMath" r:id="rId3" imgW="8900280" imgH="1643760" progId="Equation.AxMath">
                  <p:embed/>
                  <p:pic>
                    <p:nvPicPr>
                      <p:cNvPr id="3" name="对象 2">
                        <a:extLst>
                          <a:ext uri="{FF2B5EF4-FFF2-40B4-BE49-F238E27FC236}">
                            <a16:creationId xmlns:a16="http://schemas.microsoft.com/office/drawing/2014/main" id="{48BE8A41-F7B7-59AE-FDA8-99272382053E}"/>
                          </a:ext>
                        </a:extLst>
                      </p:cNvPr>
                      <p:cNvPicPr/>
                      <p:nvPr/>
                    </p:nvPicPr>
                    <p:blipFill>
                      <a:blip r:embed="rId4"/>
                      <a:stretch>
                        <a:fillRect/>
                      </a:stretch>
                    </p:blipFill>
                    <p:spPr>
                      <a:xfrm>
                        <a:off x="-34131" y="1738090"/>
                        <a:ext cx="9212263" cy="1701800"/>
                      </a:xfrm>
                      <a:prstGeom prst="rect">
                        <a:avLst/>
                      </a:prstGeom>
                    </p:spPr>
                  </p:pic>
                </p:oleObj>
              </mc:Fallback>
            </mc:AlternateContent>
          </a:graphicData>
        </a:graphic>
      </p:graphicFrame>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9B26E296-3EFF-36B8-0C00-1F33B6F95286}"/>
                  </a:ext>
                </a:extLst>
              </p:cNvPr>
              <p:cNvSpPr txBox="1"/>
              <p:nvPr/>
            </p:nvSpPr>
            <p:spPr>
              <a:xfrm>
                <a:off x="256034" y="1027383"/>
                <a:ext cx="9056218" cy="710707"/>
              </a:xfrm>
              <a:prstGeom prst="rect">
                <a:avLst/>
              </a:prstGeom>
              <a:noFill/>
            </p:spPr>
            <p:txBody>
              <a:bodyPr wrap="square">
                <a:spAutoFit/>
              </a:bodyPr>
              <a:lstStyle/>
              <a:p>
                <a:r>
                  <a:rPr lang="zh-CN" altLang="en-US" sz="1800" dirty="0">
                    <a:latin typeface="黑体" panose="02010609060101010101" pitchFamily="49" charset="-122"/>
                    <a:ea typeface="黑体" panose="02010609060101010101" pitchFamily="49" charset="-122"/>
                  </a:rPr>
                  <a:t>考虑到对于</a:t>
                </a:r>
                <a:r>
                  <a:rPr lang="zh-CN" altLang="en-US" sz="1800" dirty="0">
                    <a:latin typeface="+mn-lt"/>
                    <a:ea typeface="+mn-ea"/>
                  </a:rPr>
                  <a:t>二阶加速过程，有</a:t>
                </a:r>
                <a14:m>
                  <m:oMath xmlns:m="http://schemas.openxmlformats.org/officeDocument/2006/math">
                    <m:r>
                      <a:rPr lang="el-GR" altLang="zh-CN" sz="1800" b="0" i="1" smtClean="0">
                        <a:latin typeface="Cambria Math" panose="02040503050406030204" pitchFamily="18" charset="0"/>
                        <a:ea typeface="+mn-ea"/>
                      </a:rPr>
                      <m:t>𝛾</m:t>
                    </m:r>
                    <m:r>
                      <a:rPr lang="el-GR" altLang="zh-CN" sz="1800" b="0" i="1" smtClean="0">
                        <a:latin typeface="Cambria Math" panose="02040503050406030204" pitchFamily="18" charset="0"/>
                        <a:ea typeface="+mn-ea"/>
                      </a:rPr>
                      <m:t>=</m:t>
                    </m:r>
                    <m:f>
                      <m:fPr>
                        <m:ctrlPr>
                          <a:rPr lang="el-GR" altLang="zh-CN" sz="1800" b="0" i="1" smtClean="0">
                            <a:latin typeface="Cambria Math" panose="02040503050406030204" pitchFamily="18" charset="0"/>
                            <a:ea typeface="+mn-ea"/>
                          </a:rPr>
                        </m:ctrlPr>
                      </m:fPr>
                      <m:num>
                        <m:r>
                          <a:rPr lang="el-GR" altLang="zh-CN" sz="1800" b="0" i="1" smtClean="0">
                            <a:latin typeface="Cambria Math" panose="02040503050406030204" pitchFamily="18" charset="0"/>
                            <a:ea typeface="+mn-ea"/>
                          </a:rPr>
                          <m:t>1</m:t>
                        </m:r>
                      </m:num>
                      <m:den>
                        <m:rad>
                          <m:radPr>
                            <m:degHide m:val="on"/>
                            <m:ctrlPr>
                              <a:rPr lang="el-GR" altLang="zh-CN" sz="1800" b="0" i="1" smtClean="0">
                                <a:latin typeface="Cambria Math" panose="02040503050406030204" pitchFamily="18" charset="0"/>
                                <a:ea typeface="+mn-ea"/>
                              </a:rPr>
                            </m:ctrlPr>
                          </m:radPr>
                          <m:deg/>
                          <m:e>
                            <m:r>
                              <a:rPr lang="el-GR" altLang="zh-CN" sz="1800" b="0" i="1" smtClean="0">
                                <a:latin typeface="Cambria Math" panose="02040503050406030204" pitchFamily="18" charset="0"/>
                                <a:ea typeface="+mn-ea"/>
                              </a:rPr>
                              <m:t>1−</m:t>
                            </m:r>
                            <m:sSup>
                              <m:sSupPr>
                                <m:ctrlPr>
                                  <a:rPr lang="el-GR" altLang="zh-CN" sz="1800" b="0" i="1" smtClean="0">
                                    <a:latin typeface="Cambria Math" panose="02040503050406030204" pitchFamily="18" charset="0"/>
                                    <a:ea typeface="+mn-ea"/>
                                  </a:rPr>
                                </m:ctrlPr>
                              </m:sSupPr>
                              <m:e>
                                <m:r>
                                  <a:rPr lang="el-GR" altLang="zh-CN" sz="1800" b="0" i="1" smtClean="0">
                                    <a:latin typeface="Cambria Math" panose="02040503050406030204" pitchFamily="18" charset="0"/>
                                    <a:ea typeface="+mn-ea"/>
                                  </a:rPr>
                                  <m:t>𝛽</m:t>
                                </m:r>
                              </m:e>
                              <m:sup>
                                <m:r>
                                  <a:rPr lang="el-GR" altLang="zh-CN" sz="1800" b="0" i="1" smtClean="0">
                                    <a:latin typeface="Cambria Math" panose="02040503050406030204" pitchFamily="18" charset="0"/>
                                    <a:ea typeface="+mn-ea"/>
                                  </a:rPr>
                                  <m:t>2</m:t>
                                </m:r>
                              </m:sup>
                            </m:sSup>
                          </m:e>
                        </m:rad>
                      </m:den>
                    </m:f>
                    <m:r>
                      <a:rPr lang="el-GR" altLang="zh-CN" sz="1800" b="0" i="1" smtClean="0">
                        <a:latin typeface="Cambria Math" panose="02040503050406030204" pitchFamily="18" charset="0"/>
                        <a:ea typeface="+mn-ea"/>
                      </a:rPr>
                      <m:t>=</m:t>
                    </m:r>
                    <m:f>
                      <m:fPr>
                        <m:ctrlPr>
                          <a:rPr lang="zh-CN" altLang="en-US" sz="1800" i="1" dirty="0" smtClean="0">
                            <a:latin typeface="Cambria Math" panose="02040503050406030204" pitchFamily="18" charset="0"/>
                            <a:ea typeface="黑体" panose="02010609060101010101" pitchFamily="49" charset="-122"/>
                          </a:rPr>
                        </m:ctrlPr>
                      </m:fPr>
                      <m:num>
                        <m:r>
                          <a:rPr lang="el-GR" altLang="zh-CN" sz="1800" b="0" i="1" dirty="0" smtClean="0">
                            <a:latin typeface="Cambria Math" panose="02040503050406030204" pitchFamily="18" charset="0"/>
                            <a:ea typeface="黑体" panose="02010609060101010101" pitchFamily="49" charset="-122"/>
                          </a:rPr>
                          <m:t>1</m:t>
                        </m:r>
                      </m:num>
                      <m:den>
                        <m:rad>
                          <m:radPr>
                            <m:degHide m:val="on"/>
                            <m:ctrlPr>
                              <a:rPr lang="zh-CN" altLang="en-US" sz="1800" i="1" dirty="0" smtClean="0">
                                <a:latin typeface="Cambria Math" panose="02040503050406030204" pitchFamily="18" charset="0"/>
                                <a:ea typeface="黑体" panose="02010609060101010101" pitchFamily="49" charset="-122"/>
                              </a:rPr>
                            </m:ctrlPr>
                          </m:radPr>
                          <m:deg/>
                          <m:e>
                            <m:r>
                              <a:rPr lang="el-GR" altLang="zh-CN" sz="1800" b="0" i="1" dirty="0" smtClean="0">
                                <a:latin typeface="Cambria Math" panose="02040503050406030204" pitchFamily="18" charset="0"/>
                                <a:ea typeface="黑体" panose="02010609060101010101" pitchFamily="49" charset="-122"/>
                              </a:rPr>
                              <m:t>1−</m:t>
                            </m:r>
                            <m:sSubSup>
                              <m:sSubSupPr>
                                <m:ctrlPr>
                                  <a:rPr lang="en-US" altLang="zh-CN" sz="1800" i="1" dirty="0">
                                    <a:latin typeface="Cambria Math" panose="02040503050406030204" pitchFamily="18" charset="0"/>
                                    <a:ea typeface="黑体" panose="02010609060101010101" pitchFamily="49" charset="-122"/>
                                  </a:rPr>
                                </m:ctrlPr>
                              </m:sSubSupPr>
                              <m:e>
                                <m:r>
                                  <a:rPr lang="en-US" altLang="zh-CN" sz="1800" b="0" i="1" dirty="0" smtClean="0">
                                    <a:latin typeface="Cambria Math" panose="02040503050406030204" pitchFamily="18" charset="0"/>
                                    <a:ea typeface="黑体" panose="02010609060101010101" pitchFamily="49" charset="-122"/>
                                  </a:rPr>
                                  <m:t>(</m:t>
                                </m:r>
                                <m:r>
                                  <a:rPr lang="en-US" altLang="zh-CN" sz="1800" i="1" dirty="0">
                                    <a:latin typeface="Cambria Math" panose="02040503050406030204" pitchFamily="18" charset="0"/>
                                    <a:ea typeface="黑体" panose="02010609060101010101" pitchFamily="49" charset="-122"/>
                                  </a:rPr>
                                  <m:t>𝑏</m:t>
                                </m:r>
                              </m:e>
                              <m:sub>
                                <m:r>
                                  <a:rPr lang="en-US" altLang="zh-CN" sz="1800" i="1" dirty="0">
                                    <a:latin typeface="Cambria Math" panose="02040503050406030204" pitchFamily="18" charset="0"/>
                                    <a:ea typeface="黑体" panose="02010609060101010101" pitchFamily="49" charset="-122"/>
                                  </a:rPr>
                                  <m:t>1</m:t>
                                </m:r>
                              </m:sub>
                              <m:sup>
                                <m:r>
                                  <a:rPr lang="en-US" altLang="zh-CN" sz="1800" i="1" dirty="0">
                                    <a:latin typeface="Cambria Math" panose="02040503050406030204" pitchFamily="18" charset="0"/>
                                    <a:ea typeface="黑体" panose="02010609060101010101" pitchFamily="49" charset="-122"/>
                                  </a:rPr>
                                  <m:t>2</m:t>
                                </m:r>
                              </m:sup>
                            </m:sSubSup>
                            <m:r>
                              <a:rPr lang="en-US" altLang="zh-CN" sz="1800" i="1" dirty="0">
                                <a:latin typeface="Cambria Math" panose="02040503050406030204" pitchFamily="18" charset="0"/>
                                <a:ea typeface="黑体" panose="02010609060101010101" pitchFamily="49" charset="-122"/>
                              </a:rPr>
                              <m:t>+</m:t>
                            </m:r>
                            <m:sSubSup>
                              <m:sSubSupPr>
                                <m:ctrlPr>
                                  <a:rPr lang="en-US" altLang="zh-CN" sz="1800" i="1" dirty="0">
                                    <a:latin typeface="Cambria Math" panose="02040503050406030204" pitchFamily="18" charset="0"/>
                                    <a:ea typeface="黑体" panose="02010609060101010101" pitchFamily="49" charset="-122"/>
                                  </a:rPr>
                                </m:ctrlPr>
                              </m:sSubSupPr>
                              <m:e>
                                <m:r>
                                  <a:rPr lang="en-US" altLang="zh-CN" sz="1800" i="1" dirty="0">
                                    <a:latin typeface="Cambria Math" panose="02040503050406030204" pitchFamily="18" charset="0"/>
                                    <a:ea typeface="黑体" panose="02010609060101010101" pitchFamily="49" charset="-122"/>
                                  </a:rPr>
                                  <m:t>𝑏</m:t>
                                </m:r>
                              </m:e>
                              <m:sub>
                                <m:r>
                                  <a:rPr lang="en-US" altLang="zh-CN" sz="1800" i="1" dirty="0">
                                    <a:latin typeface="Cambria Math" panose="02040503050406030204" pitchFamily="18" charset="0"/>
                                    <a:ea typeface="黑体" panose="02010609060101010101" pitchFamily="49" charset="-122"/>
                                  </a:rPr>
                                  <m:t>2</m:t>
                                </m:r>
                              </m:sub>
                              <m:sup>
                                <m:r>
                                  <a:rPr lang="en-US" altLang="zh-CN" sz="1800" i="1" dirty="0">
                                    <a:latin typeface="Cambria Math" panose="02040503050406030204" pitchFamily="18" charset="0"/>
                                    <a:ea typeface="黑体" panose="02010609060101010101" pitchFamily="49" charset="-122"/>
                                  </a:rPr>
                                  <m:t>2</m:t>
                                </m:r>
                              </m:sup>
                            </m:sSubSup>
                            <m:r>
                              <a:rPr lang="en-US" altLang="zh-CN" sz="1800" i="1" dirty="0">
                                <a:latin typeface="Cambria Math" panose="02040503050406030204" pitchFamily="18" charset="0"/>
                                <a:ea typeface="黑体" panose="02010609060101010101" pitchFamily="49" charset="-122"/>
                              </a:rPr>
                              <m:t>+</m:t>
                            </m:r>
                            <m:sSubSup>
                              <m:sSubSupPr>
                                <m:ctrlPr>
                                  <a:rPr lang="en-US" altLang="zh-CN" sz="1800" i="1" dirty="0" smtClean="0">
                                    <a:latin typeface="Cambria Math" panose="02040503050406030204" pitchFamily="18" charset="0"/>
                                    <a:ea typeface="黑体" panose="02010609060101010101" pitchFamily="49" charset="-122"/>
                                  </a:rPr>
                                </m:ctrlPr>
                              </m:sSubSupPr>
                              <m:e>
                                <m:r>
                                  <a:rPr lang="en-US" altLang="zh-CN" sz="1800" b="0" i="1" dirty="0" smtClean="0">
                                    <a:latin typeface="Cambria Math" panose="02040503050406030204" pitchFamily="18" charset="0"/>
                                    <a:ea typeface="黑体" panose="02010609060101010101" pitchFamily="49" charset="-122"/>
                                  </a:rPr>
                                  <m:t>𝑏</m:t>
                                </m:r>
                              </m:e>
                              <m:sub>
                                <m:r>
                                  <a:rPr lang="en-US" altLang="zh-CN" sz="1800" b="0" i="1" dirty="0" smtClean="0">
                                    <a:latin typeface="Cambria Math" panose="02040503050406030204" pitchFamily="18" charset="0"/>
                                    <a:ea typeface="黑体" panose="02010609060101010101" pitchFamily="49" charset="-122"/>
                                  </a:rPr>
                                  <m:t>3</m:t>
                                </m:r>
                              </m:sub>
                              <m:sup>
                                <m:r>
                                  <a:rPr lang="en-US" altLang="zh-CN" sz="1800" b="0" i="1" dirty="0" smtClean="0">
                                    <a:latin typeface="Cambria Math" panose="02040503050406030204" pitchFamily="18" charset="0"/>
                                    <a:ea typeface="黑体" panose="02010609060101010101" pitchFamily="49" charset="-122"/>
                                  </a:rPr>
                                  <m:t>2</m:t>
                                </m:r>
                              </m:sup>
                            </m:sSubSup>
                            <m:r>
                              <a:rPr lang="en-US" altLang="zh-CN" sz="1800" b="0" i="1" dirty="0" smtClean="0">
                                <a:latin typeface="Cambria Math" panose="02040503050406030204" pitchFamily="18" charset="0"/>
                                <a:ea typeface="黑体" panose="02010609060101010101" pitchFamily="49" charset="-122"/>
                              </a:rPr>
                              <m:t>)</m:t>
                            </m:r>
                            <m:sSup>
                              <m:sSupPr>
                                <m:ctrlPr>
                                  <a:rPr lang="el-GR" altLang="zh-CN" sz="1800" b="0" i="1" dirty="0" smtClean="0">
                                    <a:latin typeface="Cambria Math" panose="02040503050406030204" pitchFamily="18" charset="0"/>
                                    <a:ea typeface="黑体" panose="02010609060101010101" pitchFamily="49" charset="-122"/>
                                  </a:rPr>
                                </m:ctrlPr>
                              </m:sSupPr>
                              <m:e>
                                <m:r>
                                  <a:rPr lang="en-US" altLang="zh-CN" sz="1800" b="0" i="1" dirty="0" smtClean="0">
                                    <a:latin typeface="Cambria Math" panose="02040503050406030204" pitchFamily="18" charset="0"/>
                                    <a:ea typeface="黑体" panose="02010609060101010101" pitchFamily="49" charset="-122"/>
                                  </a:rPr>
                                  <m:t>(</m:t>
                                </m:r>
                                <m:r>
                                  <a:rPr lang="en-US" altLang="zh-CN" sz="1800" b="0" i="1" dirty="0" smtClean="0">
                                    <a:latin typeface="Cambria Math" panose="02040503050406030204" pitchFamily="18" charset="0"/>
                                    <a:ea typeface="黑体" panose="02010609060101010101" pitchFamily="49" charset="-122"/>
                                  </a:rPr>
                                  <m:t>𝑑𝑡</m:t>
                                </m:r>
                                <m:r>
                                  <a:rPr lang="en-US" altLang="zh-CN" sz="1800" b="0" i="1" dirty="0" smtClean="0">
                                    <a:latin typeface="Cambria Math" panose="02040503050406030204" pitchFamily="18" charset="0"/>
                                    <a:ea typeface="黑体" panose="02010609060101010101" pitchFamily="49" charset="-122"/>
                                  </a:rPr>
                                  <m:t>)</m:t>
                                </m:r>
                              </m:e>
                              <m:sup>
                                <m:r>
                                  <a:rPr lang="en-US" altLang="zh-CN" sz="1800" b="0" i="1" dirty="0" smtClean="0">
                                    <a:latin typeface="Cambria Math" panose="02040503050406030204" pitchFamily="18" charset="0"/>
                                    <a:ea typeface="黑体" panose="02010609060101010101" pitchFamily="49" charset="-122"/>
                                  </a:rPr>
                                  <m:t>2</m:t>
                                </m:r>
                              </m:sup>
                            </m:sSup>
                          </m:e>
                        </m:rad>
                      </m:den>
                    </m:f>
                    <m:r>
                      <a:rPr lang="el-GR" altLang="zh-CN" sz="1800" b="0" i="1" smtClean="0">
                        <a:latin typeface="Cambria Math" panose="02040503050406030204" pitchFamily="18" charset="0"/>
                        <a:ea typeface="+mn-ea"/>
                      </a:rPr>
                      <m:t>=1</m:t>
                    </m:r>
                    <m:r>
                      <a:rPr lang="zh-CN" altLang="en-US" sz="1800" i="1">
                        <a:latin typeface="Cambria Math" panose="02040503050406030204" pitchFamily="18" charset="0"/>
                        <a:ea typeface="+mn-ea"/>
                      </a:rPr>
                      <m:t>，</m:t>
                    </m:r>
                  </m:oMath>
                </a14:m>
                <a:r>
                  <a:rPr lang="zh-CN" altLang="en-US" sz="1800" dirty="0">
                    <a:latin typeface="黑体" panose="02010609060101010101" pitchFamily="49" charset="-122"/>
                    <a:ea typeface="黑体" panose="02010609060101010101" pitchFamily="49" charset="-122"/>
                  </a:rPr>
                  <a:t>则</a:t>
                </a:r>
              </a:p>
            </p:txBody>
          </p:sp>
        </mc:Choice>
        <mc:Fallback xmlns="">
          <p:sp>
            <p:nvSpPr>
              <p:cNvPr id="9" name="文本框 8">
                <a:extLst>
                  <a:ext uri="{FF2B5EF4-FFF2-40B4-BE49-F238E27FC236}">
                    <a16:creationId xmlns:a16="http://schemas.microsoft.com/office/drawing/2014/main" id="{9B26E296-3EFF-36B8-0C00-1F33B6F95286}"/>
                  </a:ext>
                </a:extLst>
              </p:cNvPr>
              <p:cNvSpPr txBox="1">
                <a:spLocks noRot="1" noChangeAspect="1" noMove="1" noResize="1" noEditPoints="1" noAdjustHandles="1" noChangeArrowheads="1" noChangeShapeType="1" noTextEdit="1"/>
              </p:cNvSpPr>
              <p:nvPr/>
            </p:nvSpPr>
            <p:spPr>
              <a:xfrm>
                <a:off x="256034" y="1027383"/>
                <a:ext cx="9056218" cy="710707"/>
              </a:xfrm>
              <a:prstGeom prst="rect">
                <a:avLst/>
              </a:prstGeom>
              <a:blipFill>
                <a:blip r:embed="rId5"/>
                <a:stretch>
                  <a:fillRect l="-53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15408993-1DD7-8383-86FB-8E80513B96CA}"/>
                  </a:ext>
                </a:extLst>
              </p:cNvPr>
              <p:cNvSpPr txBox="1"/>
              <p:nvPr/>
            </p:nvSpPr>
            <p:spPr>
              <a:xfrm>
                <a:off x="256034" y="3371252"/>
                <a:ext cx="9056218" cy="508537"/>
              </a:xfrm>
              <a:prstGeom prst="rect">
                <a:avLst/>
              </a:prstGeom>
              <a:noFill/>
            </p:spPr>
            <p:txBody>
              <a:bodyPr wrap="square">
                <a:spAutoFit/>
              </a:bodyPr>
              <a:lstStyle/>
              <a:p>
                <a:r>
                  <a:rPr lang="zh-CN" altLang="en-US" sz="1800" dirty="0">
                    <a:latin typeface="黑体" panose="02010609060101010101" pitchFamily="49" charset="-122"/>
                    <a:ea typeface="黑体" panose="02010609060101010101" pitchFamily="49" charset="-122"/>
                  </a:rPr>
                  <a:t>定义二阶小量</a:t>
                </a:r>
                <a14:m>
                  <m:oMath xmlns:m="http://schemas.openxmlformats.org/officeDocument/2006/math">
                    <m:f>
                      <m:fPr>
                        <m:ctrlPr>
                          <a:rPr lang="en-US" altLang="zh-CN" sz="1800" i="1" smtClean="0">
                            <a:latin typeface="Cambria Math" panose="02040503050406030204" pitchFamily="18" charset="0"/>
                            <a:ea typeface="黑体" panose="02010609060101010101" pitchFamily="49" charset="-122"/>
                          </a:rPr>
                        </m:ctrlPr>
                      </m:fPr>
                      <m:num>
                        <m:sSub>
                          <m:sSubPr>
                            <m:ctrlPr>
                              <a:rPr lang="en-US" altLang="zh-CN" sz="1800" i="1" smtClean="0">
                                <a:latin typeface="Cambria Math" panose="02040503050406030204" pitchFamily="18" charset="0"/>
                                <a:ea typeface="黑体" panose="02010609060101010101" pitchFamily="49" charset="-122"/>
                              </a:rPr>
                            </m:ctrlPr>
                          </m:sSubPr>
                          <m:e>
                            <m:r>
                              <a:rPr lang="en-US" altLang="zh-CN" sz="1800" b="0" i="1" smtClean="0">
                                <a:latin typeface="Cambria Math" panose="02040503050406030204" pitchFamily="18" charset="0"/>
                                <a:ea typeface="黑体" panose="02010609060101010101" pitchFamily="49" charset="-122"/>
                              </a:rPr>
                              <m:t>𝑏</m:t>
                            </m:r>
                          </m:e>
                          <m:sub>
                            <m:r>
                              <a:rPr lang="en-US" altLang="zh-CN" sz="1800" b="0" i="1" smtClean="0">
                                <a:latin typeface="Cambria Math" panose="02040503050406030204" pitchFamily="18" charset="0"/>
                                <a:ea typeface="黑体" panose="02010609060101010101" pitchFamily="49" charset="-122"/>
                              </a:rPr>
                              <m:t>𝑖</m:t>
                            </m:r>
                          </m:sub>
                        </m:sSub>
                      </m:num>
                      <m:den>
                        <m:r>
                          <a:rPr lang="en-US" altLang="zh-CN" sz="1800" b="0" i="1" smtClean="0">
                            <a:latin typeface="Cambria Math" panose="02040503050406030204" pitchFamily="18" charset="0"/>
                            <a:ea typeface="黑体" panose="02010609060101010101" pitchFamily="49" charset="-122"/>
                          </a:rPr>
                          <m:t>𝑐</m:t>
                        </m:r>
                      </m:den>
                    </m:f>
                    <m:sSup>
                      <m:sSupPr>
                        <m:ctrlPr>
                          <a:rPr lang="en-US" altLang="zh-CN" sz="1800" i="1" smtClean="0">
                            <a:latin typeface="Cambria Math" panose="02040503050406030204" pitchFamily="18" charset="0"/>
                            <a:ea typeface="黑体" panose="02010609060101010101" pitchFamily="49" charset="-122"/>
                          </a:rPr>
                        </m:ctrlPr>
                      </m:sSupPr>
                      <m:e>
                        <m:r>
                          <a:rPr lang="en-US" altLang="zh-CN" sz="1800" b="0" i="1" smtClean="0">
                            <a:latin typeface="Cambria Math" panose="02040503050406030204" pitchFamily="18" charset="0"/>
                            <a:ea typeface="黑体" panose="02010609060101010101" pitchFamily="49" charset="-122"/>
                          </a:rPr>
                          <m:t>(</m:t>
                        </m:r>
                        <m:r>
                          <a:rPr lang="en-US" altLang="zh-CN" sz="1800" b="0" i="1" smtClean="0">
                            <a:latin typeface="Cambria Math" panose="02040503050406030204" pitchFamily="18" charset="0"/>
                            <a:ea typeface="黑体" panose="02010609060101010101" pitchFamily="49" charset="-122"/>
                          </a:rPr>
                          <m:t>𝑑𝑡</m:t>
                        </m:r>
                        <m:r>
                          <a:rPr lang="en-US" altLang="zh-CN" sz="1800" b="0" i="1" smtClean="0">
                            <a:latin typeface="Cambria Math" panose="02040503050406030204" pitchFamily="18" charset="0"/>
                            <a:ea typeface="黑体" panose="02010609060101010101" pitchFamily="49" charset="-122"/>
                          </a:rPr>
                          <m:t>)</m:t>
                        </m:r>
                      </m:e>
                      <m:sup>
                        <m:r>
                          <a:rPr lang="en-US" altLang="zh-CN" sz="1800" b="0" i="1" smtClean="0">
                            <a:latin typeface="Cambria Math" panose="02040503050406030204" pitchFamily="18" charset="0"/>
                            <a:ea typeface="黑体" panose="02010609060101010101" pitchFamily="49" charset="-122"/>
                          </a:rPr>
                          <m:t>2</m:t>
                        </m:r>
                      </m:sup>
                    </m:sSup>
                    <m:r>
                      <a:rPr lang="en-US" altLang="zh-CN" sz="1800" b="0" i="1" smtClean="0">
                        <a:latin typeface="Cambria Math" panose="02040503050406030204" pitchFamily="18" charset="0"/>
                        <a:ea typeface="黑体" panose="02010609060101010101" pitchFamily="49" charset="-122"/>
                      </a:rPr>
                      <m:t>=</m:t>
                    </m:r>
                    <m:sSubSup>
                      <m:sSubSupPr>
                        <m:ctrlPr>
                          <a:rPr lang="en-US" altLang="zh-CN" sz="1800" b="0" i="1" smtClean="0">
                            <a:latin typeface="Cambria Math" panose="02040503050406030204" pitchFamily="18" charset="0"/>
                            <a:ea typeface="黑体" panose="02010609060101010101" pitchFamily="49" charset="-122"/>
                          </a:rPr>
                        </m:ctrlPr>
                      </m:sSubSupPr>
                      <m:e>
                        <m:r>
                          <a:rPr lang="en-US" altLang="zh-CN" sz="1800" b="0" i="1" smtClean="0">
                            <a:latin typeface="Cambria Math" panose="02040503050406030204" pitchFamily="18" charset="0"/>
                            <a:ea typeface="黑体" panose="02010609060101010101" pitchFamily="49" charset="-122"/>
                          </a:rPr>
                          <m:t>𝑎</m:t>
                        </m:r>
                      </m:e>
                      <m:sub>
                        <m:r>
                          <a:rPr lang="en-US" altLang="zh-CN" sz="1800" b="0" i="1" smtClean="0">
                            <a:latin typeface="Cambria Math" panose="02040503050406030204" pitchFamily="18" charset="0"/>
                            <a:ea typeface="黑体" panose="02010609060101010101" pitchFamily="49" charset="-122"/>
                          </a:rPr>
                          <m:t>𝑖</m:t>
                        </m:r>
                      </m:sub>
                      <m:sup>
                        <m:r>
                          <a:rPr lang="en-US" altLang="zh-CN" sz="1800" b="0" i="1" smtClean="0">
                            <a:latin typeface="Cambria Math" panose="02040503050406030204" pitchFamily="18" charset="0"/>
                            <a:ea typeface="黑体" panose="02010609060101010101" pitchFamily="49" charset="-122"/>
                          </a:rPr>
                          <m:t>2</m:t>
                        </m:r>
                      </m:sup>
                    </m:sSubSup>
                    <m:r>
                      <a:rPr lang="en-US" altLang="zh-CN" sz="1800" b="0" i="1" smtClean="0">
                        <a:latin typeface="Cambria Math" panose="02040503050406030204" pitchFamily="18" charset="0"/>
                        <a:ea typeface="黑体" panose="02010609060101010101" pitchFamily="49" charset="-122"/>
                      </a:rPr>
                      <m:t>  (</m:t>
                    </m:r>
                    <m:r>
                      <a:rPr lang="en-US" altLang="zh-CN" sz="1800" b="0" i="1" smtClean="0">
                        <a:latin typeface="Cambria Math" panose="02040503050406030204" pitchFamily="18" charset="0"/>
                        <a:ea typeface="黑体" panose="02010609060101010101" pitchFamily="49" charset="-122"/>
                      </a:rPr>
                      <m:t>𝑖</m:t>
                    </m:r>
                    <m:r>
                      <a:rPr lang="en-US" altLang="zh-CN" sz="1800" b="0" i="1" smtClean="0">
                        <a:latin typeface="Cambria Math" panose="02040503050406030204" pitchFamily="18" charset="0"/>
                        <a:ea typeface="黑体" panose="02010609060101010101" pitchFamily="49" charset="-122"/>
                      </a:rPr>
                      <m:t>=1,2,3)</m:t>
                    </m:r>
                    <m:r>
                      <a:rPr lang="zh-CN" altLang="en-US" sz="1800" i="1">
                        <a:latin typeface="Cambria Math" panose="02040503050406030204" pitchFamily="18" charset="0"/>
                        <a:ea typeface="黑体" panose="02010609060101010101" pitchFamily="49" charset="-122"/>
                      </a:rPr>
                      <m:t>，</m:t>
                    </m:r>
                  </m:oMath>
                </a14:m>
                <a:r>
                  <a:rPr lang="zh-CN" altLang="en-US" sz="1800" dirty="0">
                    <a:latin typeface="黑体" panose="02010609060101010101" pitchFamily="49" charset="-122"/>
                    <a:ea typeface="黑体" panose="02010609060101010101" pitchFamily="49" charset="-122"/>
                  </a:rPr>
                  <a:t>则结果为</a:t>
                </a:r>
              </a:p>
            </p:txBody>
          </p:sp>
        </mc:Choice>
        <mc:Fallback xmlns="">
          <p:sp>
            <p:nvSpPr>
              <p:cNvPr id="15" name="文本框 14">
                <a:extLst>
                  <a:ext uri="{FF2B5EF4-FFF2-40B4-BE49-F238E27FC236}">
                    <a16:creationId xmlns:a16="http://schemas.microsoft.com/office/drawing/2014/main" id="{15408993-1DD7-8383-86FB-8E80513B96CA}"/>
                  </a:ext>
                </a:extLst>
              </p:cNvPr>
              <p:cNvSpPr txBox="1">
                <a:spLocks noRot="1" noChangeAspect="1" noMove="1" noResize="1" noEditPoints="1" noAdjustHandles="1" noChangeArrowheads="1" noChangeShapeType="1" noTextEdit="1"/>
              </p:cNvSpPr>
              <p:nvPr/>
            </p:nvSpPr>
            <p:spPr>
              <a:xfrm>
                <a:off x="256034" y="3371252"/>
                <a:ext cx="9056218" cy="508537"/>
              </a:xfrm>
              <a:prstGeom prst="rect">
                <a:avLst/>
              </a:prstGeom>
              <a:blipFill>
                <a:blip r:embed="rId6"/>
                <a:stretch>
                  <a:fillRect l="-538"/>
                </a:stretch>
              </a:blipFill>
            </p:spPr>
            <p:txBody>
              <a:bodyPr/>
              <a:lstStyle/>
              <a:p>
                <a:r>
                  <a:rPr lang="zh-CN" altLang="en-US">
                    <a:noFill/>
                  </a:rPr>
                  <a:t> </a:t>
                </a:r>
              </a:p>
            </p:txBody>
          </p:sp>
        </mc:Fallback>
      </mc:AlternateContent>
      <p:graphicFrame>
        <p:nvGraphicFramePr>
          <p:cNvPr id="19" name="对象 18">
            <a:extLst>
              <a:ext uri="{FF2B5EF4-FFF2-40B4-BE49-F238E27FC236}">
                <a16:creationId xmlns:a16="http://schemas.microsoft.com/office/drawing/2014/main" id="{E7BBD414-8A15-F1AB-3B8E-0801B929DE65}"/>
              </a:ext>
            </a:extLst>
          </p:cNvPr>
          <p:cNvGraphicFramePr>
            <a:graphicFrameLocks noChangeAspect="1"/>
          </p:cNvGraphicFramePr>
          <p:nvPr>
            <p:extLst>
              <p:ext uri="{D42A27DB-BD31-4B8C-83A1-F6EECF244321}">
                <p14:modId xmlns:p14="http://schemas.microsoft.com/office/powerpoint/2010/main" val="904399189"/>
              </p:ext>
            </p:extLst>
          </p:nvPr>
        </p:nvGraphicFramePr>
        <p:xfrm>
          <a:off x="22225" y="3879789"/>
          <a:ext cx="9099550" cy="1399453"/>
        </p:xfrm>
        <a:graphic>
          <a:graphicData uri="http://schemas.openxmlformats.org/presentationml/2006/ole">
            <mc:AlternateContent xmlns:mc="http://schemas.openxmlformats.org/markup-compatibility/2006">
              <mc:Choice xmlns:v="urn:schemas-microsoft-com:vml" Requires="v">
                <p:oleObj name="AxMath" r:id="rId7" imgW="13285440" imgH="1836000" progId="Equation.AxMath">
                  <p:embed/>
                </p:oleObj>
              </mc:Choice>
              <mc:Fallback>
                <p:oleObj name="AxMath" r:id="rId7" imgW="13285440" imgH="1836000" progId="Equation.AxMath">
                  <p:embed/>
                  <p:pic>
                    <p:nvPicPr>
                      <p:cNvPr id="6" name="对象 5">
                        <a:extLst>
                          <a:ext uri="{FF2B5EF4-FFF2-40B4-BE49-F238E27FC236}">
                            <a16:creationId xmlns:a16="http://schemas.microsoft.com/office/drawing/2014/main" id="{C9E2BF0D-A635-2586-89CA-29C001C022F0}"/>
                          </a:ext>
                        </a:extLst>
                      </p:cNvPr>
                      <p:cNvPicPr/>
                      <p:nvPr/>
                    </p:nvPicPr>
                    <p:blipFill>
                      <a:blip r:embed="rId8"/>
                      <a:stretch>
                        <a:fillRect/>
                      </a:stretch>
                    </p:blipFill>
                    <p:spPr>
                      <a:xfrm>
                        <a:off x="22225" y="3879789"/>
                        <a:ext cx="9099550" cy="1399453"/>
                      </a:xfrm>
                      <a:prstGeom prst="rect">
                        <a:avLst/>
                      </a:prstGeom>
                    </p:spPr>
                  </p:pic>
                </p:oleObj>
              </mc:Fallback>
            </mc:AlternateContent>
          </a:graphicData>
        </a:graphic>
      </p:graphicFrame>
      <p:pic>
        <p:nvPicPr>
          <p:cNvPr id="29" name="图片 28">
            <a:extLst>
              <a:ext uri="{FF2B5EF4-FFF2-40B4-BE49-F238E27FC236}">
                <a16:creationId xmlns:a16="http://schemas.microsoft.com/office/drawing/2014/main" id="{92176E13-02DA-A9B8-9A12-FEFF8AB6E624}"/>
              </a:ext>
            </a:extLst>
          </p:cNvPr>
          <p:cNvPicPr>
            <a:picLocks noChangeAspect="1"/>
          </p:cNvPicPr>
          <p:nvPr/>
        </p:nvPicPr>
        <p:blipFill>
          <a:blip r:embed="rId9"/>
          <a:stretch>
            <a:fillRect/>
          </a:stretch>
        </p:blipFill>
        <p:spPr>
          <a:xfrm>
            <a:off x="0" y="3808892"/>
            <a:ext cx="9144000" cy="1264160"/>
          </a:xfrm>
          <a:prstGeom prst="rect">
            <a:avLst/>
          </a:prstGeom>
        </p:spPr>
      </p:pic>
      <p:graphicFrame>
        <p:nvGraphicFramePr>
          <p:cNvPr id="30" name="对象 29">
            <a:extLst>
              <a:ext uri="{FF2B5EF4-FFF2-40B4-BE49-F238E27FC236}">
                <a16:creationId xmlns:a16="http://schemas.microsoft.com/office/drawing/2014/main" id="{80B9B4B2-FEC7-ED58-A3B6-09636123C8D7}"/>
              </a:ext>
            </a:extLst>
          </p:cNvPr>
          <p:cNvGraphicFramePr>
            <a:graphicFrameLocks noChangeAspect="1"/>
          </p:cNvGraphicFramePr>
          <p:nvPr>
            <p:extLst>
              <p:ext uri="{D42A27DB-BD31-4B8C-83A1-F6EECF244321}">
                <p14:modId xmlns:p14="http://schemas.microsoft.com/office/powerpoint/2010/main" val="1333715235"/>
              </p:ext>
            </p:extLst>
          </p:nvPr>
        </p:nvGraphicFramePr>
        <p:xfrm>
          <a:off x="1036637" y="5143949"/>
          <a:ext cx="7070725" cy="1352550"/>
        </p:xfrm>
        <a:graphic>
          <a:graphicData uri="http://schemas.openxmlformats.org/presentationml/2006/ole">
            <mc:AlternateContent xmlns:mc="http://schemas.openxmlformats.org/markup-compatibility/2006">
              <mc:Choice xmlns:v="urn:schemas-microsoft-com:vml" Requires="v">
                <p:oleObj name="AxMath" r:id="rId10" imgW="9210600" imgH="1836000" progId="Equation.AxMath">
                  <p:embed/>
                </p:oleObj>
              </mc:Choice>
              <mc:Fallback>
                <p:oleObj name="AxMath" r:id="rId10" imgW="9210600" imgH="1836000" progId="Equation.AxMath">
                  <p:embed/>
                  <p:pic>
                    <p:nvPicPr>
                      <p:cNvPr id="11" name="对象 10">
                        <a:extLst>
                          <a:ext uri="{FF2B5EF4-FFF2-40B4-BE49-F238E27FC236}">
                            <a16:creationId xmlns:a16="http://schemas.microsoft.com/office/drawing/2014/main" id="{853286A3-C7B5-DBC1-E57C-F0A9B08A203B}"/>
                          </a:ext>
                        </a:extLst>
                      </p:cNvPr>
                      <p:cNvPicPr/>
                      <p:nvPr/>
                    </p:nvPicPr>
                    <p:blipFill>
                      <a:blip r:embed="rId11"/>
                      <a:stretch>
                        <a:fillRect/>
                      </a:stretch>
                    </p:blipFill>
                    <p:spPr>
                      <a:xfrm>
                        <a:off x="1036637" y="5143949"/>
                        <a:ext cx="7070725" cy="1352550"/>
                      </a:xfrm>
                      <a:prstGeom prst="rect">
                        <a:avLst/>
                      </a:prstGeom>
                    </p:spPr>
                  </p:pic>
                </p:oleObj>
              </mc:Fallback>
            </mc:AlternateContent>
          </a:graphicData>
        </a:graphic>
      </p:graphicFrame>
      <p:sp>
        <p:nvSpPr>
          <p:cNvPr id="3" name="文本框 2">
            <a:extLst>
              <a:ext uri="{FF2B5EF4-FFF2-40B4-BE49-F238E27FC236}">
                <a16:creationId xmlns:a16="http://schemas.microsoft.com/office/drawing/2014/main" id="{7B246604-F350-2E4F-0F2E-A6ECAE3D6074}"/>
              </a:ext>
            </a:extLst>
          </p:cNvPr>
          <p:cNvSpPr txBox="1"/>
          <p:nvPr/>
        </p:nvSpPr>
        <p:spPr>
          <a:xfrm>
            <a:off x="305821" y="197451"/>
            <a:ext cx="4339650" cy="461665"/>
          </a:xfrm>
          <a:prstGeom prst="rect">
            <a:avLst/>
          </a:prstGeom>
          <a:noFill/>
        </p:spPr>
        <p:txBody>
          <a:bodyPr wrap="none" rtlCol="0">
            <a:spAutoFit/>
          </a:bodyPr>
          <a:lstStyle/>
          <a:p>
            <a:r>
              <a:rPr lang="zh-CN" altLang="en-US" dirty="0">
                <a:solidFill>
                  <a:schemeClr val="bg1"/>
                </a:solidFill>
                <a:latin typeface="+mn-ea"/>
                <a:ea typeface="+mn-ea"/>
              </a:rPr>
              <a:t>二阶</a:t>
            </a:r>
            <a:r>
              <a:rPr lang="en-US" altLang="zh-CN" dirty="0">
                <a:solidFill>
                  <a:schemeClr val="bg1"/>
                </a:solidFill>
                <a:latin typeface="+mn-ea"/>
                <a:ea typeface="+mn-ea"/>
              </a:rPr>
              <a:t>Thomas</a:t>
            </a:r>
            <a:r>
              <a:rPr lang="zh-CN" altLang="en-US" dirty="0">
                <a:solidFill>
                  <a:schemeClr val="bg1"/>
                </a:solidFill>
                <a:latin typeface="+mn-ea"/>
                <a:ea typeface="+mn-ea"/>
              </a:rPr>
              <a:t>效应推导</a:t>
            </a:r>
            <a:r>
              <a:rPr lang="en-US" altLang="zh-CN" dirty="0">
                <a:solidFill>
                  <a:schemeClr val="bg1"/>
                </a:solidFill>
                <a:latin typeface="+mn-ea"/>
                <a:ea typeface="+mn-ea"/>
              </a:rPr>
              <a:t>—</a:t>
            </a:r>
            <a:r>
              <a:rPr lang="zh-CN" altLang="en-US" dirty="0">
                <a:solidFill>
                  <a:schemeClr val="bg1"/>
                </a:solidFill>
                <a:latin typeface="+mn-ea"/>
                <a:ea typeface="+mn-ea"/>
              </a:rPr>
              <a:t>单过程</a:t>
            </a:r>
          </a:p>
        </p:txBody>
      </p:sp>
    </p:spTree>
    <p:extLst>
      <p:ext uri="{BB962C8B-B14F-4D97-AF65-F5344CB8AC3E}">
        <p14:creationId xmlns:p14="http://schemas.microsoft.com/office/powerpoint/2010/main" val="5479268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对象 1">
            <a:extLst>
              <a:ext uri="{FF2B5EF4-FFF2-40B4-BE49-F238E27FC236}">
                <a16:creationId xmlns:a16="http://schemas.microsoft.com/office/drawing/2014/main" id="{13955D13-C75F-B70A-FB9F-282AB70061F1}"/>
              </a:ext>
            </a:extLst>
          </p:cNvPr>
          <p:cNvGraphicFramePr>
            <a:graphicFrameLocks noChangeAspect="1"/>
          </p:cNvGraphicFramePr>
          <p:nvPr>
            <p:extLst>
              <p:ext uri="{D42A27DB-BD31-4B8C-83A1-F6EECF244321}">
                <p14:modId xmlns:p14="http://schemas.microsoft.com/office/powerpoint/2010/main" val="4134130417"/>
              </p:ext>
            </p:extLst>
          </p:nvPr>
        </p:nvGraphicFramePr>
        <p:xfrm>
          <a:off x="111555" y="928054"/>
          <a:ext cx="3659731" cy="1139816"/>
        </p:xfrm>
        <a:graphic>
          <a:graphicData uri="http://schemas.openxmlformats.org/presentationml/2006/ole">
            <mc:AlternateContent xmlns:mc="http://schemas.openxmlformats.org/markup-compatibility/2006">
              <mc:Choice xmlns:v="urn:schemas-microsoft-com:vml" Requires="v">
                <p:oleObj name="AxMath" r:id="rId3" imgW="2739240" imgH="888840" progId="Equation.AxMath">
                  <p:embed/>
                </p:oleObj>
              </mc:Choice>
              <mc:Fallback>
                <p:oleObj name="AxMath" r:id="rId3" imgW="2739240" imgH="888840" progId="Equation.AxMath">
                  <p:embed/>
                  <p:pic>
                    <p:nvPicPr>
                      <p:cNvPr id="30" name="对象 29">
                        <a:extLst>
                          <a:ext uri="{FF2B5EF4-FFF2-40B4-BE49-F238E27FC236}">
                            <a16:creationId xmlns:a16="http://schemas.microsoft.com/office/drawing/2014/main" id="{80B9B4B2-FEC7-ED58-A3B6-09636123C8D7}"/>
                          </a:ext>
                        </a:extLst>
                      </p:cNvPr>
                      <p:cNvPicPr/>
                      <p:nvPr/>
                    </p:nvPicPr>
                    <p:blipFill>
                      <a:blip r:embed="rId4"/>
                      <a:stretch>
                        <a:fillRect/>
                      </a:stretch>
                    </p:blipFill>
                    <p:spPr>
                      <a:xfrm>
                        <a:off x="111555" y="928054"/>
                        <a:ext cx="3659731" cy="1139816"/>
                      </a:xfrm>
                      <a:prstGeom prst="rect">
                        <a:avLst/>
                      </a:prstGeom>
                    </p:spPr>
                  </p:pic>
                </p:oleObj>
              </mc:Fallback>
            </mc:AlternateContent>
          </a:graphicData>
        </a:graphic>
      </p:graphicFrame>
      <p:graphicFrame>
        <p:nvGraphicFramePr>
          <p:cNvPr id="3" name="对象 2">
            <a:extLst>
              <a:ext uri="{FF2B5EF4-FFF2-40B4-BE49-F238E27FC236}">
                <a16:creationId xmlns:a16="http://schemas.microsoft.com/office/drawing/2014/main" id="{76A74B27-EB81-947E-45DB-52A3ABF70952}"/>
              </a:ext>
            </a:extLst>
          </p:cNvPr>
          <p:cNvGraphicFramePr>
            <a:graphicFrameLocks noChangeAspect="1"/>
          </p:cNvGraphicFramePr>
          <p:nvPr>
            <p:extLst>
              <p:ext uri="{D42A27DB-BD31-4B8C-83A1-F6EECF244321}">
                <p14:modId xmlns:p14="http://schemas.microsoft.com/office/powerpoint/2010/main" val="3006437040"/>
              </p:ext>
            </p:extLst>
          </p:nvPr>
        </p:nvGraphicFramePr>
        <p:xfrm>
          <a:off x="111554" y="2241434"/>
          <a:ext cx="2940959" cy="1139816"/>
        </p:xfrm>
        <a:graphic>
          <a:graphicData uri="http://schemas.openxmlformats.org/presentationml/2006/ole">
            <mc:AlternateContent xmlns:mc="http://schemas.openxmlformats.org/markup-compatibility/2006">
              <mc:Choice xmlns:v="urn:schemas-microsoft-com:vml" Requires="v">
                <p:oleObj name="AxMath" r:id="rId5" imgW="2203920" imgH="888840" progId="Equation.AxMath">
                  <p:embed/>
                </p:oleObj>
              </mc:Choice>
              <mc:Fallback>
                <p:oleObj name="AxMath" r:id="rId5" imgW="2203920" imgH="888840" progId="Equation.AxMath">
                  <p:embed/>
                  <p:pic>
                    <p:nvPicPr>
                      <p:cNvPr id="2" name="对象 1">
                        <a:extLst>
                          <a:ext uri="{FF2B5EF4-FFF2-40B4-BE49-F238E27FC236}">
                            <a16:creationId xmlns:a16="http://schemas.microsoft.com/office/drawing/2014/main" id="{13955D13-C75F-B70A-FB9F-282AB70061F1}"/>
                          </a:ext>
                        </a:extLst>
                      </p:cNvPr>
                      <p:cNvPicPr/>
                      <p:nvPr/>
                    </p:nvPicPr>
                    <p:blipFill>
                      <a:blip r:embed="rId6"/>
                      <a:stretch>
                        <a:fillRect/>
                      </a:stretch>
                    </p:blipFill>
                    <p:spPr>
                      <a:xfrm>
                        <a:off x="111554" y="2241434"/>
                        <a:ext cx="2940959" cy="1139816"/>
                      </a:xfrm>
                      <a:prstGeom prst="rect">
                        <a:avLst/>
                      </a:prstGeom>
                    </p:spPr>
                  </p:pic>
                </p:oleObj>
              </mc:Fallback>
            </mc:AlternateContent>
          </a:graphicData>
        </a:graphic>
      </p:graphicFrame>
      <p:sp>
        <p:nvSpPr>
          <p:cNvPr id="4" name="文本框 3">
            <a:extLst>
              <a:ext uri="{FF2B5EF4-FFF2-40B4-BE49-F238E27FC236}">
                <a16:creationId xmlns:a16="http://schemas.microsoft.com/office/drawing/2014/main" id="{A25F628A-B773-0152-F0E4-DCF2C3619800}"/>
              </a:ext>
            </a:extLst>
          </p:cNvPr>
          <p:cNvSpPr txBox="1"/>
          <p:nvPr/>
        </p:nvSpPr>
        <p:spPr>
          <a:xfrm>
            <a:off x="3710772" y="1313296"/>
            <a:ext cx="2626157" cy="369332"/>
          </a:xfrm>
          <a:prstGeom prst="rect">
            <a:avLst/>
          </a:prstGeom>
          <a:noFill/>
        </p:spPr>
        <p:txBody>
          <a:bodyPr wrap="square" rtlCol="0">
            <a:spAutoFit/>
          </a:bodyPr>
          <a:lstStyle/>
          <a:p>
            <a:pPr algn="ctr"/>
            <a:r>
              <a:rPr lang="zh-CN" altLang="en-US" sz="1800" dirty="0">
                <a:latin typeface="黑体" panose="02010609060101010101" pitchFamily="49" charset="-122"/>
                <a:ea typeface="黑体" panose="02010609060101010101" pitchFamily="49" charset="-122"/>
              </a:rPr>
              <a:t>（忽略同维度高阶小量）</a:t>
            </a:r>
          </a:p>
        </p:txBody>
      </p:sp>
      <p:sp>
        <p:nvSpPr>
          <p:cNvPr id="7" name="文本框 6">
            <a:extLst>
              <a:ext uri="{FF2B5EF4-FFF2-40B4-BE49-F238E27FC236}">
                <a16:creationId xmlns:a16="http://schemas.microsoft.com/office/drawing/2014/main" id="{B1AC63C6-C81B-9BF1-CBAC-D0AB9C2D3992}"/>
              </a:ext>
            </a:extLst>
          </p:cNvPr>
          <p:cNvSpPr txBox="1"/>
          <p:nvPr/>
        </p:nvSpPr>
        <p:spPr>
          <a:xfrm>
            <a:off x="3052513" y="2626676"/>
            <a:ext cx="3391511" cy="369332"/>
          </a:xfrm>
          <a:prstGeom prst="rect">
            <a:avLst/>
          </a:prstGeom>
          <a:noFill/>
        </p:spPr>
        <p:txBody>
          <a:bodyPr wrap="square" rtlCol="0">
            <a:spAutoFit/>
          </a:bodyPr>
          <a:lstStyle/>
          <a:p>
            <a:pPr algn="ctr"/>
            <a:r>
              <a:rPr lang="zh-CN" altLang="en-US" sz="1800" dirty="0">
                <a:latin typeface="黑体" panose="02010609060101010101" pitchFamily="49" charset="-122"/>
                <a:ea typeface="黑体" panose="02010609060101010101" pitchFamily="49" charset="-122"/>
              </a:rPr>
              <a:t>（忽略只有三阶小量的独立维度）</a:t>
            </a:r>
          </a:p>
        </p:txBody>
      </p:sp>
      <p:sp>
        <p:nvSpPr>
          <p:cNvPr id="8" name="文本框 7">
            <a:extLst>
              <a:ext uri="{FF2B5EF4-FFF2-40B4-BE49-F238E27FC236}">
                <a16:creationId xmlns:a16="http://schemas.microsoft.com/office/drawing/2014/main" id="{6B2880A6-80D4-CB85-086D-E973313898A2}"/>
              </a:ext>
            </a:extLst>
          </p:cNvPr>
          <p:cNvSpPr txBox="1"/>
          <p:nvPr/>
        </p:nvSpPr>
        <p:spPr>
          <a:xfrm>
            <a:off x="111554" y="3429000"/>
            <a:ext cx="8586217" cy="1273875"/>
          </a:xfrm>
          <a:prstGeom prst="rect">
            <a:avLst/>
          </a:prstGeom>
          <a:noFill/>
        </p:spPr>
        <p:txBody>
          <a:bodyPr wrap="square" rtlCol="0">
            <a:spAutoFit/>
          </a:bodyPr>
          <a:lstStyle/>
          <a:p>
            <a:pPr>
              <a:lnSpc>
                <a:spcPct val="150000"/>
              </a:lnSpc>
            </a:pPr>
            <a:r>
              <a:rPr lang="en-US" altLang="zh-CN" sz="1800" dirty="0">
                <a:latin typeface="黑体" panose="02010609060101010101" pitchFamily="49" charset="-122"/>
                <a:ea typeface="黑体" panose="02010609060101010101" pitchFamily="49" charset="-122"/>
              </a:rPr>
              <a:t>     </a:t>
            </a:r>
            <a:r>
              <a:rPr lang="zh-CN" altLang="en-US" sz="1800" dirty="0">
                <a:latin typeface="黑体" panose="02010609060101010101" pitchFamily="49" charset="-122"/>
                <a:ea typeface="黑体" panose="02010609060101010101" pitchFamily="49" charset="-122"/>
              </a:rPr>
              <a:t>这是一个不对称性很强的矩阵，它和一阶</a:t>
            </a:r>
            <a:r>
              <a:rPr lang="en-US" altLang="zh-CN" sz="1800" dirty="0">
                <a:latin typeface="+mn-lt"/>
                <a:ea typeface="黑体" panose="02010609060101010101" pitchFamily="49" charset="-122"/>
              </a:rPr>
              <a:t>Thomas</a:t>
            </a:r>
            <a:r>
              <a:rPr lang="zh-CN" altLang="en-US" sz="1800" dirty="0">
                <a:latin typeface="黑体" panose="02010609060101010101" pitchFamily="49" charset="-122"/>
                <a:ea typeface="黑体" panose="02010609060101010101" pitchFamily="49" charset="-122"/>
              </a:rPr>
              <a:t>转动矩阵有很强的相似性，比如时间维度对纯</a:t>
            </a:r>
            <a:r>
              <a:rPr lang="en-US" altLang="zh-CN" sz="1800" dirty="0">
                <a:latin typeface="+mn-lt"/>
                <a:ea typeface="黑体" panose="02010609060101010101" pitchFamily="49" charset="-122"/>
              </a:rPr>
              <a:t>Lorentz</a:t>
            </a:r>
            <a:r>
              <a:rPr lang="zh-CN" altLang="en-US" sz="1800" dirty="0">
                <a:latin typeface="黑体" panose="02010609060101010101" pitchFamily="49" charset="-122"/>
                <a:ea typeface="黑体" panose="02010609060101010101" pitchFamily="49" charset="-122"/>
              </a:rPr>
              <a:t>变换矩阵的违反，并且在某些空间维度的不对称转动小量。不同的是时间维度和空间维度上都各有两个不对称项，这可能是二阶转动的缘故。</a:t>
            </a:r>
          </a:p>
        </p:txBody>
      </p:sp>
      <p:sp>
        <p:nvSpPr>
          <p:cNvPr id="10" name="文本框 9">
            <a:extLst>
              <a:ext uri="{FF2B5EF4-FFF2-40B4-BE49-F238E27FC236}">
                <a16:creationId xmlns:a16="http://schemas.microsoft.com/office/drawing/2014/main" id="{6D4014DE-DB76-B7C7-080E-58F7D0C05C4A}"/>
              </a:ext>
            </a:extLst>
          </p:cNvPr>
          <p:cNvSpPr txBox="1"/>
          <p:nvPr/>
        </p:nvSpPr>
        <p:spPr>
          <a:xfrm>
            <a:off x="218515" y="4702875"/>
            <a:ext cx="8479256" cy="454035"/>
          </a:xfrm>
          <a:prstGeom prst="rect">
            <a:avLst/>
          </a:prstGeom>
          <a:noFill/>
        </p:spPr>
        <p:txBody>
          <a:bodyPr wrap="square" rtlCol="0">
            <a:spAutoFit/>
          </a:bodyPr>
          <a:lstStyle/>
          <a:p>
            <a:pPr>
              <a:lnSpc>
                <a:spcPct val="150000"/>
              </a:lnSpc>
            </a:pPr>
            <a:r>
              <a:rPr lang="zh-CN" altLang="en-US" sz="1800" dirty="0">
                <a:latin typeface="+mn-ea"/>
                <a:ea typeface="+mn-ea"/>
                <a:cs typeface="Times New Roman" panose="02020603050405020304" pitchFamily="18" charset="0"/>
              </a:rPr>
              <a:t>    还是先尝试构造直接的</a:t>
            </a:r>
            <a:r>
              <a:rPr lang="en-US" altLang="zh-CN" sz="1800" dirty="0">
                <a:latin typeface="+mn-lt"/>
                <a:ea typeface="+mn-ea"/>
                <a:cs typeface="Times New Roman" panose="02020603050405020304" pitchFamily="18" charset="0"/>
              </a:rPr>
              <a:t>Lorentz</a:t>
            </a:r>
            <a:r>
              <a:rPr lang="zh-CN" altLang="en-US" sz="1800" dirty="0">
                <a:latin typeface="+mn-ea"/>
                <a:ea typeface="+mn-ea"/>
                <a:cs typeface="Times New Roman" panose="02020603050405020304" pitchFamily="18" charset="0"/>
              </a:rPr>
              <a:t>变换，满足</a:t>
            </a:r>
            <a:r>
              <a:rPr lang="en-US" altLang="zh-CN" sz="1800" dirty="0">
                <a:latin typeface="+mn-ea"/>
                <a:ea typeface="+mn-ea"/>
                <a:cs typeface="Times New Roman" panose="02020603050405020304" pitchFamily="18" charset="0"/>
              </a:rPr>
              <a:t>:</a:t>
            </a:r>
          </a:p>
        </p:txBody>
      </p:sp>
      <p:graphicFrame>
        <p:nvGraphicFramePr>
          <p:cNvPr id="11" name="对象 10">
            <a:extLst>
              <a:ext uri="{FF2B5EF4-FFF2-40B4-BE49-F238E27FC236}">
                <a16:creationId xmlns:a16="http://schemas.microsoft.com/office/drawing/2014/main" id="{A9152EC0-6894-2546-0ACE-7CE0499E1AEB}"/>
              </a:ext>
            </a:extLst>
          </p:cNvPr>
          <p:cNvGraphicFramePr>
            <a:graphicFrameLocks noChangeAspect="1"/>
          </p:cNvGraphicFramePr>
          <p:nvPr>
            <p:extLst>
              <p:ext uri="{D42A27DB-BD31-4B8C-83A1-F6EECF244321}">
                <p14:modId xmlns:p14="http://schemas.microsoft.com/office/powerpoint/2010/main" val="3123060565"/>
              </p:ext>
            </p:extLst>
          </p:nvPr>
        </p:nvGraphicFramePr>
        <p:xfrm>
          <a:off x="1798638" y="5281613"/>
          <a:ext cx="5546725" cy="615950"/>
        </p:xfrm>
        <a:graphic>
          <a:graphicData uri="http://schemas.openxmlformats.org/presentationml/2006/ole">
            <mc:AlternateContent xmlns:mc="http://schemas.openxmlformats.org/markup-compatibility/2006">
              <mc:Choice xmlns:v="urn:schemas-microsoft-com:vml" Requires="v">
                <p:oleObj name="AxMath" r:id="rId7" imgW="3810600" imgH="423360" progId="Equation.AxMath">
                  <p:embed/>
                </p:oleObj>
              </mc:Choice>
              <mc:Fallback>
                <p:oleObj name="AxMath" r:id="rId7" imgW="3810600" imgH="423360" progId="Equation.AxMath">
                  <p:embed/>
                  <p:pic>
                    <p:nvPicPr>
                      <p:cNvPr id="6" name="对象 5">
                        <a:extLst>
                          <a:ext uri="{FF2B5EF4-FFF2-40B4-BE49-F238E27FC236}">
                            <a16:creationId xmlns:a16="http://schemas.microsoft.com/office/drawing/2014/main" id="{7F904204-78AC-76EC-332B-E071DC24046C}"/>
                          </a:ext>
                        </a:extLst>
                      </p:cNvPr>
                      <p:cNvPicPr/>
                      <p:nvPr/>
                    </p:nvPicPr>
                    <p:blipFill>
                      <a:blip r:embed="rId8"/>
                      <a:stretch>
                        <a:fillRect/>
                      </a:stretch>
                    </p:blipFill>
                    <p:spPr>
                      <a:xfrm>
                        <a:off x="1798638" y="5281613"/>
                        <a:ext cx="5546725" cy="615950"/>
                      </a:xfrm>
                      <a:prstGeom prst="rect">
                        <a:avLst/>
                      </a:prstGeom>
                    </p:spPr>
                  </p:pic>
                </p:oleObj>
              </mc:Fallback>
            </mc:AlternateContent>
          </a:graphicData>
        </a:graphic>
      </p:graphicFrame>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9C049963-0AE3-2CC1-845C-F4E3494C86BA}"/>
                  </a:ext>
                </a:extLst>
              </p:cNvPr>
              <p:cNvSpPr txBox="1"/>
              <p:nvPr/>
            </p:nvSpPr>
            <p:spPr>
              <a:xfrm>
                <a:off x="218514" y="5809290"/>
                <a:ext cx="8586217" cy="869533"/>
              </a:xfrm>
              <a:prstGeom prst="rect">
                <a:avLst/>
              </a:prstGeom>
              <a:noFill/>
            </p:spPr>
            <p:txBody>
              <a:bodyPr wrap="square" rtlCol="0">
                <a:spAutoFit/>
              </a:bodyPr>
              <a:lstStyle/>
              <a:p>
                <a:pPr>
                  <a:lnSpc>
                    <a:spcPct val="150000"/>
                  </a:lnSpc>
                </a:pPr>
                <a:r>
                  <a:rPr lang="zh-CN" altLang="en-US" sz="1800" dirty="0">
                    <a:latin typeface="+mn-ea"/>
                    <a:ea typeface="+mn-ea"/>
                    <a:cs typeface="Times New Roman" panose="02020603050405020304" pitchFamily="18" charset="0"/>
                  </a:rPr>
                  <a:t>    其中</a:t>
                </a:r>
                <a14:m>
                  <m:oMath xmlns:m="http://schemas.openxmlformats.org/officeDocument/2006/math">
                    <m:sSub>
                      <m:sSubPr>
                        <m:ctrlPr>
                          <a:rPr lang="en-US" altLang="zh-CN" sz="1800" i="1" smtClean="0">
                            <a:latin typeface="Cambria Math" panose="02040503050406030204" pitchFamily="18" charset="0"/>
                            <a:ea typeface="+mn-ea"/>
                            <a:cs typeface="Times New Roman" panose="02020603050405020304" pitchFamily="18" charset="0"/>
                          </a:rPr>
                        </m:ctrlPr>
                      </m:sSubPr>
                      <m:e>
                        <m:r>
                          <a:rPr lang="el-GR" altLang="zh-CN" sz="1800" b="0" i="1" smtClean="0">
                            <a:latin typeface="Cambria Math" panose="02040503050406030204" pitchFamily="18" charset="0"/>
                            <a:ea typeface="+mn-ea"/>
                            <a:cs typeface="Times New Roman" panose="02020603050405020304" pitchFamily="18" charset="0"/>
                          </a:rPr>
                          <m:t>𝛽</m:t>
                        </m:r>
                      </m:e>
                      <m:sub>
                        <m:r>
                          <a:rPr lang="en-US" altLang="zh-CN" sz="1800" b="0" i="1" smtClean="0">
                            <a:latin typeface="Cambria Math" panose="02040503050406030204" pitchFamily="18" charset="0"/>
                            <a:ea typeface="+mn-ea"/>
                            <a:cs typeface="Times New Roman" panose="02020603050405020304" pitchFamily="18" charset="0"/>
                          </a:rPr>
                          <m:t>2</m:t>
                        </m:r>
                      </m:sub>
                    </m:sSub>
                    <m:r>
                      <a:rPr lang="en-US" altLang="zh-CN" sz="1800" b="0" i="1" smtClean="0">
                        <a:latin typeface="Cambria Math" panose="02040503050406030204" pitchFamily="18" charset="0"/>
                        <a:ea typeface="+mn-ea"/>
                        <a:cs typeface="Times New Roman" panose="02020603050405020304" pitchFamily="18" charset="0"/>
                      </a:rPr>
                      <m:t>“</m:t>
                    </m:r>
                  </m:oMath>
                </a14:m>
                <a:r>
                  <a:rPr lang="zh-CN" altLang="en-US" sz="1800" dirty="0">
                    <a:latin typeface="+mn-ea"/>
                    <a:ea typeface="+mn-ea"/>
                    <a:cs typeface="Times New Roman" panose="02020603050405020304" pitchFamily="18" charset="0"/>
                  </a:rPr>
                  <a:t>看起来比较反常，我认为在</a:t>
                </a:r>
                <a14:m>
                  <m:oMath xmlns:m="http://schemas.openxmlformats.org/officeDocument/2006/math">
                    <m:sSub>
                      <m:sSubPr>
                        <m:ctrlPr>
                          <a:rPr lang="en-US" altLang="zh-CN" sz="1800" i="1" smtClean="0">
                            <a:latin typeface="Cambria Math" panose="02040503050406030204" pitchFamily="18" charset="0"/>
                            <a:ea typeface="+mn-ea"/>
                            <a:cs typeface="Times New Roman" panose="02020603050405020304" pitchFamily="18" charset="0"/>
                          </a:rPr>
                        </m:ctrlPr>
                      </m:sSubPr>
                      <m:e>
                        <m:r>
                          <m:rPr>
                            <m:sty m:val="p"/>
                          </m:rPr>
                          <a:rPr lang="el-GR" altLang="zh-CN" sz="1800" b="0" i="0" smtClean="0">
                            <a:latin typeface="Cambria Math" panose="02040503050406030204" pitchFamily="18" charset="0"/>
                            <a:ea typeface="+mn-ea"/>
                            <a:cs typeface="Times New Roman" panose="02020603050405020304" pitchFamily="18" charset="0"/>
                          </a:rPr>
                          <m:t>Σ</m:t>
                        </m:r>
                      </m:e>
                      <m:sub>
                        <m:r>
                          <a:rPr lang="el-GR" altLang="zh-CN" sz="1800" b="0" i="1" smtClean="0">
                            <a:latin typeface="Cambria Math" panose="02040503050406030204" pitchFamily="18" charset="0"/>
                            <a:ea typeface="+mn-ea"/>
                            <a:cs typeface="Times New Roman" panose="02020603050405020304" pitchFamily="18" charset="0"/>
                          </a:rPr>
                          <m:t>2</m:t>
                        </m:r>
                      </m:sub>
                    </m:sSub>
                    <m:r>
                      <a:rPr lang="en-US" altLang="zh-CN" sz="1800" i="1"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CN" sz="1800" i="1">
                            <a:latin typeface="Cambria Math" panose="02040503050406030204" pitchFamily="18" charset="0"/>
                            <a:cs typeface="Times New Roman" panose="02020603050405020304" pitchFamily="18" charset="0"/>
                          </a:rPr>
                        </m:ctrlPr>
                      </m:sSubPr>
                      <m:e>
                        <m:r>
                          <m:rPr>
                            <m:sty m:val="p"/>
                          </m:rPr>
                          <a:rPr lang="el-GR" altLang="zh-CN" sz="1800">
                            <a:latin typeface="Cambria Math" panose="02040503050406030204" pitchFamily="18" charset="0"/>
                            <a:cs typeface="Times New Roman" panose="02020603050405020304" pitchFamily="18" charset="0"/>
                          </a:rPr>
                          <m:t>Σ</m:t>
                        </m:r>
                      </m:e>
                      <m:sub>
                        <m:r>
                          <a:rPr lang="el-GR" altLang="zh-CN" sz="1800" b="0" i="1" smtClean="0">
                            <a:latin typeface="Cambria Math" panose="02040503050406030204" pitchFamily="18" charset="0"/>
                            <a:cs typeface="Times New Roman" panose="02020603050405020304" pitchFamily="18" charset="0"/>
                          </a:rPr>
                          <m:t>3</m:t>
                        </m:r>
                        <m:r>
                          <a:rPr lang="el-GR" altLang="zh-CN" sz="1800" b="0" i="1" smtClean="0">
                            <a:latin typeface="Cambria Math" panose="02040503050406030204" pitchFamily="18" charset="0"/>
                            <a:cs typeface="Times New Roman" panose="02020603050405020304" pitchFamily="18" charset="0"/>
                          </a:rPr>
                          <m:t>𝛼</m:t>
                        </m:r>
                      </m:sub>
                    </m:sSub>
                  </m:oMath>
                </a14:m>
                <a:r>
                  <a:rPr lang="zh-CN" altLang="en-US" sz="1800" dirty="0">
                    <a:latin typeface="+mn-ea"/>
                    <a:ea typeface="+mn-ea"/>
                    <a:cs typeface="Times New Roman" panose="02020603050405020304" pitchFamily="18" charset="0"/>
                  </a:rPr>
                  <a:t>和</a:t>
                </a:r>
                <a14:m>
                  <m:oMath xmlns:m="http://schemas.openxmlformats.org/officeDocument/2006/math">
                    <m:sSub>
                      <m:sSubPr>
                        <m:ctrlPr>
                          <a:rPr lang="en-US" altLang="zh-CN" sz="1800" i="1">
                            <a:latin typeface="Cambria Math" panose="02040503050406030204" pitchFamily="18" charset="0"/>
                            <a:cs typeface="Times New Roman" panose="02020603050405020304" pitchFamily="18" charset="0"/>
                          </a:rPr>
                        </m:ctrlPr>
                      </m:sSubPr>
                      <m:e>
                        <m:r>
                          <m:rPr>
                            <m:sty m:val="p"/>
                          </m:rPr>
                          <a:rPr lang="el-GR" altLang="zh-CN" sz="1800">
                            <a:latin typeface="Cambria Math" panose="02040503050406030204" pitchFamily="18" charset="0"/>
                            <a:cs typeface="Times New Roman" panose="02020603050405020304" pitchFamily="18" charset="0"/>
                          </a:rPr>
                          <m:t>Σ</m:t>
                        </m:r>
                      </m:e>
                      <m:sub>
                        <m:r>
                          <a:rPr lang="en-US" altLang="zh-CN" sz="1800" b="0" i="1" smtClean="0">
                            <a:latin typeface="Cambria Math" panose="02040503050406030204" pitchFamily="18" charset="0"/>
                            <a:cs typeface="Times New Roman" panose="02020603050405020304" pitchFamily="18" charset="0"/>
                          </a:rPr>
                          <m:t>3</m:t>
                        </m:r>
                        <m:r>
                          <m:rPr>
                            <m:sty m:val="p"/>
                          </m:rPr>
                          <a:rPr lang="en-US" altLang="zh-CN" sz="1800" i="1">
                            <a:latin typeface="Cambria Math" panose="02040503050406030204" pitchFamily="18" charset="0"/>
                            <a:cs typeface="Times New Roman" panose="02020603050405020304" pitchFamily="18" charset="0"/>
                          </a:rPr>
                          <m:t>a</m:t>
                        </m:r>
                      </m:sub>
                    </m:sSub>
                    <m:r>
                      <a:rPr lang="en-US" altLang="zh-CN" sz="1800" i="1">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CN" sz="1800" i="1">
                            <a:latin typeface="Cambria Math" panose="02040503050406030204" pitchFamily="18" charset="0"/>
                            <a:cs typeface="Times New Roman" panose="02020603050405020304" pitchFamily="18" charset="0"/>
                          </a:rPr>
                        </m:ctrlPr>
                      </m:sSubPr>
                      <m:e>
                        <m:r>
                          <m:rPr>
                            <m:sty m:val="p"/>
                          </m:rPr>
                          <a:rPr lang="el-GR" altLang="zh-CN" sz="1800">
                            <a:latin typeface="Cambria Math" panose="02040503050406030204" pitchFamily="18" charset="0"/>
                            <a:cs typeface="Times New Roman" panose="02020603050405020304" pitchFamily="18" charset="0"/>
                          </a:rPr>
                          <m:t>Σ</m:t>
                        </m:r>
                      </m:e>
                      <m:sub>
                        <m:r>
                          <a:rPr lang="el-GR" altLang="zh-CN" sz="1800" i="1">
                            <a:latin typeface="Cambria Math" panose="02040503050406030204" pitchFamily="18" charset="0"/>
                            <a:cs typeface="Times New Roman" panose="02020603050405020304" pitchFamily="18" charset="0"/>
                          </a:rPr>
                          <m:t>3</m:t>
                        </m:r>
                        <m:r>
                          <m:rPr>
                            <m:sty m:val="p"/>
                          </m:rPr>
                          <a:rPr lang="en-US" altLang="zh-CN" sz="1800" i="1" smtClean="0">
                            <a:latin typeface="Cambria Math" panose="02040503050406030204" pitchFamily="18" charset="0"/>
                            <a:cs typeface="Times New Roman" panose="02020603050405020304" pitchFamily="18" charset="0"/>
                          </a:rPr>
                          <m:t>b</m:t>
                        </m:r>
                      </m:sub>
                    </m:sSub>
                  </m:oMath>
                </a14:m>
                <a:r>
                  <a:rPr lang="zh-CN" altLang="en-US" sz="1800" dirty="0">
                    <a:latin typeface="+mn-ea"/>
                    <a:ea typeface="+mn-ea"/>
                    <a:cs typeface="Times New Roman" panose="02020603050405020304" pitchFamily="18" charset="0"/>
                  </a:rPr>
                  <a:t>的变换在</a:t>
                </a:r>
                <a14:m>
                  <m:oMath xmlns:m="http://schemas.openxmlformats.org/officeDocument/2006/math">
                    <m:sSub>
                      <m:sSubPr>
                        <m:ctrlPr>
                          <a:rPr lang="en-US" altLang="zh-CN" sz="1800" i="1" smtClean="0">
                            <a:latin typeface="Cambria Math" panose="02040503050406030204" pitchFamily="18" charset="0"/>
                            <a:ea typeface="+mn-ea"/>
                            <a:cs typeface="Times New Roman" panose="02020603050405020304" pitchFamily="18" charset="0"/>
                          </a:rPr>
                        </m:ctrlPr>
                      </m:sSubPr>
                      <m:e>
                        <m:r>
                          <m:rPr>
                            <m:sty m:val="p"/>
                          </m:rPr>
                          <a:rPr lang="el-GR" altLang="zh-CN" sz="1800" b="0" i="0" smtClean="0">
                            <a:latin typeface="Cambria Math" panose="02040503050406030204" pitchFamily="18" charset="0"/>
                            <a:ea typeface="+mn-ea"/>
                            <a:cs typeface="Times New Roman" panose="02020603050405020304" pitchFamily="18" charset="0"/>
                          </a:rPr>
                          <m:t>Σ</m:t>
                        </m:r>
                      </m:e>
                      <m:sub>
                        <m:r>
                          <a:rPr lang="en-US" altLang="zh-CN" sz="1800" b="0" i="1" smtClean="0">
                            <a:latin typeface="Cambria Math" panose="02040503050406030204" pitchFamily="18" charset="0"/>
                            <a:ea typeface="+mn-ea"/>
                            <a:cs typeface="Times New Roman" panose="02020603050405020304" pitchFamily="18" charset="0"/>
                          </a:rPr>
                          <m:t>1</m:t>
                        </m:r>
                      </m:sub>
                    </m:sSub>
                  </m:oMath>
                </a14:m>
                <a:r>
                  <a:rPr lang="zh-CN" altLang="en-US" sz="1800" dirty="0">
                    <a:latin typeface="+mn-ea"/>
                    <a:ea typeface="+mn-ea"/>
                    <a:cs typeface="Times New Roman" panose="02020603050405020304" pitchFamily="18" charset="0"/>
                  </a:rPr>
                  <a:t>中的表示必须受到</a:t>
                </a:r>
                <a14:m>
                  <m:oMath xmlns:m="http://schemas.openxmlformats.org/officeDocument/2006/math">
                    <m:r>
                      <a:rPr lang="el-GR" altLang="zh-CN" sz="1800" i="1" dirty="0" smtClean="0">
                        <a:latin typeface="Cambria Math" panose="02040503050406030204" pitchFamily="18" charset="0"/>
                        <a:ea typeface="+mn-ea"/>
                        <a:cs typeface="Times New Roman" panose="02020603050405020304" pitchFamily="18" charset="0"/>
                      </a:rPr>
                      <m:t>𝛾</m:t>
                    </m:r>
                  </m:oMath>
                </a14:m>
                <a:r>
                  <a:rPr lang="zh-CN" altLang="en-US" sz="1800" dirty="0">
                    <a:latin typeface="+mn-ea"/>
                    <a:ea typeface="+mn-ea"/>
                    <a:cs typeface="Times New Roman" panose="02020603050405020304" pitchFamily="18" charset="0"/>
                  </a:rPr>
                  <a:t>的影响，也就是参量速度</a:t>
                </a:r>
                <a14:m>
                  <m:oMath xmlns:m="http://schemas.openxmlformats.org/officeDocument/2006/math">
                    <m:r>
                      <a:rPr lang="el-GR" altLang="zh-CN" sz="1800" i="1" dirty="0" smtClean="0">
                        <a:latin typeface="Cambria Math" panose="02040503050406030204" pitchFamily="18" charset="0"/>
                        <a:ea typeface="+mn-ea"/>
                        <a:cs typeface="Times New Roman" panose="02020603050405020304" pitchFamily="18" charset="0"/>
                      </a:rPr>
                      <m:t>𝛽</m:t>
                    </m:r>
                  </m:oMath>
                </a14:m>
                <a:r>
                  <a:rPr lang="zh-CN" altLang="en-US" sz="1800" dirty="0">
                    <a:latin typeface="+mn-ea"/>
                    <a:ea typeface="+mn-ea"/>
                    <a:cs typeface="Times New Roman" panose="02020603050405020304" pitchFamily="18" charset="0"/>
                  </a:rPr>
                  <a:t>的效应，与一阶时构造的</a:t>
                </a:r>
                <a:r>
                  <a:rPr lang="en-US" altLang="zh-CN" sz="1800" dirty="0">
                    <a:latin typeface="+mn-lt"/>
                    <a:ea typeface="+mn-ea"/>
                    <a:cs typeface="Times New Roman" panose="02020603050405020304" pitchFamily="18" charset="0"/>
                  </a:rPr>
                  <a:t>Lorentz</a:t>
                </a:r>
                <a:r>
                  <a:rPr lang="zh-CN" altLang="en-US" sz="1800" dirty="0">
                    <a:latin typeface="+mn-ea"/>
                    <a:ea typeface="+mn-ea"/>
                    <a:cs typeface="Times New Roman" panose="02020603050405020304" pitchFamily="18" charset="0"/>
                  </a:rPr>
                  <a:t>变换一致。</a:t>
                </a:r>
                <a:endParaRPr lang="en-US" altLang="zh-CN" sz="1800" dirty="0">
                  <a:latin typeface="+mn-ea"/>
                  <a:ea typeface="+mn-ea"/>
                  <a:cs typeface="Times New Roman" panose="02020603050405020304" pitchFamily="18" charset="0"/>
                </a:endParaRPr>
              </a:p>
            </p:txBody>
          </p:sp>
        </mc:Choice>
        <mc:Fallback xmlns="">
          <p:sp>
            <p:nvSpPr>
              <p:cNvPr id="12" name="文本框 11">
                <a:extLst>
                  <a:ext uri="{FF2B5EF4-FFF2-40B4-BE49-F238E27FC236}">
                    <a16:creationId xmlns:a16="http://schemas.microsoft.com/office/drawing/2014/main" id="{9C049963-0AE3-2CC1-845C-F4E3494C86BA}"/>
                  </a:ext>
                </a:extLst>
              </p:cNvPr>
              <p:cNvSpPr txBox="1">
                <a:spLocks noRot="1" noChangeAspect="1" noMove="1" noResize="1" noEditPoints="1" noAdjustHandles="1" noChangeArrowheads="1" noChangeShapeType="1" noTextEdit="1"/>
              </p:cNvSpPr>
              <p:nvPr/>
            </p:nvSpPr>
            <p:spPr>
              <a:xfrm>
                <a:off x="218514" y="5809290"/>
                <a:ext cx="8586217" cy="869533"/>
              </a:xfrm>
              <a:prstGeom prst="rect">
                <a:avLst/>
              </a:prstGeom>
              <a:blipFill>
                <a:blip r:embed="rId9"/>
                <a:stretch>
                  <a:fillRect l="-639" r="-71" b="-10490"/>
                </a:stretch>
              </a:blipFill>
            </p:spPr>
            <p:txBody>
              <a:bodyPr/>
              <a:lstStyle/>
              <a:p>
                <a:r>
                  <a:rPr lang="zh-CN" altLang="en-US">
                    <a:noFill/>
                  </a:rPr>
                  <a:t> </a:t>
                </a:r>
              </a:p>
            </p:txBody>
          </p:sp>
        </mc:Fallback>
      </mc:AlternateContent>
      <p:sp>
        <p:nvSpPr>
          <p:cNvPr id="6" name="文本框 5">
            <a:extLst>
              <a:ext uri="{FF2B5EF4-FFF2-40B4-BE49-F238E27FC236}">
                <a16:creationId xmlns:a16="http://schemas.microsoft.com/office/drawing/2014/main" id="{CB068C45-361A-2335-B00B-D74A0E29D9DE}"/>
              </a:ext>
            </a:extLst>
          </p:cNvPr>
          <p:cNvSpPr txBox="1"/>
          <p:nvPr/>
        </p:nvSpPr>
        <p:spPr>
          <a:xfrm>
            <a:off x="305821" y="197451"/>
            <a:ext cx="4339650" cy="461665"/>
          </a:xfrm>
          <a:prstGeom prst="rect">
            <a:avLst/>
          </a:prstGeom>
          <a:noFill/>
        </p:spPr>
        <p:txBody>
          <a:bodyPr wrap="none" rtlCol="0">
            <a:spAutoFit/>
          </a:bodyPr>
          <a:lstStyle/>
          <a:p>
            <a:r>
              <a:rPr lang="zh-CN" altLang="en-US" dirty="0">
                <a:solidFill>
                  <a:schemeClr val="bg1"/>
                </a:solidFill>
                <a:latin typeface="+mn-ea"/>
                <a:ea typeface="+mn-ea"/>
              </a:rPr>
              <a:t>二阶</a:t>
            </a:r>
            <a:r>
              <a:rPr lang="en-US" altLang="zh-CN" dirty="0">
                <a:solidFill>
                  <a:schemeClr val="bg1"/>
                </a:solidFill>
                <a:latin typeface="+mn-ea"/>
                <a:ea typeface="+mn-ea"/>
              </a:rPr>
              <a:t>Thomas</a:t>
            </a:r>
            <a:r>
              <a:rPr lang="zh-CN" altLang="en-US" dirty="0">
                <a:solidFill>
                  <a:schemeClr val="bg1"/>
                </a:solidFill>
                <a:latin typeface="+mn-ea"/>
                <a:ea typeface="+mn-ea"/>
              </a:rPr>
              <a:t>效应推导</a:t>
            </a:r>
            <a:r>
              <a:rPr lang="en-US" altLang="zh-CN" dirty="0">
                <a:solidFill>
                  <a:schemeClr val="bg1"/>
                </a:solidFill>
                <a:latin typeface="+mn-ea"/>
                <a:ea typeface="+mn-ea"/>
              </a:rPr>
              <a:t>—</a:t>
            </a:r>
            <a:r>
              <a:rPr lang="zh-CN" altLang="en-US" dirty="0">
                <a:solidFill>
                  <a:schemeClr val="bg1"/>
                </a:solidFill>
                <a:latin typeface="+mn-ea"/>
                <a:ea typeface="+mn-ea"/>
              </a:rPr>
              <a:t>单过程</a:t>
            </a:r>
          </a:p>
        </p:txBody>
      </p:sp>
    </p:spTree>
    <p:extLst>
      <p:ext uri="{BB962C8B-B14F-4D97-AF65-F5344CB8AC3E}">
        <p14:creationId xmlns:p14="http://schemas.microsoft.com/office/powerpoint/2010/main" val="26416676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a:extLst>
              <a:ext uri="{FF2B5EF4-FFF2-40B4-BE49-F238E27FC236}">
                <a16:creationId xmlns:a16="http://schemas.microsoft.com/office/drawing/2014/main" id="{3307CCB2-0DC0-4DEF-2C13-398A10EBBB2A}"/>
              </a:ext>
            </a:extLst>
          </p:cNvPr>
          <p:cNvSpPr txBox="1"/>
          <p:nvPr/>
        </p:nvSpPr>
        <p:spPr>
          <a:xfrm>
            <a:off x="131674" y="864030"/>
            <a:ext cx="3796588" cy="442878"/>
          </a:xfrm>
          <a:prstGeom prst="rect">
            <a:avLst/>
          </a:prstGeom>
          <a:noFill/>
        </p:spPr>
        <p:txBody>
          <a:bodyPr wrap="square" rtlCol="0">
            <a:spAutoFit/>
          </a:bodyPr>
          <a:lstStyle/>
          <a:p>
            <a:pPr>
              <a:lnSpc>
                <a:spcPct val="150000"/>
              </a:lnSpc>
            </a:pPr>
            <a:r>
              <a:rPr lang="zh-CN" altLang="en-US" sz="1800" dirty="0">
                <a:latin typeface="+mn-ea"/>
                <a:ea typeface="+mn-ea"/>
                <a:cs typeface="Times New Roman" panose="02020603050405020304" pitchFamily="18" charset="0"/>
              </a:rPr>
              <a:t>忽略仅含三阶小量的独立维度，有：</a:t>
            </a:r>
            <a:endParaRPr lang="en-US" altLang="zh-CN" sz="1800" dirty="0">
              <a:latin typeface="+mn-ea"/>
              <a:ea typeface="+mn-ea"/>
              <a:cs typeface="Times New Roman" panose="02020603050405020304" pitchFamily="18" charset="0"/>
            </a:endParaRPr>
          </a:p>
        </p:txBody>
      </p:sp>
      <p:graphicFrame>
        <p:nvGraphicFramePr>
          <p:cNvPr id="10" name="对象 9">
            <a:extLst>
              <a:ext uri="{FF2B5EF4-FFF2-40B4-BE49-F238E27FC236}">
                <a16:creationId xmlns:a16="http://schemas.microsoft.com/office/drawing/2014/main" id="{DCE10C22-7422-26D8-E33B-A8CEFCB8CAA0}"/>
              </a:ext>
            </a:extLst>
          </p:cNvPr>
          <p:cNvGraphicFramePr>
            <a:graphicFrameLocks noChangeAspect="1"/>
          </p:cNvGraphicFramePr>
          <p:nvPr>
            <p:extLst>
              <p:ext uri="{D42A27DB-BD31-4B8C-83A1-F6EECF244321}">
                <p14:modId xmlns:p14="http://schemas.microsoft.com/office/powerpoint/2010/main" val="4206950182"/>
              </p:ext>
            </p:extLst>
          </p:nvPr>
        </p:nvGraphicFramePr>
        <p:xfrm>
          <a:off x="503707" y="1432505"/>
          <a:ext cx="3967163" cy="1600200"/>
        </p:xfrm>
        <a:graphic>
          <a:graphicData uri="http://schemas.openxmlformats.org/presentationml/2006/ole">
            <mc:AlternateContent xmlns:mc="http://schemas.openxmlformats.org/markup-compatibility/2006">
              <mc:Choice xmlns:v="urn:schemas-microsoft-com:vml" Requires="v">
                <p:oleObj name="AxMath" r:id="rId3" imgW="3474360" imgH="1458720" progId="Equation.AxMath">
                  <p:embed/>
                </p:oleObj>
              </mc:Choice>
              <mc:Fallback>
                <p:oleObj name="AxMath" r:id="rId3" imgW="3474360" imgH="1458720" progId="Equation.AxMath">
                  <p:embed/>
                  <p:pic>
                    <p:nvPicPr>
                      <p:cNvPr id="5" name="对象 4">
                        <a:extLst>
                          <a:ext uri="{FF2B5EF4-FFF2-40B4-BE49-F238E27FC236}">
                            <a16:creationId xmlns:a16="http://schemas.microsoft.com/office/drawing/2014/main" id="{59F8082D-9476-6515-C91E-6EE7D39DC7CA}"/>
                          </a:ext>
                        </a:extLst>
                      </p:cNvPr>
                      <p:cNvPicPr/>
                      <p:nvPr/>
                    </p:nvPicPr>
                    <p:blipFill>
                      <a:blip r:embed="rId4"/>
                      <a:stretch>
                        <a:fillRect/>
                      </a:stretch>
                    </p:blipFill>
                    <p:spPr>
                      <a:xfrm>
                        <a:off x="503707" y="1432505"/>
                        <a:ext cx="3967163" cy="1600200"/>
                      </a:xfrm>
                      <a:prstGeom prst="rect">
                        <a:avLst/>
                      </a:prstGeom>
                    </p:spPr>
                  </p:pic>
                </p:oleObj>
              </mc:Fallback>
            </mc:AlternateContent>
          </a:graphicData>
        </a:graphic>
      </p:graphicFrame>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F3DE8B2D-18C4-A1E8-AB47-9BFE2BD7DC29}"/>
                  </a:ext>
                </a:extLst>
              </p:cNvPr>
              <p:cNvSpPr txBox="1"/>
              <p:nvPr/>
            </p:nvSpPr>
            <p:spPr>
              <a:xfrm>
                <a:off x="-311366" y="2974183"/>
                <a:ext cx="8479256" cy="462755"/>
              </a:xfrm>
              <a:prstGeom prst="rect">
                <a:avLst/>
              </a:prstGeom>
              <a:noFill/>
            </p:spPr>
            <p:txBody>
              <a:bodyPr wrap="square" rtlCol="0">
                <a:spAutoFit/>
              </a:bodyPr>
              <a:lstStyle/>
              <a:p>
                <a:pPr>
                  <a:lnSpc>
                    <a:spcPct val="150000"/>
                  </a:lnSpc>
                </a:pPr>
                <a:r>
                  <a:rPr lang="zh-CN" altLang="en-US" sz="1800" dirty="0">
                    <a:latin typeface="+mn-ea"/>
                    <a:ea typeface="+mn-ea"/>
                    <a:cs typeface="Times New Roman" panose="02020603050405020304" pitchFamily="18" charset="0"/>
                  </a:rPr>
                  <a:t>    则新的转动矩阵</a:t>
                </a:r>
                <a14:m>
                  <m:oMath xmlns:m="http://schemas.openxmlformats.org/officeDocument/2006/math">
                    <m:sSub>
                      <m:sSubPr>
                        <m:ctrlPr>
                          <a:rPr lang="en-US" altLang="zh-CN" sz="1800" b="0" i="1" smtClean="0">
                            <a:latin typeface="Cambria Math" panose="02040503050406030204" pitchFamily="18" charset="0"/>
                            <a:ea typeface="+mn-ea"/>
                            <a:cs typeface="Times New Roman" panose="02020603050405020304" pitchFamily="18" charset="0"/>
                          </a:rPr>
                        </m:ctrlPr>
                      </m:sSubPr>
                      <m:e>
                        <m:acc>
                          <m:accPr>
                            <m:chr m:val="̂"/>
                            <m:ctrlPr>
                              <a:rPr lang="en-US" altLang="zh-CN" sz="1800" b="0" i="1" smtClean="0">
                                <a:latin typeface="Cambria Math" panose="02040503050406030204" pitchFamily="18" charset="0"/>
                                <a:ea typeface="+mn-ea"/>
                                <a:cs typeface="Times New Roman" panose="02020603050405020304" pitchFamily="18" charset="0"/>
                              </a:rPr>
                            </m:ctrlPr>
                          </m:accPr>
                          <m:e>
                            <m:r>
                              <a:rPr lang="en-US" altLang="zh-CN" sz="1800" i="1">
                                <a:latin typeface="Cambria Math" panose="02040503050406030204" pitchFamily="18" charset="0"/>
                                <a:ea typeface="+mn-ea"/>
                                <a:cs typeface="Times New Roman" panose="02020603050405020304" pitchFamily="18" charset="0"/>
                              </a:rPr>
                              <m:t>𝑅</m:t>
                            </m:r>
                          </m:e>
                        </m:acc>
                      </m:e>
                      <m:sub>
                        <m:r>
                          <a:rPr lang="en-US" altLang="zh-CN" sz="1800" b="0" i="1" smtClean="0">
                            <a:latin typeface="Cambria Math" panose="02040503050406030204" pitchFamily="18" charset="0"/>
                            <a:ea typeface="+mn-ea"/>
                            <a:cs typeface="Times New Roman" panose="02020603050405020304" pitchFamily="18" charset="0"/>
                          </a:rPr>
                          <m:t>2</m:t>
                        </m:r>
                      </m:sub>
                    </m:sSub>
                  </m:oMath>
                </a14:m>
                <a:r>
                  <a:rPr lang="zh-CN" altLang="en-US" sz="1800" dirty="0">
                    <a:latin typeface="+mn-ea"/>
                    <a:ea typeface="+mn-ea"/>
                    <a:cs typeface="Times New Roman" panose="02020603050405020304" pitchFamily="18" charset="0"/>
                  </a:rPr>
                  <a:t>可以表示为：</a:t>
                </a:r>
                <a:endParaRPr lang="en-US" altLang="zh-CN" sz="1800" dirty="0">
                  <a:latin typeface="+mn-ea"/>
                  <a:ea typeface="+mn-ea"/>
                  <a:cs typeface="Times New Roman" panose="02020603050405020304" pitchFamily="18" charset="0"/>
                </a:endParaRPr>
              </a:p>
            </p:txBody>
          </p:sp>
        </mc:Choice>
        <mc:Fallback xmlns="">
          <p:sp>
            <p:nvSpPr>
              <p:cNvPr id="11" name="文本框 10">
                <a:extLst>
                  <a:ext uri="{FF2B5EF4-FFF2-40B4-BE49-F238E27FC236}">
                    <a16:creationId xmlns:a16="http://schemas.microsoft.com/office/drawing/2014/main" id="{F3DE8B2D-18C4-A1E8-AB47-9BFE2BD7DC29}"/>
                  </a:ext>
                </a:extLst>
              </p:cNvPr>
              <p:cNvSpPr txBox="1">
                <a:spLocks noRot="1" noChangeAspect="1" noMove="1" noResize="1" noEditPoints="1" noAdjustHandles="1" noChangeArrowheads="1" noChangeShapeType="1" noTextEdit="1"/>
              </p:cNvSpPr>
              <p:nvPr/>
            </p:nvSpPr>
            <p:spPr>
              <a:xfrm>
                <a:off x="-311366" y="2974183"/>
                <a:ext cx="8479256" cy="462755"/>
              </a:xfrm>
              <a:prstGeom prst="rect">
                <a:avLst/>
              </a:prstGeom>
              <a:blipFill>
                <a:blip r:embed="rId5"/>
                <a:stretch>
                  <a:fillRect l="-647" b="-17105"/>
                </a:stretch>
              </a:blipFill>
            </p:spPr>
            <p:txBody>
              <a:bodyPr/>
              <a:lstStyle/>
              <a:p>
                <a:r>
                  <a:rPr lang="zh-CN" altLang="en-US">
                    <a:noFill/>
                  </a:rPr>
                  <a:t> </a:t>
                </a:r>
              </a:p>
            </p:txBody>
          </p:sp>
        </mc:Fallback>
      </mc:AlternateContent>
      <p:graphicFrame>
        <p:nvGraphicFramePr>
          <p:cNvPr id="12" name="对象 11">
            <a:extLst>
              <a:ext uri="{FF2B5EF4-FFF2-40B4-BE49-F238E27FC236}">
                <a16:creationId xmlns:a16="http://schemas.microsoft.com/office/drawing/2014/main" id="{46D5908C-C6B1-CE4E-9755-F866C36E8613}"/>
              </a:ext>
            </a:extLst>
          </p:cNvPr>
          <p:cNvGraphicFramePr>
            <a:graphicFrameLocks noChangeAspect="1"/>
          </p:cNvGraphicFramePr>
          <p:nvPr>
            <p:extLst>
              <p:ext uri="{D42A27DB-BD31-4B8C-83A1-F6EECF244321}">
                <p14:modId xmlns:p14="http://schemas.microsoft.com/office/powerpoint/2010/main" val="1534093027"/>
              </p:ext>
            </p:extLst>
          </p:nvPr>
        </p:nvGraphicFramePr>
        <p:xfrm>
          <a:off x="312738" y="3432175"/>
          <a:ext cx="8515350" cy="1600200"/>
        </p:xfrm>
        <a:graphic>
          <a:graphicData uri="http://schemas.openxmlformats.org/presentationml/2006/ole">
            <mc:AlternateContent xmlns:mc="http://schemas.openxmlformats.org/markup-compatibility/2006">
              <mc:Choice xmlns:v="urn:schemas-microsoft-com:vml" Requires="v">
                <p:oleObj name="AxMath" r:id="rId6" imgW="7458480" imgH="1458720" progId="Equation.AxMath">
                  <p:embed/>
                </p:oleObj>
              </mc:Choice>
              <mc:Fallback>
                <p:oleObj name="AxMath" r:id="rId6" imgW="7458480" imgH="1458720" progId="Equation.AxMath">
                  <p:embed/>
                  <p:pic>
                    <p:nvPicPr>
                      <p:cNvPr id="8" name="对象 7">
                        <a:extLst>
                          <a:ext uri="{FF2B5EF4-FFF2-40B4-BE49-F238E27FC236}">
                            <a16:creationId xmlns:a16="http://schemas.microsoft.com/office/drawing/2014/main" id="{B87EF909-8D98-19BA-C0A4-C2285A5C83F5}"/>
                          </a:ext>
                        </a:extLst>
                      </p:cNvPr>
                      <p:cNvPicPr/>
                      <p:nvPr/>
                    </p:nvPicPr>
                    <p:blipFill>
                      <a:blip r:embed="rId7"/>
                      <a:stretch>
                        <a:fillRect/>
                      </a:stretch>
                    </p:blipFill>
                    <p:spPr>
                      <a:xfrm>
                        <a:off x="312738" y="3432175"/>
                        <a:ext cx="8515350" cy="1600200"/>
                      </a:xfrm>
                      <a:prstGeom prst="rect">
                        <a:avLst/>
                      </a:prstGeom>
                    </p:spPr>
                  </p:pic>
                </p:oleObj>
              </mc:Fallback>
            </mc:AlternateContent>
          </a:graphicData>
        </a:graphic>
      </p:graphicFrame>
      <p:graphicFrame>
        <p:nvGraphicFramePr>
          <p:cNvPr id="3" name="对象 2">
            <a:extLst>
              <a:ext uri="{FF2B5EF4-FFF2-40B4-BE49-F238E27FC236}">
                <a16:creationId xmlns:a16="http://schemas.microsoft.com/office/drawing/2014/main" id="{15B51B91-7130-11DA-0C3B-C07B304533C6}"/>
              </a:ext>
            </a:extLst>
          </p:cNvPr>
          <p:cNvGraphicFramePr>
            <a:graphicFrameLocks noChangeAspect="1"/>
          </p:cNvGraphicFramePr>
          <p:nvPr>
            <p:extLst>
              <p:ext uri="{D42A27DB-BD31-4B8C-83A1-F6EECF244321}">
                <p14:modId xmlns:p14="http://schemas.microsoft.com/office/powerpoint/2010/main" val="2140953779"/>
              </p:ext>
            </p:extLst>
          </p:nvPr>
        </p:nvGraphicFramePr>
        <p:xfrm>
          <a:off x="-52197" y="5032375"/>
          <a:ext cx="9196197" cy="1588952"/>
        </p:xfrm>
        <a:graphic>
          <a:graphicData uri="http://schemas.openxmlformats.org/presentationml/2006/ole">
            <mc:AlternateContent xmlns:mc="http://schemas.openxmlformats.org/markup-compatibility/2006">
              <mc:Choice xmlns:v="urn:schemas-microsoft-com:vml" Requires="v">
                <p:oleObj name="AxMath" r:id="rId8" imgW="8296920" imgH="1492560" progId="Equation.AxMath">
                  <p:embed/>
                </p:oleObj>
              </mc:Choice>
              <mc:Fallback>
                <p:oleObj name="AxMath" r:id="rId8" imgW="8296920" imgH="1492560" progId="Equation.AxMath">
                  <p:embed/>
                  <p:pic>
                    <p:nvPicPr>
                      <p:cNvPr id="12" name="对象 11">
                        <a:extLst>
                          <a:ext uri="{FF2B5EF4-FFF2-40B4-BE49-F238E27FC236}">
                            <a16:creationId xmlns:a16="http://schemas.microsoft.com/office/drawing/2014/main" id="{46D5908C-C6B1-CE4E-9755-F866C36E8613}"/>
                          </a:ext>
                        </a:extLst>
                      </p:cNvPr>
                      <p:cNvPicPr/>
                      <p:nvPr/>
                    </p:nvPicPr>
                    <p:blipFill>
                      <a:blip r:embed="rId9"/>
                      <a:stretch>
                        <a:fillRect/>
                      </a:stretch>
                    </p:blipFill>
                    <p:spPr>
                      <a:xfrm>
                        <a:off x="-52197" y="5032375"/>
                        <a:ext cx="9196197" cy="1588952"/>
                      </a:xfrm>
                      <a:prstGeom prst="rect">
                        <a:avLst/>
                      </a:prstGeom>
                    </p:spPr>
                  </p:pic>
                </p:oleObj>
              </mc:Fallback>
            </mc:AlternateContent>
          </a:graphicData>
        </a:graphic>
      </p:graphicFrame>
      <p:sp>
        <p:nvSpPr>
          <p:cNvPr id="4" name="文本框 3">
            <a:extLst>
              <a:ext uri="{FF2B5EF4-FFF2-40B4-BE49-F238E27FC236}">
                <a16:creationId xmlns:a16="http://schemas.microsoft.com/office/drawing/2014/main" id="{A971F3EB-DB52-EBC5-69A4-65674832AF6B}"/>
              </a:ext>
            </a:extLst>
          </p:cNvPr>
          <p:cNvSpPr txBox="1"/>
          <p:nvPr/>
        </p:nvSpPr>
        <p:spPr>
          <a:xfrm>
            <a:off x="305821" y="197451"/>
            <a:ext cx="4339650" cy="461665"/>
          </a:xfrm>
          <a:prstGeom prst="rect">
            <a:avLst/>
          </a:prstGeom>
          <a:noFill/>
        </p:spPr>
        <p:txBody>
          <a:bodyPr wrap="none" rtlCol="0">
            <a:spAutoFit/>
          </a:bodyPr>
          <a:lstStyle/>
          <a:p>
            <a:r>
              <a:rPr lang="zh-CN" altLang="en-US" dirty="0">
                <a:solidFill>
                  <a:schemeClr val="bg1"/>
                </a:solidFill>
                <a:latin typeface="+mn-ea"/>
                <a:ea typeface="+mn-ea"/>
              </a:rPr>
              <a:t>二阶</a:t>
            </a:r>
            <a:r>
              <a:rPr lang="en-US" altLang="zh-CN" dirty="0">
                <a:solidFill>
                  <a:schemeClr val="bg1"/>
                </a:solidFill>
                <a:latin typeface="+mn-ea"/>
                <a:ea typeface="+mn-ea"/>
              </a:rPr>
              <a:t>Thomas</a:t>
            </a:r>
            <a:r>
              <a:rPr lang="zh-CN" altLang="en-US" dirty="0">
                <a:solidFill>
                  <a:schemeClr val="bg1"/>
                </a:solidFill>
                <a:latin typeface="+mn-ea"/>
                <a:ea typeface="+mn-ea"/>
              </a:rPr>
              <a:t>效应推导</a:t>
            </a:r>
            <a:r>
              <a:rPr lang="en-US" altLang="zh-CN" dirty="0">
                <a:solidFill>
                  <a:schemeClr val="bg1"/>
                </a:solidFill>
                <a:latin typeface="+mn-ea"/>
                <a:ea typeface="+mn-ea"/>
              </a:rPr>
              <a:t>—</a:t>
            </a:r>
            <a:r>
              <a:rPr lang="zh-CN" altLang="en-US" dirty="0">
                <a:solidFill>
                  <a:schemeClr val="bg1"/>
                </a:solidFill>
                <a:latin typeface="+mn-ea"/>
                <a:ea typeface="+mn-ea"/>
              </a:rPr>
              <a:t>单过程</a:t>
            </a:r>
          </a:p>
        </p:txBody>
      </p:sp>
    </p:spTree>
    <p:extLst>
      <p:ext uri="{BB962C8B-B14F-4D97-AF65-F5344CB8AC3E}">
        <p14:creationId xmlns:p14="http://schemas.microsoft.com/office/powerpoint/2010/main" val="6180199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对象 1">
            <a:extLst>
              <a:ext uri="{FF2B5EF4-FFF2-40B4-BE49-F238E27FC236}">
                <a16:creationId xmlns:a16="http://schemas.microsoft.com/office/drawing/2014/main" id="{F082E814-C44C-176A-A682-5F2FC258FF35}"/>
              </a:ext>
            </a:extLst>
          </p:cNvPr>
          <p:cNvGraphicFramePr>
            <a:graphicFrameLocks noChangeAspect="1"/>
          </p:cNvGraphicFramePr>
          <p:nvPr>
            <p:extLst>
              <p:ext uri="{D42A27DB-BD31-4B8C-83A1-F6EECF244321}">
                <p14:modId xmlns:p14="http://schemas.microsoft.com/office/powerpoint/2010/main" val="1303399305"/>
              </p:ext>
            </p:extLst>
          </p:nvPr>
        </p:nvGraphicFramePr>
        <p:xfrm>
          <a:off x="182563" y="944563"/>
          <a:ext cx="4821237" cy="1585912"/>
        </p:xfrm>
        <a:graphic>
          <a:graphicData uri="http://schemas.openxmlformats.org/presentationml/2006/ole">
            <mc:AlternateContent xmlns:mc="http://schemas.openxmlformats.org/markup-compatibility/2006">
              <mc:Choice xmlns:v="urn:schemas-microsoft-com:vml" Requires="v">
                <p:oleObj name="AxMath" r:id="rId3" imgW="4350960" imgH="1488600" progId="Equation.AxMath">
                  <p:embed/>
                </p:oleObj>
              </mc:Choice>
              <mc:Fallback>
                <p:oleObj name="AxMath" r:id="rId3" imgW="4350960" imgH="1488600" progId="Equation.AxMath">
                  <p:embed/>
                  <p:pic>
                    <p:nvPicPr>
                      <p:cNvPr id="3" name="对象 2">
                        <a:extLst>
                          <a:ext uri="{FF2B5EF4-FFF2-40B4-BE49-F238E27FC236}">
                            <a16:creationId xmlns:a16="http://schemas.microsoft.com/office/drawing/2014/main" id="{15B51B91-7130-11DA-0C3B-C07B304533C6}"/>
                          </a:ext>
                        </a:extLst>
                      </p:cNvPr>
                      <p:cNvPicPr/>
                      <p:nvPr/>
                    </p:nvPicPr>
                    <p:blipFill>
                      <a:blip r:embed="rId4"/>
                      <a:stretch>
                        <a:fillRect/>
                      </a:stretch>
                    </p:blipFill>
                    <p:spPr>
                      <a:xfrm>
                        <a:off x="182563" y="944563"/>
                        <a:ext cx="4821237" cy="1585912"/>
                      </a:xfrm>
                      <a:prstGeom prst="rect">
                        <a:avLst/>
                      </a:prstGeom>
                    </p:spPr>
                  </p:pic>
                </p:oleObj>
              </mc:Fallback>
            </mc:AlternateContent>
          </a:graphicData>
        </a:graphic>
      </p:graphicFrame>
      <p:sp>
        <p:nvSpPr>
          <p:cNvPr id="4" name="文本框 3">
            <a:extLst>
              <a:ext uri="{FF2B5EF4-FFF2-40B4-BE49-F238E27FC236}">
                <a16:creationId xmlns:a16="http://schemas.microsoft.com/office/drawing/2014/main" id="{EA62A348-D17C-9542-72C9-34800EBA2BD2}"/>
              </a:ext>
            </a:extLst>
          </p:cNvPr>
          <p:cNvSpPr txBox="1"/>
          <p:nvPr/>
        </p:nvSpPr>
        <p:spPr>
          <a:xfrm>
            <a:off x="5003800" y="1552853"/>
            <a:ext cx="2662530" cy="369332"/>
          </a:xfrm>
          <a:prstGeom prst="rect">
            <a:avLst/>
          </a:prstGeom>
          <a:noFill/>
        </p:spPr>
        <p:txBody>
          <a:bodyPr wrap="square" rtlCol="0">
            <a:spAutoFit/>
          </a:bodyPr>
          <a:lstStyle/>
          <a:p>
            <a:pPr algn="ctr"/>
            <a:r>
              <a:rPr lang="zh-CN" altLang="en-US" sz="1800" dirty="0">
                <a:latin typeface="黑体" panose="02010609060101010101" pitchFamily="49" charset="-122"/>
                <a:ea typeface="黑体" panose="02010609060101010101" pitchFamily="49" charset="-122"/>
              </a:rPr>
              <a:t>（忽略同维度高阶小量）</a:t>
            </a:r>
          </a:p>
        </p:txBody>
      </p:sp>
      <p:graphicFrame>
        <p:nvGraphicFramePr>
          <p:cNvPr id="5" name="对象 4">
            <a:extLst>
              <a:ext uri="{FF2B5EF4-FFF2-40B4-BE49-F238E27FC236}">
                <a16:creationId xmlns:a16="http://schemas.microsoft.com/office/drawing/2014/main" id="{F0900121-4D3F-7C7D-C898-3E54F84B6AD3}"/>
              </a:ext>
            </a:extLst>
          </p:cNvPr>
          <p:cNvGraphicFramePr>
            <a:graphicFrameLocks noChangeAspect="1"/>
          </p:cNvGraphicFramePr>
          <p:nvPr>
            <p:extLst>
              <p:ext uri="{D42A27DB-BD31-4B8C-83A1-F6EECF244321}">
                <p14:modId xmlns:p14="http://schemas.microsoft.com/office/powerpoint/2010/main" val="239283520"/>
              </p:ext>
            </p:extLst>
          </p:nvPr>
        </p:nvGraphicFramePr>
        <p:xfrm>
          <a:off x="182563" y="2530475"/>
          <a:ext cx="4243387" cy="1585912"/>
        </p:xfrm>
        <a:graphic>
          <a:graphicData uri="http://schemas.openxmlformats.org/presentationml/2006/ole">
            <mc:AlternateContent xmlns:mc="http://schemas.openxmlformats.org/markup-compatibility/2006">
              <mc:Choice xmlns:v="urn:schemas-microsoft-com:vml" Requires="v">
                <p:oleObj name="AxMath" r:id="rId5" imgW="3829680" imgH="1488600" progId="Equation.AxMath">
                  <p:embed/>
                </p:oleObj>
              </mc:Choice>
              <mc:Fallback>
                <p:oleObj name="AxMath" r:id="rId5" imgW="3829680" imgH="1488600" progId="Equation.AxMath">
                  <p:embed/>
                  <p:pic>
                    <p:nvPicPr>
                      <p:cNvPr id="2" name="对象 1">
                        <a:extLst>
                          <a:ext uri="{FF2B5EF4-FFF2-40B4-BE49-F238E27FC236}">
                            <a16:creationId xmlns:a16="http://schemas.microsoft.com/office/drawing/2014/main" id="{F082E814-C44C-176A-A682-5F2FC258FF35}"/>
                          </a:ext>
                        </a:extLst>
                      </p:cNvPr>
                      <p:cNvPicPr/>
                      <p:nvPr/>
                    </p:nvPicPr>
                    <p:blipFill>
                      <a:blip r:embed="rId6"/>
                      <a:stretch>
                        <a:fillRect/>
                      </a:stretch>
                    </p:blipFill>
                    <p:spPr>
                      <a:xfrm>
                        <a:off x="182563" y="2530475"/>
                        <a:ext cx="4243387" cy="1585912"/>
                      </a:xfrm>
                      <a:prstGeom prst="rect">
                        <a:avLst/>
                      </a:prstGeom>
                    </p:spPr>
                  </p:pic>
                </p:oleObj>
              </mc:Fallback>
            </mc:AlternateContent>
          </a:graphicData>
        </a:graphic>
      </p:graphicFrame>
      <p:sp>
        <p:nvSpPr>
          <p:cNvPr id="6" name="文本框 5">
            <a:extLst>
              <a:ext uri="{FF2B5EF4-FFF2-40B4-BE49-F238E27FC236}">
                <a16:creationId xmlns:a16="http://schemas.microsoft.com/office/drawing/2014/main" id="{096AF132-F344-49AB-DC6D-FB0BA98BE1CF}"/>
              </a:ext>
            </a:extLst>
          </p:cNvPr>
          <p:cNvSpPr txBox="1"/>
          <p:nvPr/>
        </p:nvSpPr>
        <p:spPr>
          <a:xfrm>
            <a:off x="4425949" y="3138765"/>
            <a:ext cx="3393999" cy="369332"/>
          </a:xfrm>
          <a:prstGeom prst="rect">
            <a:avLst/>
          </a:prstGeom>
          <a:noFill/>
        </p:spPr>
        <p:txBody>
          <a:bodyPr wrap="square" rtlCol="0">
            <a:spAutoFit/>
          </a:bodyPr>
          <a:lstStyle/>
          <a:p>
            <a:pPr algn="ctr"/>
            <a:r>
              <a:rPr lang="zh-CN" altLang="en-US" sz="1800" dirty="0">
                <a:latin typeface="黑体" panose="02010609060101010101" pitchFamily="49" charset="-122"/>
                <a:ea typeface="黑体" panose="02010609060101010101" pitchFamily="49" charset="-122"/>
              </a:rPr>
              <a:t>（忽略只含三阶小量的独立维度）</a:t>
            </a:r>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0CC9D7C0-9EB9-64D2-94CE-867269C6F416}"/>
                  </a:ext>
                </a:extLst>
              </p:cNvPr>
              <p:cNvSpPr txBox="1"/>
              <p:nvPr/>
            </p:nvSpPr>
            <p:spPr>
              <a:xfrm>
                <a:off x="80467" y="4116387"/>
                <a:ext cx="8375904" cy="1294778"/>
              </a:xfrm>
              <a:prstGeom prst="rect">
                <a:avLst/>
              </a:prstGeom>
              <a:noFill/>
            </p:spPr>
            <p:txBody>
              <a:bodyPr wrap="square" rtlCol="0">
                <a:spAutoFit/>
              </a:bodyPr>
              <a:lstStyle/>
              <a:p>
                <a:pPr>
                  <a:lnSpc>
                    <a:spcPct val="150000"/>
                  </a:lnSpc>
                </a:pPr>
                <a:r>
                  <a:rPr lang="zh-CN" altLang="en-US" sz="1800" dirty="0">
                    <a:latin typeface="黑体" panose="02010609060101010101" pitchFamily="49" charset="-122"/>
                    <a:ea typeface="黑体" panose="02010609060101010101" pitchFamily="49" charset="-122"/>
                  </a:rPr>
                  <a:t>    这个矩阵有三个反对称项，都有较好的物理图像：</a:t>
                </a:r>
                <a:r>
                  <a:rPr lang="en-US" altLang="zh-CN" sz="1800" dirty="0">
                    <a:latin typeface="+mn-lt"/>
                    <a:ea typeface="黑体" panose="02010609060101010101" pitchFamily="49" charset="-122"/>
                  </a:rPr>
                  <a:t>y-z</a:t>
                </a:r>
                <a:r>
                  <a:rPr lang="zh-CN" altLang="en-US" sz="1800" dirty="0">
                    <a:latin typeface="黑体" panose="02010609060101010101" pitchFamily="49" charset="-122"/>
                    <a:ea typeface="黑体" panose="02010609060101010101" pitchFamily="49" charset="-122"/>
                  </a:rPr>
                  <a:t>面的</a:t>
                </a:r>
                <a:r>
                  <a:rPr lang="en-US" altLang="zh-CN" sz="1800" dirty="0">
                    <a:latin typeface="+mn-lt"/>
                    <a:ea typeface="黑体" panose="02010609060101010101" pitchFamily="49" charset="-122"/>
                  </a:rPr>
                  <a:t>Space Rotation</a:t>
                </a:r>
                <a:r>
                  <a:rPr lang="zh-CN" altLang="en-US" sz="1800" dirty="0">
                    <a:latin typeface="黑体" panose="02010609060101010101" pitchFamily="49" charset="-122"/>
                    <a:ea typeface="黑体" panose="02010609060101010101" pitchFamily="49" charset="-122"/>
                  </a:rPr>
                  <a:t>和</a:t>
                </a:r>
                <a:r>
                  <a:rPr lang="en-US" altLang="zh-CN" sz="1800" dirty="0">
                    <a:latin typeface="+mn-lt"/>
                    <a:ea typeface="黑体" panose="02010609060101010101" pitchFamily="49" charset="-122"/>
                  </a:rPr>
                  <a:t>x-z</a:t>
                </a:r>
                <a:r>
                  <a:rPr lang="zh-CN" altLang="en-US" sz="1800" dirty="0">
                    <a:latin typeface="黑体" panose="02010609060101010101" pitchFamily="49" charset="-122"/>
                    <a:ea typeface="黑体" panose="02010609060101010101" pitchFamily="49" charset="-122"/>
                  </a:rPr>
                  <a:t>面的</a:t>
                </a:r>
                <a:r>
                  <a:rPr lang="en-US" altLang="zh-CN" sz="1800" dirty="0">
                    <a:latin typeface="+mn-lt"/>
                    <a:ea typeface="黑体" panose="02010609060101010101" pitchFamily="49" charset="-122"/>
                  </a:rPr>
                  <a:t>Space Rotation</a:t>
                </a:r>
                <a:r>
                  <a:rPr lang="zh-CN" altLang="en-US" sz="1800" dirty="0">
                    <a:latin typeface="黑体" panose="02010609060101010101" pitchFamily="49" charset="-122"/>
                    <a:ea typeface="黑体" panose="02010609060101010101" pitchFamily="49" charset="-122"/>
                  </a:rPr>
                  <a:t>以及</a:t>
                </a:r>
                <a:r>
                  <a:rPr lang="en-US" altLang="zh-CN" sz="1800" dirty="0">
                    <a:latin typeface="+mn-lt"/>
                    <a:ea typeface="黑体" panose="02010609060101010101" pitchFamily="49" charset="-122"/>
                  </a:rPr>
                  <a:t>x-</a:t>
                </a:r>
                <a:r>
                  <a:rPr lang="en-US" altLang="zh-CN" sz="1800" dirty="0" err="1">
                    <a:latin typeface="+mn-lt"/>
                    <a:ea typeface="黑体" panose="02010609060101010101" pitchFamily="49" charset="-122"/>
                  </a:rPr>
                  <a:t>ct</a:t>
                </a:r>
                <a:r>
                  <a:rPr lang="zh-CN" altLang="en-US" sz="1800" dirty="0">
                    <a:latin typeface="黑体" panose="02010609060101010101" pitchFamily="49" charset="-122"/>
                    <a:ea typeface="黑体" panose="02010609060101010101" pitchFamily="49" charset="-122"/>
                  </a:rPr>
                  <a:t>面的</a:t>
                </a:r>
                <a:r>
                  <a:rPr lang="en-US" altLang="zh-CN" sz="1800" dirty="0">
                    <a:latin typeface="+mn-lt"/>
                    <a:ea typeface="黑体" panose="02010609060101010101" pitchFamily="49" charset="-122"/>
                  </a:rPr>
                  <a:t>Lorentz Transformation</a:t>
                </a:r>
                <a:r>
                  <a:rPr lang="zh-CN" altLang="en-US" sz="1800" dirty="0">
                    <a:latin typeface="黑体" panose="02010609060101010101" pitchFamily="49" charset="-122"/>
                    <a:ea typeface="黑体" panose="02010609060101010101" pitchFamily="49" charset="-122"/>
                  </a:rPr>
                  <a:t>。</a:t>
                </a:r>
                <a:r>
                  <a:rPr lang="zh-CN" altLang="en-US" sz="1800" dirty="0">
                    <a:latin typeface="+mn-ea"/>
                    <a:ea typeface="+mn-ea"/>
                    <a:cs typeface="Times New Roman" panose="02020603050405020304" pitchFamily="18" charset="0"/>
                  </a:rPr>
                  <a:t>同样还是看看能否利用</a:t>
                </a:r>
                <a:r>
                  <a:rPr lang="en-US" altLang="zh-CN" sz="1800" dirty="0">
                    <a:latin typeface="+mn-lt"/>
                    <a:ea typeface="+mn-ea"/>
                    <a:cs typeface="Times New Roman" panose="02020603050405020304" pitchFamily="18" charset="0"/>
                  </a:rPr>
                  <a:t>Thomas</a:t>
                </a:r>
                <a:r>
                  <a:rPr lang="zh-CN" altLang="en-US" sz="1800" dirty="0">
                    <a:latin typeface="+mn-ea"/>
                    <a:ea typeface="+mn-ea"/>
                    <a:cs typeface="Times New Roman" panose="02020603050405020304" pitchFamily="18" charset="0"/>
                  </a:rPr>
                  <a:t>转动矩阵将</a:t>
                </a:r>
                <a14:m>
                  <m:oMath xmlns:m="http://schemas.openxmlformats.org/officeDocument/2006/math">
                    <m:sSub>
                      <m:sSubPr>
                        <m:ctrlPr>
                          <a:rPr lang="en-US" altLang="zh-CN" sz="1800" i="1" smtClean="0">
                            <a:latin typeface="Cambria Math" panose="02040503050406030204" pitchFamily="18" charset="0"/>
                            <a:ea typeface="+mn-ea"/>
                            <a:cs typeface="Times New Roman" panose="02020603050405020304" pitchFamily="18" charset="0"/>
                          </a:rPr>
                        </m:ctrlPr>
                      </m:sSubPr>
                      <m:e>
                        <m:acc>
                          <m:accPr>
                            <m:chr m:val="̂"/>
                            <m:ctrlPr>
                              <a:rPr lang="en-US" altLang="zh-CN" sz="1800" i="1" smtClean="0">
                                <a:latin typeface="Cambria Math" panose="02040503050406030204" pitchFamily="18" charset="0"/>
                                <a:ea typeface="+mn-ea"/>
                                <a:cs typeface="Times New Roman" panose="02020603050405020304" pitchFamily="18" charset="0"/>
                              </a:rPr>
                            </m:ctrlPr>
                          </m:accPr>
                          <m:e>
                            <m:r>
                              <a:rPr lang="en-US" altLang="zh-CN" sz="1800" b="0" i="1" smtClean="0">
                                <a:latin typeface="Cambria Math" panose="02040503050406030204" pitchFamily="18" charset="0"/>
                                <a:ea typeface="+mn-ea"/>
                                <a:cs typeface="Times New Roman" panose="02020603050405020304" pitchFamily="18" charset="0"/>
                              </a:rPr>
                              <m:t>𝑅</m:t>
                            </m:r>
                          </m:e>
                        </m:acc>
                      </m:e>
                      <m:sub>
                        <m:r>
                          <a:rPr lang="en-US" altLang="zh-CN" sz="1800" b="0" i="1" smtClean="0">
                            <a:latin typeface="Cambria Math" panose="02040503050406030204" pitchFamily="18" charset="0"/>
                            <a:ea typeface="+mn-ea"/>
                            <a:cs typeface="Times New Roman" panose="02020603050405020304" pitchFamily="18" charset="0"/>
                          </a:rPr>
                          <m:t>2</m:t>
                        </m:r>
                      </m:sub>
                    </m:sSub>
                  </m:oMath>
                </a14:m>
                <a:r>
                  <a:rPr lang="zh-CN" altLang="en-US" sz="1800" dirty="0">
                    <a:latin typeface="+mn-ea"/>
                    <a:ea typeface="+mn-ea"/>
                    <a:cs typeface="Times New Roman" panose="02020603050405020304" pitchFamily="18" charset="0"/>
                  </a:rPr>
                  <a:t>矩阵分解。</a:t>
                </a:r>
                <a:endParaRPr lang="zh-CN" altLang="en-US" sz="1800" dirty="0">
                  <a:latin typeface="黑体" panose="02010609060101010101" pitchFamily="49" charset="-122"/>
                  <a:ea typeface="黑体" panose="02010609060101010101" pitchFamily="49" charset="-122"/>
                </a:endParaRPr>
              </a:p>
            </p:txBody>
          </p:sp>
        </mc:Choice>
        <mc:Fallback xmlns="">
          <p:sp>
            <p:nvSpPr>
              <p:cNvPr id="7" name="文本框 6">
                <a:extLst>
                  <a:ext uri="{FF2B5EF4-FFF2-40B4-BE49-F238E27FC236}">
                    <a16:creationId xmlns:a16="http://schemas.microsoft.com/office/drawing/2014/main" id="{0CC9D7C0-9EB9-64D2-94CE-867269C6F416}"/>
                  </a:ext>
                </a:extLst>
              </p:cNvPr>
              <p:cNvSpPr txBox="1">
                <a:spLocks noRot="1" noChangeAspect="1" noMove="1" noResize="1" noEditPoints="1" noAdjustHandles="1" noChangeArrowheads="1" noChangeShapeType="1" noTextEdit="1"/>
              </p:cNvSpPr>
              <p:nvPr/>
            </p:nvSpPr>
            <p:spPr>
              <a:xfrm>
                <a:off x="80467" y="4116387"/>
                <a:ext cx="8375904" cy="1294778"/>
              </a:xfrm>
              <a:prstGeom prst="rect">
                <a:avLst/>
              </a:prstGeom>
              <a:blipFill>
                <a:blip r:embed="rId7"/>
                <a:stretch>
                  <a:fillRect l="-582" b="-6573"/>
                </a:stretch>
              </a:blipFill>
            </p:spPr>
            <p:txBody>
              <a:bodyPr/>
              <a:lstStyle/>
              <a:p>
                <a:r>
                  <a:rPr lang="zh-CN" altLang="en-US">
                    <a:noFill/>
                  </a:rPr>
                  <a:t> </a:t>
                </a:r>
              </a:p>
            </p:txBody>
          </p:sp>
        </mc:Fallback>
      </mc:AlternateContent>
      <p:graphicFrame>
        <p:nvGraphicFramePr>
          <p:cNvPr id="8" name="对象 7">
            <a:extLst>
              <a:ext uri="{FF2B5EF4-FFF2-40B4-BE49-F238E27FC236}">
                <a16:creationId xmlns:a16="http://schemas.microsoft.com/office/drawing/2014/main" id="{E87CDB8B-7E51-E4C2-FAA8-D073D463E119}"/>
              </a:ext>
            </a:extLst>
          </p:cNvPr>
          <p:cNvGraphicFramePr>
            <a:graphicFrameLocks noChangeAspect="1"/>
          </p:cNvGraphicFramePr>
          <p:nvPr>
            <p:extLst>
              <p:ext uri="{D42A27DB-BD31-4B8C-83A1-F6EECF244321}">
                <p14:modId xmlns:p14="http://schemas.microsoft.com/office/powerpoint/2010/main" val="1799095684"/>
              </p:ext>
            </p:extLst>
          </p:nvPr>
        </p:nvGraphicFramePr>
        <p:xfrm>
          <a:off x="182563" y="5346355"/>
          <a:ext cx="6426200" cy="1346200"/>
        </p:xfrm>
        <a:graphic>
          <a:graphicData uri="http://schemas.openxmlformats.org/presentationml/2006/ole">
            <mc:AlternateContent xmlns:mc="http://schemas.openxmlformats.org/markup-compatibility/2006">
              <mc:Choice xmlns:v="urn:schemas-microsoft-com:vml" Requires="v">
                <p:oleObj name="AxMath" r:id="rId8" imgW="6837480" imgH="1488600" progId="Equation.AxMath">
                  <p:embed/>
                </p:oleObj>
              </mc:Choice>
              <mc:Fallback>
                <p:oleObj name="AxMath" r:id="rId8" imgW="6837480" imgH="1488600" progId="Equation.AxMath">
                  <p:embed/>
                  <p:pic>
                    <p:nvPicPr>
                      <p:cNvPr id="5" name="对象 4">
                        <a:extLst>
                          <a:ext uri="{FF2B5EF4-FFF2-40B4-BE49-F238E27FC236}">
                            <a16:creationId xmlns:a16="http://schemas.microsoft.com/office/drawing/2014/main" id="{F0900121-4D3F-7C7D-C898-3E54F84B6AD3}"/>
                          </a:ext>
                        </a:extLst>
                      </p:cNvPr>
                      <p:cNvPicPr/>
                      <p:nvPr/>
                    </p:nvPicPr>
                    <p:blipFill>
                      <a:blip r:embed="rId9"/>
                      <a:stretch>
                        <a:fillRect/>
                      </a:stretch>
                    </p:blipFill>
                    <p:spPr>
                      <a:xfrm>
                        <a:off x="182563" y="5346355"/>
                        <a:ext cx="6426200" cy="1346200"/>
                      </a:xfrm>
                      <a:prstGeom prst="rect">
                        <a:avLst/>
                      </a:prstGeom>
                    </p:spPr>
                  </p:pic>
                </p:oleObj>
              </mc:Fallback>
            </mc:AlternateContent>
          </a:graphicData>
        </a:graphic>
      </p:graphicFrame>
      <p:sp>
        <p:nvSpPr>
          <p:cNvPr id="9" name="文本框 8">
            <a:extLst>
              <a:ext uri="{FF2B5EF4-FFF2-40B4-BE49-F238E27FC236}">
                <a16:creationId xmlns:a16="http://schemas.microsoft.com/office/drawing/2014/main" id="{46D980B5-B598-0766-A1C1-75B3DBDE1B46}"/>
              </a:ext>
            </a:extLst>
          </p:cNvPr>
          <p:cNvSpPr txBox="1"/>
          <p:nvPr/>
        </p:nvSpPr>
        <p:spPr>
          <a:xfrm>
            <a:off x="305821" y="197451"/>
            <a:ext cx="4339650" cy="461665"/>
          </a:xfrm>
          <a:prstGeom prst="rect">
            <a:avLst/>
          </a:prstGeom>
          <a:noFill/>
        </p:spPr>
        <p:txBody>
          <a:bodyPr wrap="none" rtlCol="0">
            <a:spAutoFit/>
          </a:bodyPr>
          <a:lstStyle/>
          <a:p>
            <a:r>
              <a:rPr lang="zh-CN" altLang="en-US" dirty="0">
                <a:solidFill>
                  <a:schemeClr val="bg1"/>
                </a:solidFill>
                <a:latin typeface="+mn-ea"/>
                <a:ea typeface="+mn-ea"/>
              </a:rPr>
              <a:t>二阶</a:t>
            </a:r>
            <a:r>
              <a:rPr lang="en-US" altLang="zh-CN" dirty="0">
                <a:solidFill>
                  <a:schemeClr val="bg1"/>
                </a:solidFill>
                <a:latin typeface="+mn-ea"/>
                <a:ea typeface="+mn-ea"/>
              </a:rPr>
              <a:t>Thomas</a:t>
            </a:r>
            <a:r>
              <a:rPr lang="zh-CN" altLang="en-US" dirty="0">
                <a:solidFill>
                  <a:schemeClr val="bg1"/>
                </a:solidFill>
                <a:latin typeface="+mn-ea"/>
                <a:ea typeface="+mn-ea"/>
              </a:rPr>
              <a:t>效应推导</a:t>
            </a:r>
            <a:r>
              <a:rPr lang="en-US" altLang="zh-CN" dirty="0">
                <a:solidFill>
                  <a:schemeClr val="bg1"/>
                </a:solidFill>
                <a:latin typeface="+mn-ea"/>
                <a:ea typeface="+mn-ea"/>
              </a:rPr>
              <a:t>—</a:t>
            </a:r>
            <a:r>
              <a:rPr lang="zh-CN" altLang="en-US" dirty="0">
                <a:solidFill>
                  <a:schemeClr val="bg1"/>
                </a:solidFill>
                <a:latin typeface="+mn-ea"/>
                <a:ea typeface="+mn-ea"/>
              </a:rPr>
              <a:t>单过程</a:t>
            </a:r>
          </a:p>
        </p:txBody>
      </p:sp>
    </p:spTree>
    <p:extLst>
      <p:ext uri="{BB962C8B-B14F-4D97-AF65-F5344CB8AC3E}">
        <p14:creationId xmlns:p14="http://schemas.microsoft.com/office/powerpoint/2010/main" val="11180767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对象 2">
            <a:extLst>
              <a:ext uri="{FF2B5EF4-FFF2-40B4-BE49-F238E27FC236}">
                <a16:creationId xmlns:a16="http://schemas.microsoft.com/office/drawing/2014/main" id="{2F2D1BDA-80C3-8A38-380A-AD8C1388F96E}"/>
              </a:ext>
            </a:extLst>
          </p:cNvPr>
          <p:cNvGraphicFramePr>
            <a:graphicFrameLocks noChangeAspect="1"/>
          </p:cNvGraphicFramePr>
          <p:nvPr>
            <p:extLst>
              <p:ext uri="{D42A27DB-BD31-4B8C-83A1-F6EECF244321}">
                <p14:modId xmlns:p14="http://schemas.microsoft.com/office/powerpoint/2010/main" val="2647035468"/>
              </p:ext>
            </p:extLst>
          </p:nvPr>
        </p:nvGraphicFramePr>
        <p:xfrm>
          <a:off x="166208" y="2884987"/>
          <a:ext cx="6748463" cy="1330325"/>
        </p:xfrm>
        <a:graphic>
          <a:graphicData uri="http://schemas.openxmlformats.org/presentationml/2006/ole">
            <mc:AlternateContent xmlns:mc="http://schemas.openxmlformats.org/markup-compatibility/2006">
              <mc:Choice xmlns:v="urn:schemas-microsoft-com:vml" Requires="v">
                <p:oleObj name="AxMath" r:id="rId3" imgW="7180920" imgH="1472040" progId="Equation.AxMath">
                  <p:embed/>
                </p:oleObj>
              </mc:Choice>
              <mc:Fallback>
                <p:oleObj name="AxMath" r:id="rId3" imgW="7180920" imgH="1472040" progId="Equation.AxMath">
                  <p:embed/>
                  <p:pic>
                    <p:nvPicPr>
                      <p:cNvPr id="8" name="对象 7">
                        <a:extLst>
                          <a:ext uri="{FF2B5EF4-FFF2-40B4-BE49-F238E27FC236}">
                            <a16:creationId xmlns:a16="http://schemas.microsoft.com/office/drawing/2014/main" id="{E87CDB8B-7E51-E4C2-FAA8-D073D463E119}"/>
                          </a:ext>
                        </a:extLst>
                      </p:cNvPr>
                      <p:cNvPicPr/>
                      <p:nvPr/>
                    </p:nvPicPr>
                    <p:blipFill>
                      <a:blip r:embed="rId4"/>
                      <a:stretch>
                        <a:fillRect/>
                      </a:stretch>
                    </p:blipFill>
                    <p:spPr>
                      <a:xfrm>
                        <a:off x="166208" y="2884987"/>
                        <a:ext cx="6748463" cy="1330325"/>
                      </a:xfrm>
                      <a:prstGeom prst="rect">
                        <a:avLst/>
                      </a:prstGeom>
                    </p:spPr>
                  </p:pic>
                </p:oleObj>
              </mc:Fallback>
            </mc:AlternateContent>
          </a:graphicData>
        </a:graphic>
      </p:graphicFrame>
      <p:graphicFrame>
        <p:nvGraphicFramePr>
          <p:cNvPr id="9" name="对象 8">
            <a:extLst>
              <a:ext uri="{FF2B5EF4-FFF2-40B4-BE49-F238E27FC236}">
                <a16:creationId xmlns:a16="http://schemas.microsoft.com/office/drawing/2014/main" id="{7F86F40E-7890-DBFB-0F91-370831E78388}"/>
              </a:ext>
            </a:extLst>
          </p:cNvPr>
          <p:cNvGraphicFramePr>
            <a:graphicFrameLocks noChangeAspect="1"/>
          </p:cNvGraphicFramePr>
          <p:nvPr>
            <p:extLst>
              <p:ext uri="{D42A27DB-BD31-4B8C-83A1-F6EECF244321}">
                <p14:modId xmlns:p14="http://schemas.microsoft.com/office/powerpoint/2010/main" val="2488488826"/>
              </p:ext>
            </p:extLst>
          </p:nvPr>
        </p:nvGraphicFramePr>
        <p:xfrm>
          <a:off x="166210" y="1040090"/>
          <a:ext cx="3463925" cy="1165225"/>
        </p:xfrm>
        <a:graphic>
          <a:graphicData uri="http://schemas.openxmlformats.org/presentationml/2006/ole">
            <mc:AlternateContent xmlns:mc="http://schemas.openxmlformats.org/markup-compatibility/2006">
              <mc:Choice xmlns:v="urn:schemas-microsoft-com:vml" Requires="v">
                <p:oleObj name="AxMath" r:id="rId5" imgW="3686760" imgH="1289520" progId="Equation.AxMath">
                  <p:embed/>
                </p:oleObj>
              </mc:Choice>
              <mc:Fallback>
                <p:oleObj name="AxMath" r:id="rId5" imgW="3686760" imgH="1289520" progId="Equation.AxMath">
                  <p:embed/>
                  <p:pic>
                    <p:nvPicPr>
                      <p:cNvPr id="8" name="对象 7">
                        <a:extLst>
                          <a:ext uri="{FF2B5EF4-FFF2-40B4-BE49-F238E27FC236}">
                            <a16:creationId xmlns:a16="http://schemas.microsoft.com/office/drawing/2014/main" id="{E87CDB8B-7E51-E4C2-FAA8-D073D463E119}"/>
                          </a:ext>
                        </a:extLst>
                      </p:cNvPr>
                      <p:cNvPicPr/>
                      <p:nvPr/>
                    </p:nvPicPr>
                    <p:blipFill>
                      <a:blip r:embed="rId6"/>
                      <a:stretch>
                        <a:fillRect/>
                      </a:stretch>
                    </p:blipFill>
                    <p:spPr>
                      <a:xfrm>
                        <a:off x="166210" y="1040090"/>
                        <a:ext cx="3463925" cy="1165225"/>
                      </a:xfrm>
                      <a:prstGeom prst="rect">
                        <a:avLst/>
                      </a:prstGeom>
                    </p:spPr>
                  </p:pic>
                </p:oleObj>
              </mc:Fallback>
            </mc:AlternateContent>
          </a:graphicData>
        </a:graphic>
      </p:graphicFrame>
      <p:sp>
        <p:nvSpPr>
          <p:cNvPr id="10" name="文本框 9">
            <a:extLst>
              <a:ext uri="{FF2B5EF4-FFF2-40B4-BE49-F238E27FC236}">
                <a16:creationId xmlns:a16="http://schemas.microsoft.com/office/drawing/2014/main" id="{F6C6AB3B-69AF-ECC4-68BB-FF0B5C6C2458}"/>
              </a:ext>
            </a:extLst>
          </p:cNvPr>
          <p:cNvSpPr txBox="1"/>
          <p:nvPr/>
        </p:nvSpPr>
        <p:spPr>
          <a:xfrm>
            <a:off x="3630135" y="1438036"/>
            <a:ext cx="5199311" cy="369332"/>
          </a:xfrm>
          <a:prstGeom prst="rect">
            <a:avLst/>
          </a:prstGeom>
          <a:noFill/>
        </p:spPr>
        <p:txBody>
          <a:bodyPr wrap="square" rtlCol="0">
            <a:spAutoFit/>
          </a:bodyPr>
          <a:lstStyle/>
          <a:p>
            <a:r>
              <a:rPr lang="en-US" altLang="zh-CN" sz="1800" dirty="0">
                <a:latin typeface="+mn-ea"/>
                <a:ea typeface="+mn-ea"/>
              </a:rPr>
              <a:t>(</a:t>
            </a:r>
            <a:r>
              <a:rPr lang="zh-CN" altLang="en-US" sz="1800" dirty="0">
                <a:latin typeface="+mn-ea"/>
                <a:ea typeface="+mn-ea"/>
              </a:rPr>
              <a:t>忽略同维度高阶小量和只含三阶小量的独立维度</a:t>
            </a:r>
            <a:r>
              <a:rPr lang="en-US" altLang="zh-CN" sz="1800" dirty="0">
                <a:latin typeface="+mn-ea"/>
                <a:ea typeface="+mn-ea"/>
              </a:rPr>
              <a:t>)</a:t>
            </a:r>
            <a:endParaRPr lang="zh-CN" altLang="en-US" sz="1800" dirty="0">
              <a:latin typeface="+mn-ea"/>
              <a:ea typeface="+mn-ea"/>
            </a:endParaRPr>
          </a:p>
        </p:txBody>
      </p:sp>
      <p:sp>
        <p:nvSpPr>
          <p:cNvPr id="12" name="文本框 11">
            <a:extLst>
              <a:ext uri="{FF2B5EF4-FFF2-40B4-BE49-F238E27FC236}">
                <a16:creationId xmlns:a16="http://schemas.microsoft.com/office/drawing/2014/main" id="{C893B48B-A3F6-8DE8-9DFB-15F6D9CB742E}"/>
              </a:ext>
            </a:extLst>
          </p:cNvPr>
          <p:cNvSpPr txBox="1"/>
          <p:nvPr/>
        </p:nvSpPr>
        <p:spPr>
          <a:xfrm>
            <a:off x="166208" y="2218017"/>
            <a:ext cx="8597401" cy="646331"/>
          </a:xfrm>
          <a:prstGeom prst="rect">
            <a:avLst/>
          </a:prstGeom>
          <a:noFill/>
        </p:spPr>
        <p:txBody>
          <a:bodyPr wrap="square">
            <a:spAutoFit/>
          </a:bodyPr>
          <a:lstStyle/>
          <a:p>
            <a:r>
              <a:rPr lang="en-US" altLang="zh-CN" sz="1800" dirty="0">
                <a:latin typeface="黑体" panose="02010609060101010101" pitchFamily="49" charset="-122"/>
                <a:ea typeface="黑体" panose="02010609060101010101" pitchFamily="49" charset="-122"/>
              </a:rPr>
              <a:t>    </a:t>
            </a:r>
            <a:r>
              <a:rPr lang="zh-CN" altLang="en-US" sz="1800" dirty="0">
                <a:latin typeface="黑体" panose="02010609060101010101" pitchFamily="49" charset="-122"/>
                <a:ea typeface="黑体" panose="02010609060101010101" pitchFamily="49" charset="-122"/>
              </a:rPr>
              <a:t>其中红色的不对称二阶小量项为一阶</a:t>
            </a:r>
            <a:r>
              <a:rPr lang="en-US" altLang="zh-CN" sz="1800" dirty="0">
                <a:latin typeface="+mn-lt"/>
                <a:ea typeface="黑体" panose="02010609060101010101" pitchFamily="49" charset="-122"/>
              </a:rPr>
              <a:t>Thomas</a:t>
            </a:r>
            <a:r>
              <a:rPr lang="zh-CN" altLang="en-US" sz="1800" dirty="0">
                <a:latin typeface="黑体" panose="02010609060101010101" pitchFamily="49" charset="-122"/>
                <a:ea typeface="黑体" panose="02010609060101010101" pitchFamily="49" charset="-122"/>
              </a:rPr>
              <a:t>转动余项，</a:t>
            </a:r>
            <a:r>
              <a:rPr lang="zh-CN" altLang="en-US" sz="1800" dirty="0">
                <a:solidFill>
                  <a:srgbClr val="FF0000"/>
                </a:solidFill>
                <a:latin typeface="黑体" panose="02010609060101010101" pitchFamily="49" charset="-122"/>
                <a:ea typeface="黑体" panose="02010609060101010101" pitchFamily="49" charset="-122"/>
              </a:rPr>
              <a:t>暂时先忽略它</a:t>
            </a:r>
            <a:r>
              <a:rPr lang="zh-CN" altLang="en-US" sz="1800" dirty="0">
                <a:latin typeface="黑体" panose="02010609060101010101" pitchFamily="49" charset="-122"/>
                <a:ea typeface="黑体" panose="02010609060101010101" pitchFamily="49" charset="-122"/>
              </a:rPr>
              <a:t>。此外在考虑一阶</a:t>
            </a:r>
            <a:r>
              <a:rPr lang="en-US" altLang="zh-CN" sz="1800" dirty="0">
                <a:latin typeface="+mn-lt"/>
                <a:ea typeface="黑体" panose="02010609060101010101" pitchFamily="49" charset="-122"/>
              </a:rPr>
              <a:t>Thomas</a:t>
            </a:r>
            <a:r>
              <a:rPr lang="zh-CN" altLang="en-US" sz="1800" dirty="0">
                <a:latin typeface="黑体" panose="02010609060101010101" pitchFamily="49" charset="-122"/>
                <a:ea typeface="黑体" panose="02010609060101010101" pitchFamily="49" charset="-122"/>
              </a:rPr>
              <a:t>转动时应当将加速度修正为末态加速度，其它不变：</a:t>
            </a:r>
            <a:endParaRPr lang="zh-CN" altLang="en-US" sz="1800" dirty="0"/>
          </a:p>
        </p:txBody>
      </p:sp>
      <p:graphicFrame>
        <p:nvGraphicFramePr>
          <p:cNvPr id="13" name="对象 12">
            <a:extLst>
              <a:ext uri="{FF2B5EF4-FFF2-40B4-BE49-F238E27FC236}">
                <a16:creationId xmlns:a16="http://schemas.microsoft.com/office/drawing/2014/main" id="{E1565606-9A75-E36E-34FB-736E0029ACC8}"/>
              </a:ext>
            </a:extLst>
          </p:cNvPr>
          <p:cNvGraphicFramePr>
            <a:graphicFrameLocks noChangeAspect="1"/>
          </p:cNvGraphicFramePr>
          <p:nvPr>
            <p:extLst>
              <p:ext uri="{D42A27DB-BD31-4B8C-83A1-F6EECF244321}">
                <p14:modId xmlns:p14="http://schemas.microsoft.com/office/powerpoint/2010/main" val="298833995"/>
              </p:ext>
            </p:extLst>
          </p:nvPr>
        </p:nvGraphicFramePr>
        <p:xfrm>
          <a:off x="166208" y="4372635"/>
          <a:ext cx="3178224" cy="891857"/>
        </p:xfrm>
        <a:graphic>
          <a:graphicData uri="http://schemas.openxmlformats.org/presentationml/2006/ole">
            <mc:AlternateContent xmlns:mc="http://schemas.openxmlformats.org/markup-compatibility/2006">
              <mc:Choice xmlns:v="urn:schemas-microsoft-com:vml" Requires="v">
                <p:oleObj name="AxMath" r:id="rId7" imgW="3076200" imgH="897840" progId="Equation.AxMath">
                  <p:embed/>
                </p:oleObj>
              </mc:Choice>
              <mc:Fallback>
                <p:oleObj name="AxMath" r:id="rId7" imgW="3076200" imgH="897840" progId="Equation.AxMath">
                  <p:embed/>
                  <p:pic>
                    <p:nvPicPr>
                      <p:cNvPr id="9" name="对象 8">
                        <a:extLst>
                          <a:ext uri="{FF2B5EF4-FFF2-40B4-BE49-F238E27FC236}">
                            <a16:creationId xmlns:a16="http://schemas.microsoft.com/office/drawing/2014/main" id="{7F86F40E-7890-DBFB-0F91-370831E78388}"/>
                          </a:ext>
                        </a:extLst>
                      </p:cNvPr>
                      <p:cNvPicPr/>
                      <p:nvPr/>
                    </p:nvPicPr>
                    <p:blipFill>
                      <a:blip r:embed="rId8"/>
                      <a:stretch>
                        <a:fillRect/>
                      </a:stretch>
                    </p:blipFill>
                    <p:spPr>
                      <a:xfrm>
                        <a:off x="166208" y="4372635"/>
                        <a:ext cx="3178224" cy="891857"/>
                      </a:xfrm>
                      <a:prstGeom prst="rect">
                        <a:avLst/>
                      </a:prstGeom>
                    </p:spPr>
                  </p:pic>
                </p:oleObj>
              </mc:Fallback>
            </mc:AlternateContent>
          </a:graphicData>
        </a:graphic>
      </p:graphicFrame>
      <p:sp>
        <p:nvSpPr>
          <p:cNvPr id="14" name="文本框 13">
            <a:extLst>
              <a:ext uri="{FF2B5EF4-FFF2-40B4-BE49-F238E27FC236}">
                <a16:creationId xmlns:a16="http://schemas.microsoft.com/office/drawing/2014/main" id="{4508DF50-E92D-CE6A-1A8B-B56AA4B510E3}"/>
              </a:ext>
            </a:extLst>
          </p:cNvPr>
          <p:cNvSpPr txBox="1"/>
          <p:nvPr/>
        </p:nvSpPr>
        <p:spPr>
          <a:xfrm>
            <a:off x="3344432" y="4633897"/>
            <a:ext cx="5199311" cy="369332"/>
          </a:xfrm>
          <a:prstGeom prst="rect">
            <a:avLst/>
          </a:prstGeom>
          <a:noFill/>
        </p:spPr>
        <p:txBody>
          <a:bodyPr wrap="square" rtlCol="0">
            <a:spAutoFit/>
          </a:bodyPr>
          <a:lstStyle/>
          <a:p>
            <a:r>
              <a:rPr lang="en-US" altLang="zh-CN" sz="1800" dirty="0">
                <a:latin typeface="+mn-ea"/>
                <a:ea typeface="+mn-ea"/>
              </a:rPr>
              <a:t>(</a:t>
            </a:r>
            <a:r>
              <a:rPr lang="zh-CN" altLang="en-US" sz="1800" dirty="0">
                <a:latin typeface="+mn-ea"/>
                <a:ea typeface="+mn-ea"/>
              </a:rPr>
              <a:t>忽略同维度高阶小量和只含三阶小量的独立维度</a:t>
            </a:r>
            <a:r>
              <a:rPr lang="en-US" altLang="zh-CN" sz="1800" dirty="0">
                <a:latin typeface="+mn-ea"/>
                <a:ea typeface="+mn-ea"/>
              </a:rPr>
              <a:t>)</a:t>
            </a:r>
            <a:endParaRPr lang="zh-CN" altLang="en-US" sz="1800" dirty="0">
              <a:latin typeface="+mn-ea"/>
              <a:ea typeface="+mn-ea"/>
            </a:endParaRPr>
          </a:p>
        </p:txBody>
      </p:sp>
      <p:sp>
        <p:nvSpPr>
          <p:cNvPr id="15" name="文本框 14">
            <a:extLst>
              <a:ext uri="{FF2B5EF4-FFF2-40B4-BE49-F238E27FC236}">
                <a16:creationId xmlns:a16="http://schemas.microsoft.com/office/drawing/2014/main" id="{5CAD7F7B-7E0F-AC8F-BB0A-C33E1F5FB54D}"/>
              </a:ext>
            </a:extLst>
          </p:cNvPr>
          <p:cNvSpPr txBox="1"/>
          <p:nvPr/>
        </p:nvSpPr>
        <p:spPr>
          <a:xfrm>
            <a:off x="166207" y="5264491"/>
            <a:ext cx="8597401" cy="369332"/>
          </a:xfrm>
          <a:prstGeom prst="rect">
            <a:avLst/>
          </a:prstGeom>
          <a:noFill/>
        </p:spPr>
        <p:txBody>
          <a:bodyPr wrap="square">
            <a:spAutoFit/>
          </a:bodyPr>
          <a:lstStyle/>
          <a:p>
            <a:r>
              <a:rPr lang="en-US" altLang="zh-CN" sz="1800" dirty="0">
                <a:latin typeface="黑体" panose="02010609060101010101" pitchFamily="49" charset="-122"/>
                <a:ea typeface="黑体" panose="02010609060101010101" pitchFamily="49" charset="-122"/>
              </a:rPr>
              <a:t>    </a:t>
            </a:r>
            <a:r>
              <a:rPr lang="zh-CN" altLang="en-US" sz="1800" dirty="0">
                <a:latin typeface="黑体" panose="02010609060101010101" pitchFamily="49" charset="-122"/>
                <a:ea typeface="黑体" panose="02010609060101010101" pitchFamily="49" charset="-122"/>
              </a:rPr>
              <a:t>这个矩阵已经能够说明很多问题了，但仍需继续拆分。</a:t>
            </a:r>
            <a:endParaRPr lang="zh-CN" altLang="en-US" sz="1800" dirty="0"/>
          </a:p>
        </p:txBody>
      </p:sp>
      <p:graphicFrame>
        <p:nvGraphicFramePr>
          <p:cNvPr id="16" name="对象 15">
            <a:extLst>
              <a:ext uri="{FF2B5EF4-FFF2-40B4-BE49-F238E27FC236}">
                <a16:creationId xmlns:a16="http://schemas.microsoft.com/office/drawing/2014/main" id="{87C43C2F-3B0D-A68B-9AD5-4C2ED477D722}"/>
              </a:ext>
            </a:extLst>
          </p:cNvPr>
          <p:cNvGraphicFramePr>
            <a:graphicFrameLocks noChangeAspect="1"/>
          </p:cNvGraphicFramePr>
          <p:nvPr>
            <p:extLst>
              <p:ext uri="{D42A27DB-BD31-4B8C-83A1-F6EECF244321}">
                <p14:modId xmlns:p14="http://schemas.microsoft.com/office/powerpoint/2010/main" val="449610792"/>
              </p:ext>
            </p:extLst>
          </p:nvPr>
        </p:nvGraphicFramePr>
        <p:xfrm>
          <a:off x="168003" y="5654844"/>
          <a:ext cx="5231456" cy="871342"/>
        </p:xfrm>
        <a:graphic>
          <a:graphicData uri="http://schemas.openxmlformats.org/presentationml/2006/ole">
            <mc:AlternateContent xmlns:mc="http://schemas.openxmlformats.org/markup-compatibility/2006">
              <mc:Choice xmlns:v="urn:schemas-microsoft-com:vml" Requires="v">
                <p:oleObj name="AxMath" r:id="rId9" imgW="5193360" imgH="897840" progId="Equation.AxMath">
                  <p:embed/>
                </p:oleObj>
              </mc:Choice>
              <mc:Fallback>
                <p:oleObj name="AxMath" r:id="rId9" imgW="5193360" imgH="897840" progId="Equation.AxMath">
                  <p:embed/>
                  <p:pic>
                    <p:nvPicPr>
                      <p:cNvPr id="8" name="对象 7">
                        <a:extLst>
                          <a:ext uri="{FF2B5EF4-FFF2-40B4-BE49-F238E27FC236}">
                            <a16:creationId xmlns:a16="http://schemas.microsoft.com/office/drawing/2014/main" id="{E87CDB8B-7E51-E4C2-FAA8-D073D463E119}"/>
                          </a:ext>
                        </a:extLst>
                      </p:cNvPr>
                      <p:cNvPicPr/>
                      <p:nvPr/>
                    </p:nvPicPr>
                    <p:blipFill>
                      <a:blip r:embed="rId10"/>
                      <a:stretch>
                        <a:fillRect/>
                      </a:stretch>
                    </p:blipFill>
                    <p:spPr>
                      <a:xfrm>
                        <a:off x="168003" y="5654844"/>
                        <a:ext cx="5231456" cy="871342"/>
                      </a:xfrm>
                      <a:prstGeom prst="rect">
                        <a:avLst/>
                      </a:prstGeom>
                    </p:spPr>
                  </p:pic>
                </p:oleObj>
              </mc:Fallback>
            </mc:AlternateContent>
          </a:graphicData>
        </a:graphic>
      </p:graphicFrame>
      <p:sp>
        <p:nvSpPr>
          <p:cNvPr id="4" name="文本框 3">
            <a:extLst>
              <a:ext uri="{FF2B5EF4-FFF2-40B4-BE49-F238E27FC236}">
                <a16:creationId xmlns:a16="http://schemas.microsoft.com/office/drawing/2014/main" id="{9B2FDBE9-5963-4EB6-6E45-57F7BD880971}"/>
              </a:ext>
            </a:extLst>
          </p:cNvPr>
          <p:cNvSpPr txBox="1"/>
          <p:nvPr/>
        </p:nvSpPr>
        <p:spPr>
          <a:xfrm>
            <a:off x="305821" y="197451"/>
            <a:ext cx="4339650" cy="461665"/>
          </a:xfrm>
          <a:prstGeom prst="rect">
            <a:avLst/>
          </a:prstGeom>
          <a:noFill/>
        </p:spPr>
        <p:txBody>
          <a:bodyPr wrap="none" rtlCol="0">
            <a:spAutoFit/>
          </a:bodyPr>
          <a:lstStyle/>
          <a:p>
            <a:r>
              <a:rPr lang="zh-CN" altLang="en-US" dirty="0">
                <a:solidFill>
                  <a:schemeClr val="bg1"/>
                </a:solidFill>
                <a:latin typeface="+mn-ea"/>
                <a:ea typeface="+mn-ea"/>
              </a:rPr>
              <a:t>二阶</a:t>
            </a:r>
            <a:r>
              <a:rPr lang="en-US" altLang="zh-CN" dirty="0">
                <a:solidFill>
                  <a:schemeClr val="bg1"/>
                </a:solidFill>
                <a:latin typeface="+mn-ea"/>
                <a:ea typeface="+mn-ea"/>
              </a:rPr>
              <a:t>Thomas</a:t>
            </a:r>
            <a:r>
              <a:rPr lang="zh-CN" altLang="en-US" dirty="0">
                <a:solidFill>
                  <a:schemeClr val="bg1"/>
                </a:solidFill>
                <a:latin typeface="+mn-ea"/>
                <a:ea typeface="+mn-ea"/>
              </a:rPr>
              <a:t>效应推导</a:t>
            </a:r>
            <a:r>
              <a:rPr lang="en-US" altLang="zh-CN" dirty="0">
                <a:solidFill>
                  <a:schemeClr val="bg1"/>
                </a:solidFill>
                <a:latin typeface="+mn-ea"/>
                <a:ea typeface="+mn-ea"/>
              </a:rPr>
              <a:t>—</a:t>
            </a:r>
            <a:r>
              <a:rPr lang="zh-CN" altLang="en-US" dirty="0">
                <a:solidFill>
                  <a:schemeClr val="bg1"/>
                </a:solidFill>
                <a:latin typeface="+mn-ea"/>
                <a:ea typeface="+mn-ea"/>
              </a:rPr>
              <a:t>单过程</a:t>
            </a:r>
          </a:p>
        </p:txBody>
      </p:sp>
    </p:spTree>
    <p:extLst>
      <p:ext uri="{BB962C8B-B14F-4D97-AF65-F5344CB8AC3E}">
        <p14:creationId xmlns:p14="http://schemas.microsoft.com/office/powerpoint/2010/main" val="609834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对象 1">
            <a:extLst>
              <a:ext uri="{FF2B5EF4-FFF2-40B4-BE49-F238E27FC236}">
                <a16:creationId xmlns:a16="http://schemas.microsoft.com/office/drawing/2014/main" id="{B654D39B-D6D2-31A9-808F-438B2EE00861}"/>
              </a:ext>
            </a:extLst>
          </p:cNvPr>
          <p:cNvGraphicFramePr>
            <a:graphicFrameLocks noChangeAspect="1"/>
          </p:cNvGraphicFramePr>
          <p:nvPr>
            <p:extLst>
              <p:ext uri="{D42A27DB-BD31-4B8C-83A1-F6EECF244321}">
                <p14:modId xmlns:p14="http://schemas.microsoft.com/office/powerpoint/2010/main" val="2583468231"/>
              </p:ext>
            </p:extLst>
          </p:nvPr>
        </p:nvGraphicFramePr>
        <p:xfrm>
          <a:off x="395720" y="1479755"/>
          <a:ext cx="2814637" cy="1836737"/>
        </p:xfrm>
        <a:graphic>
          <a:graphicData uri="http://schemas.openxmlformats.org/presentationml/2006/ole">
            <mc:AlternateContent xmlns:mc="http://schemas.openxmlformats.org/markup-compatibility/2006">
              <mc:Choice xmlns:v="urn:schemas-microsoft-com:vml" Requires="v">
                <p:oleObj name="AxMath" r:id="rId3" imgW="2793240" imgH="1893960" progId="Equation.AxMath">
                  <p:embed/>
                </p:oleObj>
              </mc:Choice>
              <mc:Fallback>
                <p:oleObj name="AxMath" r:id="rId3" imgW="2793240" imgH="1893960" progId="Equation.AxMath">
                  <p:embed/>
                  <p:pic>
                    <p:nvPicPr>
                      <p:cNvPr id="16" name="对象 15">
                        <a:extLst>
                          <a:ext uri="{FF2B5EF4-FFF2-40B4-BE49-F238E27FC236}">
                            <a16:creationId xmlns:a16="http://schemas.microsoft.com/office/drawing/2014/main" id="{87C43C2F-3B0D-A68B-9AD5-4C2ED477D722}"/>
                          </a:ext>
                        </a:extLst>
                      </p:cNvPr>
                      <p:cNvPicPr/>
                      <p:nvPr/>
                    </p:nvPicPr>
                    <p:blipFill>
                      <a:blip r:embed="rId4"/>
                      <a:stretch>
                        <a:fillRect/>
                      </a:stretch>
                    </p:blipFill>
                    <p:spPr>
                      <a:xfrm>
                        <a:off x="395720" y="1479755"/>
                        <a:ext cx="2814637" cy="1836737"/>
                      </a:xfrm>
                      <a:prstGeom prst="rect">
                        <a:avLst/>
                      </a:prstGeom>
                    </p:spPr>
                  </p:pic>
                </p:oleObj>
              </mc:Fallback>
            </mc:AlternateContent>
          </a:graphicData>
        </a:graphic>
      </p:graphicFrame>
      <p:sp>
        <p:nvSpPr>
          <p:cNvPr id="4" name="文本框 3">
            <a:extLst>
              <a:ext uri="{FF2B5EF4-FFF2-40B4-BE49-F238E27FC236}">
                <a16:creationId xmlns:a16="http://schemas.microsoft.com/office/drawing/2014/main" id="{DCE11D72-F569-19A8-8238-8BB4894BE6E0}"/>
              </a:ext>
            </a:extLst>
          </p:cNvPr>
          <p:cNvSpPr txBox="1"/>
          <p:nvPr/>
        </p:nvSpPr>
        <p:spPr>
          <a:xfrm>
            <a:off x="3210357" y="2213457"/>
            <a:ext cx="5319166" cy="369332"/>
          </a:xfrm>
          <a:prstGeom prst="rect">
            <a:avLst/>
          </a:prstGeom>
          <a:noFill/>
        </p:spPr>
        <p:txBody>
          <a:bodyPr wrap="square" rtlCol="0">
            <a:spAutoFit/>
          </a:bodyPr>
          <a:lstStyle/>
          <a:p>
            <a:r>
              <a:rPr lang="en-US" altLang="zh-CN" sz="1800" dirty="0">
                <a:latin typeface="+mn-ea"/>
                <a:ea typeface="+mn-ea"/>
              </a:rPr>
              <a:t>(</a:t>
            </a:r>
            <a:r>
              <a:rPr lang="zh-CN" altLang="en-US" sz="1800" dirty="0">
                <a:latin typeface="+mn-ea"/>
                <a:ea typeface="+mn-ea"/>
              </a:rPr>
              <a:t>忽略同维度高阶小量和只含三阶小量的独立维度</a:t>
            </a:r>
            <a:r>
              <a:rPr lang="en-US" altLang="zh-CN" sz="1800" dirty="0">
                <a:latin typeface="+mn-ea"/>
                <a:ea typeface="+mn-ea"/>
              </a:rPr>
              <a:t>)</a:t>
            </a:r>
            <a:endParaRPr lang="zh-CN" altLang="en-US" sz="1800" dirty="0">
              <a:latin typeface="+mn-ea"/>
              <a:ea typeface="+mn-ea"/>
            </a:endParaRPr>
          </a:p>
        </p:txBody>
      </p:sp>
      <p:sp>
        <p:nvSpPr>
          <p:cNvPr id="5" name="文本框 4">
            <a:extLst>
              <a:ext uri="{FF2B5EF4-FFF2-40B4-BE49-F238E27FC236}">
                <a16:creationId xmlns:a16="http://schemas.microsoft.com/office/drawing/2014/main" id="{7B7C5457-F01B-7E5F-5A7B-69355E44FED1}"/>
              </a:ext>
            </a:extLst>
          </p:cNvPr>
          <p:cNvSpPr txBox="1"/>
          <p:nvPr/>
        </p:nvSpPr>
        <p:spPr>
          <a:xfrm>
            <a:off x="395720" y="1110423"/>
            <a:ext cx="5199311" cy="369332"/>
          </a:xfrm>
          <a:prstGeom prst="rect">
            <a:avLst/>
          </a:prstGeom>
          <a:noFill/>
        </p:spPr>
        <p:txBody>
          <a:bodyPr wrap="square" rtlCol="0">
            <a:spAutoFit/>
          </a:bodyPr>
          <a:lstStyle/>
          <a:p>
            <a:r>
              <a:rPr lang="zh-CN" altLang="en-US" sz="1800" dirty="0">
                <a:latin typeface="+mn-ea"/>
                <a:ea typeface="+mn-ea"/>
              </a:rPr>
              <a:t>解得：</a:t>
            </a:r>
          </a:p>
        </p:txBody>
      </p:sp>
      <p:sp>
        <p:nvSpPr>
          <p:cNvPr id="6" name="文本框 5">
            <a:extLst>
              <a:ext uri="{FF2B5EF4-FFF2-40B4-BE49-F238E27FC236}">
                <a16:creationId xmlns:a16="http://schemas.microsoft.com/office/drawing/2014/main" id="{28B7F689-EC5F-3478-BB4B-568A6BE4400D}"/>
              </a:ext>
            </a:extLst>
          </p:cNvPr>
          <p:cNvSpPr txBox="1"/>
          <p:nvPr/>
        </p:nvSpPr>
        <p:spPr>
          <a:xfrm>
            <a:off x="395719" y="3314011"/>
            <a:ext cx="5199311" cy="369332"/>
          </a:xfrm>
          <a:prstGeom prst="rect">
            <a:avLst/>
          </a:prstGeom>
          <a:noFill/>
        </p:spPr>
        <p:txBody>
          <a:bodyPr wrap="square" rtlCol="0">
            <a:spAutoFit/>
          </a:bodyPr>
          <a:lstStyle/>
          <a:p>
            <a:r>
              <a:rPr lang="zh-CN" altLang="en-US" sz="1800" dirty="0">
                <a:latin typeface="+mn-ea"/>
                <a:ea typeface="+mn-ea"/>
              </a:rPr>
              <a:t>则有：</a:t>
            </a:r>
          </a:p>
        </p:txBody>
      </p:sp>
      <p:graphicFrame>
        <p:nvGraphicFramePr>
          <p:cNvPr id="7" name="对象 6">
            <a:extLst>
              <a:ext uri="{FF2B5EF4-FFF2-40B4-BE49-F238E27FC236}">
                <a16:creationId xmlns:a16="http://schemas.microsoft.com/office/drawing/2014/main" id="{2846937D-5F30-6BDB-6BEA-5FA48A472CBF}"/>
              </a:ext>
            </a:extLst>
          </p:cNvPr>
          <p:cNvGraphicFramePr>
            <a:graphicFrameLocks noChangeAspect="1"/>
          </p:cNvGraphicFramePr>
          <p:nvPr>
            <p:extLst>
              <p:ext uri="{D42A27DB-BD31-4B8C-83A1-F6EECF244321}">
                <p14:modId xmlns:p14="http://schemas.microsoft.com/office/powerpoint/2010/main" val="3406408644"/>
              </p:ext>
            </p:extLst>
          </p:nvPr>
        </p:nvGraphicFramePr>
        <p:xfrm>
          <a:off x="121116" y="3693794"/>
          <a:ext cx="8901767" cy="1215019"/>
        </p:xfrm>
        <a:graphic>
          <a:graphicData uri="http://schemas.openxmlformats.org/presentationml/2006/ole">
            <mc:AlternateContent xmlns:mc="http://schemas.openxmlformats.org/markup-compatibility/2006">
              <mc:Choice xmlns:v="urn:schemas-microsoft-com:vml" Requires="v">
                <p:oleObj name="AxMath" r:id="rId5" imgW="10688760" imgH="1458720" progId="Equation.AxMath">
                  <p:embed/>
                </p:oleObj>
              </mc:Choice>
              <mc:Fallback>
                <p:oleObj name="AxMath" r:id="rId5" imgW="10688760" imgH="1458720" progId="Equation.AxMath">
                  <p:embed/>
                  <p:pic>
                    <p:nvPicPr>
                      <p:cNvPr id="0" name=""/>
                      <p:cNvPicPr/>
                      <p:nvPr/>
                    </p:nvPicPr>
                    <p:blipFill>
                      <a:blip r:embed="rId6"/>
                      <a:stretch>
                        <a:fillRect/>
                      </a:stretch>
                    </p:blipFill>
                    <p:spPr>
                      <a:xfrm>
                        <a:off x="121116" y="3693794"/>
                        <a:ext cx="8901767" cy="1215019"/>
                      </a:xfrm>
                      <a:prstGeom prst="rect">
                        <a:avLst/>
                      </a:prstGeom>
                    </p:spPr>
                  </p:pic>
                </p:oleObj>
              </mc:Fallback>
            </mc:AlternateContent>
          </a:graphicData>
        </a:graphic>
      </p:graphicFrame>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FF2E8231-5BE5-3D42-043F-A211B58FD94A}"/>
                  </a:ext>
                </a:extLst>
              </p:cNvPr>
              <p:cNvSpPr txBox="1"/>
              <p:nvPr/>
            </p:nvSpPr>
            <p:spPr>
              <a:xfrm>
                <a:off x="121116" y="4919264"/>
                <a:ext cx="8686385" cy="1296189"/>
              </a:xfrm>
              <a:prstGeom prst="rect">
                <a:avLst/>
              </a:prstGeom>
              <a:noFill/>
            </p:spPr>
            <p:txBody>
              <a:bodyPr wrap="square" rtlCol="0">
                <a:spAutoFit/>
              </a:bodyPr>
              <a:lstStyle/>
              <a:p>
                <a:pPr>
                  <a:lnSpc>
                    <a:spcPct val="150000"/>
                  </a:lnSpc>
                </a:pPr>
                <a:r>
                  <a:rPr lang="zh-CN" altLang="en-US" sz="1800" dirty="0">
                    <a:latin typeface="+mn-ea"/>
                    <a:ea typeface="+mn-ea"/>
                  </a:rPr>
                  <a:t>    其中</a:t>
                </a:r>
                <a14:m>
                  <m:oMath xmlns:m="http://schemas.openxmlformats.org/officeDocument/2006/math">
                    <m:sSub>
                      <m:sSubPr>
                        <m:ctrlPr>
                          <a:rPr lang="en-US" altLang="zh-CN" sz="1800" i="1" smtClean="0">
                            <a:latin typeface="Cambria Math" panose="02040503050406030204" pitchFamily="18" charset="0"/>
                            <a:ea typeface="+mn-ea"/>
                          </a:rPr>
                        </m:ctrlPr>
                      </m:sSubPr>
                      <m:e>
                        <m:acc>
                          <m:accPr>
                            <m:chr m:val="̂"/>
                            <m:ctrlPr>
                              <a:rPr lang="en-US" altLang="zh-CN" sz="1800" i="1" smtClean="0">
                                <a:latin typeface="Cambria Math" panose="02040503050406030204" pitchFamily="18" charset="0"/>
                                <a:ea typeface="+mn-ea"/>
                              </a:rPr>
                            </m:ctrlPr>
                          </m:accPr>
                          <m:e>
                            <m:r>
                              <a:rPr lang="en-US" altLang="zh-CN" sz="1800" b="0" i="1" smtClean="0">
                                <a:latin typeface="Cambria Math" panose="02040503050406030204" pitchFamily="18" charset="0"/>
                                <a:ea typeface="+mn-ea"/>
                              </a:rPr>
                              <m:t>𝑅</m:t>
                            </m:r>
                          </m:e>
                        </m:acc>
                      </m:e>
                      <m:sub>
                        <m:r>
                          <a:rPr lang="en-US" altLang="zh-CN" sz="1800" b="0" i="1" smtClean="0">
                            <a:latin typeface="Cambria Math" panose="02040503050406030204" pitchFamily="18" charset="0"/>
                            <a:ea typeface="+mn-ea"/>
                          </a:rPr>
                          <m:t>𝑇</m:t>
                        </m:r>
                        <m:r>
                          <a:rPr lang="en-US" altLang="zh-CN" sz="1800" b="0" i="1" smtClean="0">
                            <a:latin typeface="Cambria Math" panose="02040503050406030204" pitchFamily="18" charset="0"/>
                            <a:ea typeface="+mn-ea"/>
                          </a:rPr>
                          <m:t>1</m:t>
                        </m:r>
                      </m:sub>
                    </m:sSub>
                  </m:oMath>
                </a14:m>
                <a:r>
                  <a:rPr lang="zh-CN" altLang="en-US" sz="1800" dirty="0">
                    <a:latin typeface="+mn-ea"/>
                    <a:ea typeface="+mn-ea"/>
                  </a:rPr>
                  <a:t>指由于一阶</a:t>
                </a:r>
                <a:r>
                  <a:rPr lang="en-US" altLang="zh-CN" sz="1800" dirty="0">
                    <a:latin typeface="+mn-lt"/>
                    <a:ea typeface="+mn-ea"/>
                  </a:rPr>
                  <a:t>Thomas</a:t>
                </a:r>
                <a:r>
                  <a:rPr lang="zh-CN" altLang="en-US" sz="1800" dirty="0">
                    <a:latin typeface="+mn-ea"/>
                    <a:ea typeface="+mn-ea"/>
                  </a:rPr>
                  <a:t>效应</a:t>
                </a:r>
                <a:r>
                  <a:rPr lang="en-US" altLang="zh-CN" sz="1800" dirty="0">
                    <a:latin typeface="+mn-ea"/>
                    <a:ea typeface="+mn-ea"/>
                  </a:rPr>
                  <a:t>(</a:t>
                </a:r>
                <a:r>
                  <a:rPr lang="zh-CN" altLang="en-US" sz="1800" dirty="0">
                    <a:latin typeface="+mn-ea"/>
                    <a:ea typeface="+mn-ea"/>
                  </a:rPr>
                  <a:t>法向加速度效应</a:t>
                </a:r>
                <a:r>
                  <a:rPr lang="en-US" altLang="zh-CN" sz="1800" dirty="0">
                    <a:latin typeface="+mn-ea"/>
                    <a:ea typeface="+mn-ea"/>
                  </a:rPr>
                  <a:t>)</a:t>
                </a:r>
                <a:r>
                  <a:rPr lang="zh-CN" altLang="en-US" sz="1800" dirty="0">
                    <a:latin typeface="+mn-ea"/>
                    <a:ea typeface="+mn-ea"/>
                  </a:rPr>
                  <a:t>引起的</a:t>
                </a:r>
                <a:r>
                  <a:rPr lang="en-US" altLang="zh-CN" sz="1800" dirty="0">
                    <a:latin typeface="+mn-lt"/>
                    <a:ea typeface="+mn-ea"/>
                  </a:rPr>
                  <a:t>Space Rotation</a:t>
                </a:r>
                <a:r>
                  <a:rPr lang="zh-CN" altLang="en-US" sz="1800" dirty="0">
                    <a:latin typeface="+mn-ea"/>
                    <a:ea typeface="+mn-ea"/>
                  </a:rPr>
                  <a:t>；</a:t>
                </a:r>
                <a:r>
                  <a:rPr lang="en-US" altLang="zh-CN" sz="1800" dirty="0"/>
                  <a:t> </a:t>
                </a:r>
                <a14:m>
                  <m:oMath xmlns:m="http://schemas.openxmlformats.org/officeDocument/2006/math">
                    <m:sSub>
                      <m:sSubPr>
                        <m:ctrlPr>
                          <a:rPr lang="en-US" altLang="zh-CN" sz="1800" i="1">
                            <a:latin typeface="Cambria Math" panose="02040503050406030204" pitchFamily="18" charset="0"/>
                          </a:rPr>
                        </m:ctrlPr>
                      </m:sSubPr>
                      <m:e>
                        <m:acc>
                          <m:accPr>
                            <m:chr m:val="̂"/>
                            <m:ctrlPr>
                              <a:rPr lang="en-US" altLang="zh-CN" sz="1800" i="1">
                                <a:latin typeface="Cambria Math" panose="02040503050406030204" pitchFamily="18" charset="0"/>
                              </a:rPr>
                            </m:ctrlPr>
                          </m:accPr>
                          <m:e>
                            <m:r>
                              <a:rPr lang="en-US" altLang="zh-CN" sz="1800" i="1">
                                <a:latin typeface="Cambria Math" panose="02040503050406030204" pitchFamily="18" charset="0"/>
                              </a:rPr>
                              <m:t>𝑅</m:t>
                            </m:r>
                          </m:e>
                        </m:acc>
                      </m:e>
                      <m:sub>
                        <m:r>
                          <a:rPr lang="en-US" altLang="zh-CN" sz="1800" i="1">
                            <a:latin typeface="Cambria Math" panose="02040503050406030204" pitchFamily="18" charset="0"/>
                          </a:rPr>
                          <m:t>𝑇</m:t>
                        </m:r>
                        <m:r>
                          <a:rPr lang="en-US" altLang="zh-CN" sz="1800" b="0" i="1" smtClean="0">
                            <a:latin typeface="Cambria Math" panose="02040503050406030204" pitchFamily="18" charset="0"/>
                          </a:rPr>
                          <m:t>2</m:t>
                        </m:r>
                      </m:sub>
                    </m:sSub>
                  </m:oMath>
                </a14:m>
                <a:r>
                  <a:rPr lang="zh-CN" altLang="en-US" sz="1800" dirty="0">
                    <a:latin typeface="+mn-ea"/>
                    <a:ea typeface="+mn-ea"/>
                  </a:rPr>
                  <a:t>指由于二阶</a:t>
                </a:r>
                <a:r>
                  <a:rPr lang="en-US" altLang="zh-CN" sz="1800" dirty="0">
                    <a:latin typeface="+mn-lt"/>
                    <a:ea typeface="+mn-ea"/>
                  </a:rPr>
                  <a:t>Thomas</a:t>
                </a:r>
                <a:r>
                  <a:rPr lang="zh-CN" altLang="en-US" sz="1800" dirty="0">
                    <a:latin typeface="+mn-ea"/>
                    <a:ea typeface="+mn-ea"/>
                  </a:rPr>
                  <a:t>效应</a:t>
                </a:r>
                <a:r>
                  <a:rPr lang="en-US" altLang="zh-CN" sz="1800" dirty="0">
                    <a:latin typeface="+mn-ea"/>
                    <a:ea typeface="+mn-ea"/>
                  </a:rPr>
                  <a:t>(</a:t>
                </a:r>
                <a:r>
                  <a:rPr lang="zh-CN" altLang="en-US" sz="1800" dirty="0">
                    <a:latin typeface="+mn-ea"/>
                    <a:ea typeface="+mn-ea"/>
                  </a:rPr>
                  <a:t>外势场随时间演化或辐射场</a:t>
                </a:r>
                <a:r>
                  <a:rPr lang="en-US" altLang="zh-CN" sz="1800" dirty="0">
                    <a:latin typeface="+mn-ea"/>
                    <a:ea typeface="+mn-ea"/>
                  </a:rPr>
                  <a:t>)</a:t>
                </a:r>
                <a:r>
                  <a:rPr lang="zh-CN" altLang="en-US" sz="1800" dirty="0">
                    <a:latin typeface="+mn-ea"/>
                    <a:ea typeface="+mn-ea"/>
                  </a:rPr>
                  <a:t>引起的</a:t>
                </a:r>
                <a:r>
                  <a:rPr lang="en-US" altLang="zh-CN" sz="1800" dirty="0">
                    <a:latin typeface="+mn-lt"/>
                    <a:ea typeface="+mn-ea"/>
                  </a:rPr>
                  <a:t>Space Rotation</a:t>
                </a:r>
                <a:r>
                  <a:rPr lang="zh-CN" altLang="en-US" sz="1800" dirty="0">
                    <a:latin typeface="+mn-ea"/>
                    <a:ea typeface="+mn-ea"/>
                  </a:rPr>
                  <a:t>；</a:t>
                </a:r>
                <a:r>
                  <a:rPr lang="en-US" altLang="zh-CN" sz="1800" dirty="0"/>
                  <a:t> </a:t>
                </a:r>
                <a14:m>
                  <m:oMath xmlns:m="http://schemas.openxmlformats.org/officeDocument/2006/math">
                    <m:sSub>
                      <m:sSubPr>
                        <m:ctrlPr>
                          <a:rPr lang="en-US" altLang="zh-CN" sz="1800" i="1">
                            <a:latin typeface="Cambria Math" panose="02040503050406030204" pitchFamily="18" charset="0"/>
                          </a:rPr>
                        </m:ctrlPr>
                      </m:sSubPr>
                      <m:e>
                        <m:acc>
                          <m:accPr>
                            <m:chr m:val="̂"/>
                            <m:ctrlPr>
                              <a:rPr lang="en-US" altLang="zh-CN" sz="1800" i="1">
                                <a:latin typeface="Cambria Math" panose="02040503050406030204" pitchFamily="18" charset="0"/>
                              </a:rPr>
                            </m:ctrlPr>
                          </m:accPr>
                          <m:e>
                            <m:r>
                              <a:rPr lang="en-US" altLang="zh-CN" sz="1800" i="1">
                                <a:latin typeface="Cambria Math" panose="02040503050406030204" pitchFamily="18" charset="0"/>
                              </a:rPr>
                              <m:t>𝑃</m:t>
                            </m:r>
                          </m:e>
                        </m:acc>
                      </m:e>
                      <m:sub>
                        <m:r>
                          <a:rPr lang="en-US" altLang="zh-CN" sz="1800" i="1">
                            <a:latin typeface="Cambria Math" panose="02040503050406030204" pitchFamily="18" charset="0"/>
                          </a:rPr>
                          <m:t>𝑇</m:t>
                        </m:r>
                        <m:r>
                          <a:rPr lang="en-US" altLang="zh-CN" sz="1800" i="1">
                            <a:latin typeface="Cambria Math" panose="02040503050406030204" pitchFamily="18" charset="0"/>
                          </a:rPr>
                          <m:t>2</m:t>
                        </m:r>
                      </m:sub>
                    </m:sSub>
                  </m:oMath>
                </a14:m>
                <a:r>
                  <a:rPr lang="zh-CN" altLang="en-US" sz="1800" dirty="0">
                    <a:latin typeface="+mn-ea"/>
                    <a:ea typeface="+mn-ea"/>
                  </a:rPr>
                  <a:t>指由于二阶</a:t>
                </a:r>
                <a:r>
                  <a:rPr lang="en-US" altLang="zh-CN" sz="1800" dirty="0">
                    <a:latin typeface="+mn-lt"/>
                    <a:ea typeface="+mn-ea"/>
                  </a:rPr>
                  <a:t>Thomas</a:t>
                </a:r>
                <a:r>
                  <a:rPr lang="zh-CN" altLang="en-US" sz="1800" dirty="0">
                    <a:latin typeface="+mn-ea"/>
                    <a:ea typeface="+mn-ea"/>
                  </a:rPr>
                  <a:t>效应引起的</a:t>
                </a:r>
                <a:r>
                  <a:rPr lang="en-US" altLang="zh-CN" sz="1800" dirty="0">
                    <a:latin typeface="+mn-lt"/>
                    <a:ea typeface="+mn-ea"/>
                  </a:rPr>
                  <a:t>Pure Lorentz Transformation</a:t>
                </a:r>
                <a:r>
                  <a:rPr lang="zh-CN" altLang="en-US" sz="1800" dirty="0">
                    <a:latin typeface="+mn-ea"/>
                    <a:ea typeface="+mn-ea"/>
                  </a:rPr>
                  <a:t>。</a:t>
                </a:r>
              </a:p>
            </p:txBody>
          </p:sp>
        </mc:Choice>
        <mc:Fallback xmlns="">
          <p:sp>
            <p:nvSpPr>
              <p:cNvPr id="8" name="文本框 7">
                <a:extLst>
                  <a:ext uri="{FF2B5EF4-FFF2-40B4-BE49-F238E27FC236}">
                    <a16:creationId xmlns:a16="http://schemas.microsoft.com/office/drawing/2014/main" id="{FF2E8231-5BE5-3D42-043F-A211B58FD94A}"/>
                  </a:ext>
                </a:extLst>
              </p:cNvPr>
              <p:cNvSpPr txBox="1">
                <a:spLocks noRot="1" noChangeAspect="1" noMove="1" noResize="1" noEditPoints="1" noAdjustHandles="1" noChangeArrowheads="1" noChangeShapeType="1" noTextEdit="1"/>
              </p:cNvSpPr>
              <p:nvPr/>
            </p:nvSpPr>
            <p:spPr>
              <a:xfrm>
                <a:off x="121116" y="4919264"/>
                <a:ext cx="8686385" cy="1296189"/>
              </a:xfrm>
              <a:prstGeom prst="rect">
                <a:avLst/>
              </a:prstGeom>
              <a:blipFill>
                <a:blip r:embed="rId7"/>
                <a:stretch>
                  <a:fillRect l="-632" r="-491" b="-7512"/>
                </a:stretch>
              </a:blipFill>
            </p:spPr>
            <p:txBody>
              <a:bodyPr/>
              <a:lstStyle/>
              <a:p>
                <a:r>
                  <a:rPr lang="zh-CN" altLang="en-US">
                    <a:noFill/>
                  </a:rPr>
                  <a:t> </a:t>
                </a:r>
              </a:p>
            </p:txBody>
          </p:sp>
        </mc:Fallback>
      </mc:AlternateContent>
      <p:sp>
        <p:nvSpPr>
          <p:cNvPr id="9" name="文本框 8">
            <a:extLst>
              <a:ext uri="{FF2B5EF4-FFF2-40B4-BE49-F238E27FC236}">
                <a16:creationId xmlns:a16="http://schemas.microsoft.com/office/drawing/2014/main" id="{9FC8DCCF-59B0-3A5B-5A56-5288B8389206}"/>
              </a:ext>
            </a:extLst>
          </p:cNvPr>
          <p:cNvSpPr txBox="1"/>
          <p:nvPr/>
        </p:nvSpPr>
        <p:spPr>
          <a:xfrm>
            <a:off x="305821" y="197451"/>
            <a:ext cx="4339650" cy="461665"/>
          </a:xfrm>
          <a:prstGeom prst="rect">
            <a:avLst/>
          </a:prstGeom>
          <a:noFill/>
        </p:spPr>
        <p:txBody>
          <a:bodyPr wrap="none" rtlCol="0">
            <a:spAutoFit/>
          </a:bodyPr>
          <a:lstStyle/>
          <a:p>
            <a:r>
              <a:rPr lang="zh-CN" altLang="en-US" dirty="0">
                <a:solidFill>
                  <a:schemeClr val="bg1"/>
                </a:solidFill>
                <a:latin typeface="+mn-ea"/>
                <a:ea typeface="+mn-ea"/>
              </a:rPr>
              <a:t>二阶</a:t>
            </a:r>
            <a:r>
              <a:rPr lang="en-US" altLang="zh-CN" dirty="0">
                <a:solidFill>
                  <a:schemeClr val="bg1"/>
                </a:solidFill>
                <a:latin typeface="+mn-ea"/>
                <a:ea typeface="+mn-ea"/>
              </a:rPr>
              <a:t>Thomas</a:t>
            </a:r>
            <a:r>
              <a:rPr lang="zh-CN" altLang="en-US" dirty="0">
                <a:solidFill>
                  <a:schemeClr val="bg1"/>
                </a:solidFill>
                <a:latin typeface="+mn-ea"/>
                <a:ea typeface="+mn-ea"/>
              </a:rPr>
              <a:t>效应推导</a:t>
            </a:r>
            <a:r>
              <a:rPr lang="en-US" altLang="zh-CN" dirty="0">
                <a:solidFill>
                  <a:schemeClr val="bg1"/>
                </a:solidFill>
                <a:latin typeface="+mn-ea"/>
                <a:ea typeface="+mn-ea"/>
              </a:rPr>
              <a:t>—</a:t>
            </a:r>
            <a:r>
              <a:rPr lang="zh-CN" altLang="en-US" dirty="0">
                <a:solidFill>
                  <a:schemeClr val="bg1"/>
                </a:solidFill>
                <a:latin typeface="+mn-ea"/>
                <a:ea typeface="+mn-ea"/>
              </a:rPr>
              <a:t>单过程</a:t>
            </a:r>
          </a:p>
        </p:txBody>
      </p:sp>
    </p:spTree>
    <p:extLst>
      <p:ext uri="{BB962C8B-B14F-4D97-AF65-F5344CB8AC3E}">
        <p14:creationId xmlns:p14="http://schemas.microsoft.com/office/powerpoint/2010/main" val="16542632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7341FB90-BA05-61B9-7626-3C63650D7BB0}"/>
                  </a:ext>
                </a:extLst>
              </p:cNvPr>
              <p:cNvSpPr txBox="1"/>
              <p:nvPr/>
            </p:nvSpPr>
            <p:spPr>
              <a:xfrm>
                <a:off x="55279" y="844698"/>
                <a:ext cx="8927787" cy="5855770"/>
              </a:xfrm>
              <a:prstGeom prst="rect">
                <a:avLst/>
              </a:prstGeom>
              <a:noFill/>
            </p:spPr>
            <p:txBody>
              <a:bodyPr wrap="square" rtlCol="0">
                <a:spAutoFit/>
              </a:bodyPr>
              <a:lstStyle/>
              <a:p>
                <a:pPr>
                  <a:lnSpc>
                    <a:spcPct val="150000"/>
                  </a:lnSpc>
                </a:pPr>
                <a:r>
                  <a:rPr lang="zh-CN" altLang="en-US" sz="1800" dirty="0">
                    <a:latin typeface="+mn-ea"/>
                    <a:ea typeface="+mn-ea"/>
                  </a:rPr>
                  <a:t>    这个结果与我先前的预测有两点不符：</a:t>
                </a:r>
                <a:endParaRPr lang="en-US" altLang="zh-CN" sz="1800" dirty="0">
                  <a:latin typeface="+mn-ea"/>
                  <a:ea typeface="+mn-ea"/>
                </a:endParaRPr>
              </a:p>
              <a:p>
                <a:pPr>
                  <a:lnSpc>
                    <a:spcPct val="150000"/>
                  </a:lnSpc>
                </a:pPr>
                <a:r>
                  <a:rPr lang="en-US" altLang="zh-CN" sz="1800" dirty="0">
                    <a:latin typeface="+mn-ea"/>
                    <a:ea typeface="+mn-ea"/>
                  </a:rPr>
                  <a:t>    1. </a:t>
                </a:r>
                <a:r>
                  <a:rPr lang="zh-CN" altLang="en-US" sz="1800" dirty="0">
                    <a:latin typeface="+mn-ea"/>
                    <a:ea typeface="+mn-ea"/>
                  </a:rPr>
                  <a:t>外势演化或辐射场的二阶</a:t>
                </a:r>
                <a:r>
                  <a:rPr lang="en-US" altLang="zh-CN" sz="1800" dirty="0">
                    <a:latin typeface="+mn-lt"/>
                    <a:ea typeface="+mn-ea"/>
                  </a:rPr>
                  <a:t>Thomas</a:t>
                </a:r>
                <a:r>
                  <a:rPr lang="zh-CN" altLang="en-US" sz="1800" dirty="0">
                    <a:latin typeface="+mn-ea"/>
                    <a:ea typeface="+mn-ea"/>
                  </a:rPr>
                  <a:t>转动的数学形式与加速度的一阶</a:t>
                </a:r>
                <a:r>
                  <a:rPr lang="en-US" altLang="zh-CN" sz="1800" dirty="0">
                    <a:latin typeface="+mn-lt"/>
                    <a:ea typeface="+mn-ea"/>
                  </a:rPr>
                  <a:t>Thomas</a:t>
                </a:r>
                <a:r>
                  <a:rPr lang="zh-CN" altLang="en-US" sz="1800" dirty="0">
                    <a:latin typeface="+mn-ea"/>
                    <a:ea typeface="+mn-ea"/>
                  </a:rPr>
                  <a:t>转动数学形式不同；</a:t>
                </a:r>
                <a:endParaRPr lang="en-US" altLang="zh-CN" sz="1800" dirty="0">
                  <a:latin typeface="+mn-ea"/>
                  <a:ea typeface="+mn-ea"/>
                </a:endParaRPr>
              </a:p>
              <a:p>
                <a:pPr>
                  <a:lnSpc>
                    <a:spcPct val="150000"/>
                  </a:lnSpc>
                </a:pPr>
                <a:r>
                  <a:rPr lang="en-US" altLang="zh-CN" sz="1800" dirty="0">
                    <a:latin typeface="+mn-ea"/>
                    <a:ea typeface="+mn-ea"/>
                  </a:rPr>
                  <a:t>    2. </a:t>
                </a:r>
                <a:r>
                  <a:rPr lang="zh-CN" altLang="en-US" sz="1800" dirty="0">
                    <a:latin typeface="+mn-ea"/>
                    <a:ea typeface="+mn-ea"/>
                  </a:rPr>
                  <a:t>外势演化或辐射场的二阶</a:t>
                </a:r>
                <a:r>
                  <a:rPr lang="en-US" altLang="zh-CN" sz="1800" dirty="0">
                    <a:latin typeface="+mn-lt"/>
                    <a:ea typeface="+mn-ea"/>
                  </a:rPr>
                  <a:t>Thomas</a:t>
                </a:r>
                <a:r>
                  <a:rPr lang="zh-CN" altLang="en-US" sz="1800" dirty="0">
                    <a:latin typeface="+mn-ea"/>
                    <a:ea typeface="+mn-ea"/>
                  </a:rPr>
                  <a:t>效应除了</a:t>
                </a:r>
                <a:r>
                  <a:rPr lang="en-US" altLang="zh-CN" sz="1800" dirty="0">
                    <a:latin typeface="+mn-lt"/>
                    <a:ea typeface="+mn-ea"/>
                  </a:rPr>
                  <a:t>Space Rotation</a:t>
                </a:r>
                <a:r>
                  <a:rPr lang="zh-CN" altLang="en-US" sz="1800" dirty="0">
                    <a:latin typeface="+mn-ea"/>
                    <a:ea typeface="+mn-ea"/>
                  </a:rPr>
                  <a:t>外还多出了一个二阶小量的</a:t>
                </a:r>
                <a:r>
                  <a:rPr lang="en-US" altLang="zh-CN" sz="1800" dirty="0">
                    <a:latin typeface="+mn-lt"/>
                    <a:ea typeface="+mn-ea"/>
                  </a:rPr>
                  <a:t>Pure Lorentz Transformation</a:t>
                </a:r>
                <a:r>
                  <a:rPr lang="zh-CN" altLang="en-US" sz="1800" dirty="0">
                    <a:latin typeface="+mn-ea"/>
                    <a:ea typeface="+mn-ea"/>
                  </a:rPr>
                  <a:t>。</a:t>
                </a:r>
                <a:endParaRPr lang="en-US" altLang="zh-CN" sz="1800" dirty="0">
                  <a:latin typeface="+mn-ea"/>
                  <a:ea typeface="+mn-ea"/>
                </a:endParaRPr>
              </a:p>
              <a:p>
                <a:pPr>
                  <a:lnSpc>
                    <a:spcPct val="150000"/>
                  </a:lnSpc>
                </a:pPr>
                <a:r>
                  <a:rPr lang="zh-CN" altLang="en-US" sz="1800" dirty="0">
                    <a:latin typeface="+mn-ea"/>
                    <a:ea typeface="+mn-ea"/>
                  </a:rPr>
                  <a:t>    因此有必要对结果进行分析。首先对于二阶</a:t>
                </a:r>
                <a:r>
                  <a:rPr lang="en-US" altLang="zh-CN" sz="1800" dirty="0">
                    <a:latin typeface="+mn-lt"/>
                    <a:ea typeface="+mn-ea"/>
                  </a:rPr>
                  <a:t>Thomas</a:t>
                </a:r>
                <a:r>
                  <a:rPr lang="zh-CN" altLang="en-US" sz="1800" dirty="0">
                    <a:latin typeface="+mn-ea"/>
                    <a:ea typeface="+mn-ea"/>
                  </a:rPr>
                  <a:t>转动的二阶转动小量可以表示为</a:t>
                </a:r>
                <a14:m>
                  <m:oMath xmlns:m="http://schemas.openxmlformats.org/officeDocument/2006/math">
                    <m:r>
                      <a:rPr lang="zh-CN" altLang="en-US" sz="1800" i="1" smtClean="0">
                        <a:latin typeface="Cambria Math" panose="02040503050406030204" pitchFamily="18" charset="0"/>
                        <a:ea typeface="+mn-ea"/>
                      </a:rPr>
                      <m:t>𝛿</m:t>
                    </m:r>
                    <m:r>
                      <m:rPr>
                        <m:sty m:val="p"/>
                      </m:rPr>
                      <a:rPr lang="el-GR" altLang="zh-CN" sz="1800" b="0" i="0" smtClean="0">
                        <a:latin typeface="Cambria Math" panose="02040503050406030204" pitchFamily="18" charset="0"/>
                        <a:ea typeface="+mn-ea"/>
                      </a:rPr>
                      <m:t>φ</m:t>
                    </m:r>
                    <m:r>
                      <a:rPr lang="el-GR" altLang="zh-CN" sz="1800" b="0" i="0" smtClean="0">
                        <a:latin typeface="Cambria Math" panose="02040503050406030204" pitchFamily="18" charset="0"/>
                        <a:ea typeface="+mn-ea"/>
                      </a:rPr>
                      <m:t>=−</m:t>
                    </m:r>
                    <m:sSubSup>
                      <m:sSubSupPr>
                        <m:ctrlPr>
                          <a:rPr lang="el-GR" altLang="zh-CN" sz="1800" b="0" i="1" smtClean="0">
                            <a:latin typeface="Cambria Math" panose="02040503050406030204" pitchFamily="18" charset="0"/>
                            <a:ea typeface="+mn-ea"/>
                          </a:rPr>
                        </m:ctrlPr>
                      </m:sSubSupPr>
                      <m:e>
                        <m:r>
                          <a:rPr lang="el-GR" altLang="zh-CN" sz="1800" b="0" i="1" smtClean="0">
                            <a:latin typeface="Cambria Math" panose="02040503050406030204" pitchFamily="18" charset="0"/>
                            <a:ea typeface="+mn-ea"/>
                          </a:rPr>
                          <m:t>𝛼</m:t>
                        </m:r>
                      </m:e>
                      <m:sub>
                        <m:r>
                          <a:rPr lang="el-GR" altLang="zh-CN" sz="1800" b="0" i="1" smtClean="0">
                            <a:latin typeface="Cambria Math" panose="02040503050406030204" pitchFamily="18" charset="0"/>
                            <a:ea typeface="+mn-ea"/>
                          </a:rPr>
                          <m:t>1</m:t>
                        </m:r>
                      </m:sub>
                      <m:sup>
                        <m:r>
                          <a:rPr lang="el-GR" altLang="zh-CN" sz="1800" b="0" i="1" smtClean="0">
                            <a:latin typeface="Cambria Math" panose="02040503050406030204" pitchFamily="18" charset="0"/>
                            <a:ea typeface="+mn-ea"/>
                          </a:rPr>
                          <m:t>2</m:t>
                        </m:r>
                      </m:sup>
                    </m:sSubSup>
                    <m:r>
                      <a:rPr lang="el-GR" altLang="zh-CN" sz="1800" b="0" i="1" smtClean="0">
                        <a:latin typeface="Cambria Math" panose="02040503050406030204" pitchFamily="18" charset="0"/>
                        <a:ea typeface="+mn-ea"/>
                      </a:rPr>
                      <m:t>𝛽𝛾</m:t>
                    </m:r>
                    <m:r>
                      <a:rPr lang="el-GR" altLang="zh-CN" sz="1800" b="0" i="1" smtClean="0">
                        <a:latin typeface="Cambria Math" panose="02040503050406030204" pitchFamily="18" charset="0"/>
                        <a:ea typeface="+mn-ea"/>
                      </a:rPr>
                      <m:t>=</m:t>
                    </m:r>
                    <m:r>
                      <a:rPr lang="el-GR" altLang="zh-CN" sz="1800">
                        <a:latin typeface="Cambria Math" panose="02040503050406030204" pitchFamily="18" charset="0"/>
                      </a:rPr>
                      <m:t>−</m:t>
                    </m:r>
                    <m:sSub>
                      <m:sSubPr>
                        <m:ctrlPr>
                          <a:rPr lang="el-GR" altLang="zh-CN" sz="1800" i="1" smtClean="0">
                            <a:latin typeface="Cambria Math" panose="02040503050406030204" pitchFamily="18" charset="0"/>
                          </a:rPr>
                        </m:ctrlPr>
                      </m:sSubPr>
                      <m:e>
                        <m:r>
                          <a:rPr lang="el-GR" altLang="zh-CN" sz="1800" b="0" i="1" smtClean="0">
                            <a:latin typeface="Cambria Math" panose="02040503050406030204" pitchFamily="18" charset="0"/>
                          </a:rPr>
                          <m:t>𝛽</m:t>
                        </m:r>
                      </m:e>
                      <m:sub>
                        <m:r>
                          <a:rPr lang="el-GR" altLang="zh-CN" sz="1800" b="0" i="1" smtClean="0">
                            <a:latin typeface="Cambria Math" panose="02040503050406030204" pitchFamily="18" charset="0"/>
                          </a:rPr>
                          <m:t>2</m:t>
                        </m:r>
                      </m:sub>
                    </m:sSub>
                    <m:r>
                      <a:rPr lang="el-GR" altLang="zh-CN" sz="1800" b="0" i="1" smtClean="0">
                        <a:latin typeface="Cambria Math" panose="02040503050406030204" pitchFamily="18" charset="0"/>
                      </a:rPr>
                      <m:t>“</m:t>
                    </m:r>
                    <m:r>
                      <a:rPr lang="el-GR" altLang="zh-CN" sz="1800" i="1">
                        <a:latin typeface="Cambria Math" panose="02040503050406030204" pitchFamily="18" charset="0"/>
                      </a:rPr>
                      <m:t>𝛽</m:t>
                    </m:r>
                    <m:sSup>
                      <m:sSupPr>
                        <m:ctrlPr>
                          <a:rPr lang="el-GR" altLang="zh-CN" sz="1800" i="1" smtClean="0">
                            <a:latin typeface="Cambria Math" panose="02040503050406030204" pitchFamily="18" charset="0"/>
                          </a:rPr>
                        </m:ctrlPr>
                      </m:sSupPr>
                      <m:e>
                        <m:r>
                          <a:rPr lang="el-GR" altLang="zh-CN" sz="1800" i="1">
                            <a:latin typeface="Cambria Math" panose="02040503050406030204" pitchFamily="18" charset="0"/>
                          </a:rPr>
                          <m:t>𝛾</m:t>
                        </m:r>
                      </m:e>
                      <m:sup>
                        <m:r>
                          <a:rPr lang="el-GR" altLang="zh-CN" sz="1800" b="0" i="1" smtClean="0">
                            <a:latin typeface="Cambria Math" panose="02040503050406030204" pitchFamily="18" charset="0"/>
                          </a:rPr>
                          <m:t>2</m:t>
                        </m:r>
                      </m:sup>
                    </m:sSup>
                    <m:r>
                      <a:rPr lang="el-GR" altLang="zh-CN" sz="1800" b="0" i="1" smtClean="0">
                        <a:latin typeface="Cambria Math" panose="02040503050406030204" pitchFamily="18" charset="0"/>
                        <a:ea typeface="+mn-ea"/>
                      </a:rPr>
                      <m:t>=−</m:t>
                    </m:r>
                    <m:f>
                      <m:fPr>
                        <m:ctrlPr>
                          <a:rPr lang="el-GR" altLang="zh-CN" sz="1800" b="0" i="1" smtClean="0">
                            <a:latin typeface="Cambria Math" panose="02040503050406030204" pitchFamily="18" charset="0"/>
                            <a:ea typeface="+mn-ea"/>
                          </a:rPr>
                        </m:ctrlPr>
                      </m:fPr>
                      <m:num>
                        <m:sSub>
                          <m:sSubPr>
                            <m:ctrlPr>
                              <a:rPr lang="el-GR" altLang="zh-CN" sz="1800" b="0" i="1" smtClean="0">
                                <a:latin typeface="Cambria Math" panose="02040503050406030204" pitchFamily="18" charset="0"/>
                                <a:ea typeface="+mn-ea"/>
                              </a:rPr>
                            </m:ctrlPr>
                          </m:sSubPr>
                          <m:e>
                            <m:r>
                              <a:rPr lang="en-US" altLang="zh-CN" sz="1800" b="0" i="1" smtClean="0">
                                <a:latin typeface="Cambria Math" panose="02040503050406030204" pitchFamily="18" charset="0"/>
                                <a:ea typeface="+mn-ea"/>
                              </a:rPr>
                              <m:t>𝑏</m:t>
                            </m:r>
                          </m:e>
                          <m:sub>
                            <m:r>
                              <a:rPr lang="en-US" altLang="zh-CN" sz="1800" b="0" i="1" smtClean="0">
                                <a:latin typeface="Cambria Math" panose="02040503050406030204" pitchFamily="18" charset="0"/>
                                <a:ea typeface="+mn-ea"/>
                              </a:rPr>
                              <m:t>1</m:t>
                            </m:r>
                          </m:sub>
                        </m:sSub>
                        <m:r>
                          <a:rPr lang="el-GR" altLang="zh-CN" sz="1800" b="0" i="1" smtClean="0">
                            <a:latin typeface="Cambria Math" panose="02040503050406030204" pitchFamily="18" charset="0"/>
                            <a:ea typeface="+mn-ea"/>
                          </a:rPr>
                          <m:t>′</m:t>
                        </m:r>
                      </m:num>
                      <m:den>
                        <m:r>
                          <a:rPr lang="en-US" altLang="zh-CN" sz="1800" b="0" i="1" smtClean="0">
                            <a:latin typeface="Cambria Math" panose="02040503050406030204" pitchFamily="18" charset="0"/>
                            <a:ea typeface="+mn-ea"/>
                          </a:rPr>
                          <m:t>𝑐</m:t>
                        </m:r>
                      </m:den>
                    </m:f>
                    <m:sSup>
                      <m:sSupPr>
                        <m:ctrlPr>
                          <a:rPr lang="el-GR" altLang="zh-CN" sz="1800" b="0" i="1" smtClean="0">
                            <a:latin typeface="Cambria Math" panose="02040503050406030204" pitchFamily="18" charset="0"/>
                            <a:ea typeface="+mn-ea"/>
                          </a:rPr>
                        </m:ctrlPr>
                      </m:sSupPr>
                      <m:e>
                        <m:r>
                          <a:rPr lang="en-US" altLang="zh-CN" sz="1800" b="0" i="1" smtClean="0">
                            <a:latin typeface="Cambria Math" panose="02040503050406030204" pitchFamily="18" charset="0"/>
                            <a:ea typeface="+mn-ea"/>
                          </a:rPr>
                          <m:t>(</m:t>
                        </m:r>
                        <m:r>
                          <a:rPr lang="en-US" altLang="zh-CN" sz="1800" b="0" i="1" smtClean="0">
                            <a:latin typeface="Cambria Math" panose="02040503050406030204" pitchFamily="18" charset="0"/>
                            <a:ea typeface="+mn-ea"/>
                          </a:rPr>
                          <m:t>𝑑𝑡</m:t>
                        </m:r>
                        <m:r>
                          <a:rPr lang="en-US" altLang="zh-CN" sz="1800" b="0" i="1" smtClean="0">
                            <a:latin typeface="Cambria Math" panose="02040503050406030204" pitchFamily="18" charset="0"/>
                            <a:ea typeface="+mn-ea"/>
                          </a:rPr>
                          <m:t>)</m:t>
                        </m:r>
                      </m:e>
                      <m:sup>
                        <m:r>
                          <a:rPr lang="en-US" altLang="zh-CN" sz="1800" b="0" i="1" smtClean="0">
                            <a:latin typeface="Cambria Math" panose="02040503050406030204" pitchFamily="18" charset="0"/>
                            <a:ea typeface="+mn-ea"/>
                          </a:rPr>
                          <m:t>2</m:t>
                        </m:r>
                      </m:sup>
                    </m:sSup>
                    <m:r>
                      <a:rPr lang="el-GR" altLang="zh-CN" sz="1800" b="0" i="1" smtClean="0">
                        <a:latin typeface="Cambria Math" panose="02040503050406030204" pitchFamily="18" charset="0"/>
                        <a:ea typeface="+mn-ea"/>
                      </a:rPr>
                      <m:t>𝛽</m:t>
                    </m:r>
                    <m:sSup>
                      <m:sSupPr>
                        <m:ctrlPr>
                          <a:rPr lang="el-GR" altLang="zh-CN" sz="1800" i="1">
                            <a:latin typeface="Cambria Math" panose="02040503050406030204" pitchFamily="18" charset="0"/>
                          </a:rPr>
                        </m:ctrlPr>
                      </m:sSupPr>
                      <m:e>
                        <m:r>
                          <a:rPr lang="el-GR" altLang="zh-CN" sz="1800" i="1">
                            <a:latin typeface="Cambria Math" panose="02040503050406030204" pitchFamily="18" charset="0"/>
                          </a:rPr>
                          <m:t>𝛾</m:t>
                        </m:r>
                      </m:e>
                      <m:sup>
                        <m:r>
                          <a:rPr lang="el-GR" altLang="zh-CN" sz="1800" i="1">
                            <a:latin typeface="Cambria Math" panose="02040503050406030204" pitchFamily="18" charset="0"/>
                          </a:rPr>
                          <m:t>2</m:t>
                        </m:r>
                      </m:sup>
                    </m:sSup>
                    <m:groupChr>
                      <m:groupChrPr>
                        <m:chr m:val="⇒"/>
                        <m:vertJc m:val="bot"/>
                        <m:ctrlPr>
                          <a:rPr lang="el-GR" altLang="zh-CN" sz="1800" b="0" i="1" smtClean="0">
                            <a:latin typeface="Cambria Math" panose="02040503050406030204" pitchFamily="18" charset="0"/>
                          </a:rPr>
                        </m:ctrlPr>
                      </m:groupChrPr>
                      <m:e>
                        <m:r>
                          <m:rPr>
                            <m:brk m:alnAt="2"/>
                          </m:rPr>
                          <a:rPr lang="zh-CN" altLang="en-US" sz="1800" i="1">
                            <a:latin typeface="Cambria Math" panose="02040503050406030204" pitchFamily="18" charset="0"/>
                          </a:rPr>
                          <m:t>矢</m:t>
                        </m:r>
                        <m:r>
                          <a:rPr lang="zh-CN" altLang="en-US" sz="1800" i="1">
                            <a:latin typeface="Cambria Math" panose="02040503050406030204" pitchFamily="18" charset="0"/>
                          </a:rPr>
                          <m:t>量化</m:t>
                        </m:r>
                      </m:e>
                    </m:groupChr>
                    <m:r>
                      <a:rPr lang="en-US" altLang="zh-CN" sz="1800" b="0" i="1" smtClean="0">
                        <a:latin typeface="Cambria Math" panose="02040503050406030204" pitchFamily="18" charset="0"/>
                      </a:rPr>
                      <m:t>−</m:t>
                    </m:r>
                    <m:f>
                      <m:fPr>
                        <m:ctrlPr>
                          <a:rPr lang="el-GR" altLang="zh-CN" sz="1800" b="0" i="1" smtClean="0">
                            <a:latin typeface="Cambria Math" panose="02040503050406030204" pitchFamily="18" charset="0"/>
                          </a:rPr>
                        </m:ctrlPr>
                      </m:fPr>
                      <m:num>
                        <m:r>
                          <a:rPr lang="en-US" altLang="zh-CN" sz="1800" b="0" i="1" smtClean="0">
                            <a:latin typeface="Cambria Math" panose="02040503050406030204" pitchFamily="18" charset="0"/>
                          </a:rPr>
                          <m:t>1</m:t>
                        </m:r>
                      </m:num>
                      <m:den>
                        <m:sSup>
                          <m:sSupPr>
                            <m:ctrlPr>
                              <a:rPr lang="el-GR" altLang="zh-CN" sz="1800" b="0" i="1" smtClean="0">
                                <a:latin typeface="Cambria Math" panose="02040503050406030204" pitchFamily="18" charset="0"/>
                              </a:rPr>
                            </m:ctrlPr>
                          </m:sSupPr>
                          <m:e>
                            <m:r>
                              <a:rPr lang="en-US" altLang="zh-CN" sz="1800" b="0" i="1" smtClean="0">
                                <a:latin typeface="Cambria Math" panose="02040503050406030204" pitchFamily="18" charset="0"/>
                              </a:rPr>
                              <m:t>𝑐</m:t>
                            </m:r>
                          </m:e>
                          <m:sup>
                            <m:r>
                              <a:rPr lang="en-US" altLang="zh-CN" sz="1800" b="0" i="1" smtClean="0">
                                <a:latin typeface="Cambria Math" panose="02040503050406030204" pitchFamily="18" charset="0"/>
                              </a:rPr>
                              <m:t>2</m:t>
                            </m:r>
                          </m:sup>
                        </m:sSup>
                      </m:den>
                    </m:f>
                    <m:sSup>
                      <m:sSupPr>
                        <m:ctrlPr>
                          <a:rPr lang="el-GR" altLang="zh-CN" sz="1800" i="1">
                            <a:latin typeface="Cambria Math" panose="02040503050406030204" pitchFamily="18" charset="0"/>
                          </a:rPr>
                        </m:ctrlPr>
                      </m:sSupPr>
                      <m:e>
                        <m:r>
                          <a:rPr lang="en-US" altLang="zh-CN" sz="1800" i="1">
                            <a:latin typeface="Cambria Math" panose="02040503050406030204" pitchFamily="18" charset="0"/>
                          </a:rPr>
                          <m:t>(</m:t>
                        </m:r>
                        <m:r>
                          <a:rPr lang="en-US" altLang="zh-CN" sz="1800" i="1">
                            <a:latin typeface="Cambria Math" panose="02040503050406030204" pitchFamily="18" charset="0"/>
                          </a:rPr>
                          <m:t>𝑑𝑡</m:t>
                        </m:r>
                        <m:r>
                          <a:rPr lang="en-US" altLang="zh-CN" sz="1800" i="1">
                            <a:latin typeface="Cambria Math" panose="02040503050406030204" pitchFamily="18" charset="0"/>
                          </a:rPr>
                          <m:t>)</m:t>
                        </m:r>
                      </m:e>
                      <m:sup>
                        <m:r>
                          <a:rPr lang="en-US" altLang="zh-CN" sz="1800" i="1">
                            <a:latin typeface="Cambria Math" panose="02040503050406030204" pitchFamily="18" charset="0"/>
                          </a:rPr>
                          <m:t>2</m:t>
                        </m:r>
                      </m:sup>
                    </m:sSup>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i="1">
                            <a:latin typeface="Cambria Math" panose="02040503050406030204" pitchFamily="18" charset="0"/>
                          </a:rPr>
                          <m:t>1</m:t>
                        </m:r>
                      </m:sub>
                    </m:sSub>
                    <m:sSub>
                      <m:sSubPr>
                        <m:ctrlPr>
                          <a:rPr lang="en-US" altLang="zh-CN" sz="1800" i="1" smtClean="0">
                            <a:latin typeface="Cambria Math" panose="02040503050406030204" pitchFamily="18" charset="0"/>
                          </a:rPr>
                        </m:ctrlPr>
                      </m:sSubPr>
                      <m:e>
                        <m:r>
                          <a:rPr lang="en-US" altLang="zh-CN" sz="1800" b="0" i="1" smtClean="0">
                            <a:latin typeface="Cambria Math" panose="02040503050406030204" pitchFamily="18" charset="0"/>
                          </a:rPr>
                          <m:t>𝑣</m:t>
                        </m:r>
                      </m:e>
                      <m:sub>
                        <m:r>
                          <a:rPr lang="en-US" altLang="zh-CN" sz="1800" b="0" i="1" smtClean="0">
                            <a:latin typeface="Cambria Math" panose="02040503050406030204" pitchFamily="18" charset="0"/>
                          </a:rPr>
                          <m:t>3</m:t>
                        </m:r>
                      </m:sub>
                    </m:sSub>
                    <m:sSup>
                      <m:sSupPr>
                        <m:ctrlPr>
                          <a:rPr lang="el-GR" altLang="zh-CN" sz="1800" i="1">
                            <a:latin typeface="Cambria Math" panose="02040503050406030204" pitchFamily="18" charset="0"/>
                          </a:rPr>
                        </m:ctrlPr>
                      </m:sSupPr>
                      <m:e>
                        <m:r>
                          <a:rPr lang="el-GR" altLang="zh-CN" sz="1800" i="1">
                            <a:latin typeface="Cambria Math" panose="02040503050406030204" pitchFamily="18" charset="0"/>
                          </a:rPr>
                          <m:t>𝛾</m:t>
                        </m:r>
                      </m:e>
                      <m:sup>
                        <m:r>
                          <a:rPr lang="el-GR" altLang="zh-CN" sz="1800" i="1">
                            <a:latin typeface="Cambria Math" panose="02040503050406030204" pitchFamily="18" charset="0"/>
                          </a:rPr>
                          <m:t>2</m:t>
                        </m:r>
                      </m:sup>
                    </m:sSup>
                    <m:sSub>
                      <m:sSubPr>
                        <m:ctrlPr>
                          <a:rPr lang="el-GR" altLang="zh-CN" sz="1800" i="1" smtClean="0">
                            <a:latin typeface="Cambria Math" panose="02040503050406030204" pitchFamily="18" charset="0"/>
                          </a:rPr>
                        </m:ctrlPr>
                      </m:sSubPr>
                      <m:e>
                        <m:acc>
                          <m:accPr>
                            <m:chr m:val="⃑"/>
                            <m:ctrlPr>
                              <a:rPr lang="el-GR" altLang="zh-CN" sz="1800" i="1" smtClean="0">
                                <a:latin typeface="Cambria Math" panose="02040503050406030204" pitchFamily="18" charset="0"/>
                                <a:ea typeface="+mn-ea"/>
                              </a:rPr>
                            </m:ctrlPr>
                          </m:accPr>
                          <m:e>
                            <m:r>
                              <m:rPr>
                                <m:sty m:val="p"/>
                              </m:rPr>
                              <a:rPr lang="en-US" altLang="zh-CN" sz="1800" i="1">
                                <a:latin typeface="Cambria Math" panose="02040503050406030204" pitchFamily="18" charset="0"/>
                                <a:ea typeface="+mn-ea"/>
                              </a:rPr>
                              <m:t>e</m:t>
                            </m:r>
                          </m:e>
                        </m:acc>
                      </m:e>
                      <m:sub>
                        <m:r>
                          <m:rPr>
                            <m:sty m:val="p"/>
                          </m:rPr>
                          <a:rPr lang="en-US" altLang="zh-CN" sz="1800" i="1">
                            <a:latin typeface="Cambria Math" panose="02040503050406030204" pitchFamily="18" charset="0"/>
                          </a:rPr>
                          <m:t>y</m:t>
                        </m:r>
                      </m:sub>
                    </m:sSub>
                  </m:oMath>
                </a14:m>
                <a:r>
                  <a:rPr lang="zh-CN" altLang="en-US" sz="1800" dirty="0">
                    <a:latin typeface="+mn-ea"/>
                    <a:ea typeface="+mn-ea"/>
                  </a:rPr>
                  <a:t>，对应的角加速度是</a:t>
                </a:r>
                <a14:m>
                  <m:oMath xmlns:m="http://schemas.openxmlformats.org/officeDocument/2006/math">
                    <m:sSub>
                      <m:sSubPr>
                        <m:ctrlPr>
                          <a:rPr lang="el-GR" altLang="zh-CN" sz="1800" b="0" i="1" smtClean="0">
                            <a:latin typeface="Cambria Math" panose="02040503050406030204" pitchFamily="18" charset="0"/>
                            <a:ea typeface="+mn-ea"/>
                          </a:rPr>
                        </m:ctrlPr>
                      </m:sSubPr>
                      <m:e>
                        <m:acc>
                          <m:accPr>
                            <m:chr m:val="⃑"/>
                            <m:ctrlPr>
                              <a:rPr lang="el-GR" altLang="zh-CN" sz="1800" b="0" i="1" smtClean="0">
                                <a:latin typeface="Cambria Math" panose="02040503050406030204" pitchFamily="18" charset="0"/>
                                <a:ea typeface="+mn-ea"/>
                              </a:rPr>
                            </m:ctrlPr>
                          </m:accPr>
                          <m:e>
                            <m:r>
                              <a:rPr lang="el-GR" altLang="zh-CN" sz="1800" b="0" i="1" smtClean="0">
                                <a:latin typeface="Cambria Math" panose="02040503050406030204" pitchFamily="18" charset="0"/>
                                <a:ea typeface="+mn-ea"/>
                              </a:rPr>
                              <m:t>𝜔</m:t>
                            </m:r>
                          </m:e>
                        </m:acc>
                      </m:e>
                      <m:sub>
                        <m:r>
                          <a:rPr lang="en-US" altLang="zh-CN" sz="1800" b="0" i="1" smtClean="0">
                            <a:latin typeface="Cambria Math" panose="02040503050406030204" pitchFamily="18" charset="0"/>
                            <a:ea typeface="+mn-ea"/>
                          </a:rPr>
                          <m:t>𝑇</m:t>
                        </m:r>
                        <m:r>
                          <a:rPr lang="en-US" altLang="zh-CN" sz="1800" b="0" i="1" smtClean="0">
                            <a:latin typeface="Cambria Math" panose="02040503050406030204" pitchFamily="18" charset="0"/>
                            <a:ea typeface="+mn-ea"/>
                          </a:rPr>
                          <m:t>2</m:t>
                        </m:r>
                      </m:sub>
                    </m:sSub>
                    <m:r>
                      <a:rPr lang="el-GR" altLang="zh-CN" sz="1800" b="0" i="1" smtClean="0">
                        <a:latin typeface="Cambria Math" panose="02040503050406030204" pitchFamily="18" charset="0"/>
                        <a:ea typeface="+mn-ea"/>
                      </a:rPr>
                      <m:t>=</m:t>
                    </m:r>
                    <m:f>
                      <m:fPr>
                        <m:ctrlPr>
                          <a:rPr lang="el-GR" altLang="zh-CN" sz="1800" b="0" i="1" smtClean="0">
                            <a:latin typeface="Cambria Math" panose="02040503050406030204" pitchFamily="18" charset="0"/>
                            <a:ea typeface="+mn-ea"/>
                          </a:rPr>
                        </m:ctrlPr>
                      </m:fPr>
                      <m:num>
                        <m:r>
                          <a:rPr lang="en-US" altLang="zh-CN" sz="1800" i="1">
                            <a:latin typeface="Cambria Math" panose="02040503050406030204" pitchFamily="18" charset="0"/>
                          </a:rPr>
                          <m:t>−</m:t>
                        </m:r>
                        <m:f>
                          <m:fPr>
                            <m:ctrlPr>
                              <a:rPr lang="el-GR" altLang="zh-CN" sz="1800" i="1">
                                <a:latin typeface="Cambria Math" panose="02040503050406030204" pitchFamily="18" charset="0"/>
                              </a:rPr>
                            </m:ctrlPr>
                          </m:fPr>
                          <m:num>
                            <m:r>
                              <a:rPr lang="en-US" altLang="zh-CN" sz="1800" i="1">
                                <a:latin typeface="Cambria Math" panose="02040503050406030204" pitchFamily="18" charset="0"/>
                              </a:rPr>
                              <m:t>1</m:t>
                            </m:r>
                          </m:num>
                          <m:den>
                            <m:sSup>
                              <m:sSupPr>
                                <m:ctrlPr>
                                  <a:rPr lang="el-GR" altLang="zh-CN" sz="1800" i="1">
                                    <a:latin typeface="Cambria Math" panose="02040503050406030204" pitchFamily="18" charset="0"/>
                                  </a:rPr>
                                </m:ctrlPr>
                              </m:sSupPr>
                              <m:e>
                                <m:r>
                                  <a:rPr lang="en-US" altLang="zh-CN" sz="1800" i="1">
                                    <a:latin typeface="Cambria Math" panose="02040503050406030204" pitchFamily="18" charset="0"/>
                                  </a:rPr>
                                  <m:t>𝑐</m:t>
                                </m:r>
                              </m:e>
                              <m:sup>
                                <m:r>
                                  <a:rPr lang="en-US" altLang="zh-CN" sz="1800" i="1">
                                    <a:latin typeface="Cambria Math" panose="02040503050406030204" pitchFamily="18" charset="0"/>
                                  </a:rPr>
                                  <m:t>2</m:t>
                                </m:r>
                              </m:sup>
                            </m:sSup>
                          </m:den>
                        </m:f>
                        <m:sSup>
                          <m:sSupPr>
                            <m:ctrlPr>
                              <a:rPr lang="el-GR" altLang="zh-CN" sz="1800" i="1">
                                <a:latin typeface="Cambria Math" panose="02040503050406030204" pitchFamily="18" charset="0"/>
                              </a:rPr>
                            </m:ctrlPr>
                          </m:sSupPr>
                          <m:e>
                            <m:r>
                              <a:rPr lang="en-US" altLang="zh-CN" sz="1800" i="1">
                                <a:latin typeface="Cambria Math" panose="02040503050406030204" pitchFamily="18" charset="0"/>
                              </a:rPr>
                              <m:t>(</m:t>
                            </m:r>
                            <m:r>
                              <a:rPr lang="en-US" altLang="zh-CN" sz="1800" i="1">
                                <a:latin typeface="Cambria Math" panose="02040503050406030204" pitchFamily="18" charset="0"/>
                              </a:rPr>
                              <m:t>𝑑𝑡</m:t>
                            </m:r>
                            <m:r>
                              <a:rPr lang="en-US" altLang="zh-CN" sz="1800" i="1">
                                <a:latin typeface="Cambria Math" panose="02040503050406030204" pitchFamily="18" charset="0"/>
                              </a:rPr>
                              <m:t>)</m:t>
                            </m:r>
                          </m:e>
                          <m:sup>
                            <m:r>
                              <a:rPr lang="en-US" altLang="zh-CN" sz="1800" i="1">
                                <a:latin typeface="Cambria Math" panose="02040503050406030204" pitchFamily="18" charset="0"/>
                              </a:rPr>
                              <m:t>2</m:t>
                            </m:r>
                          </m:sup>
                        </m:sSup>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i="1">
                                <a:latin typeface="Cambria Math" panose="02040503050406030204" pitchFamily="18" charset="0"/>
                              </a:rPr>
                              <m:t>1</m:t>
                            </m:r>
                          </m:sub>
                        </m:s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𝑣</m:t>
                            </m:r>
                          </m:e>
                          <m:sub>
                            <m:r>
                              <a:rPr lang="en-US" altLang="zh-CN" sz="1800" i="1">
                                <a:latin typeface="Cambria Math" panose="02040503050406030204" pitchFamily="18" charset="0"/>
                              </a:rPr>
                              <m:t>3</m:t>
                            </m:r>
                          </m:sub>
                        </m:sSub>
                        <m:sSup>
                          <m:sSupPr>
                            <m:ctrlPr>
                              <a:rPr lang="el-GR" altLang="zh-CN" sz="1800" i="1">
                                <a:latin typeface="Cambria Math" panose="02040503050406030204" pitchFamily="18" charset="0"/>
                              </a:rPr>
                            </m:ctrlPr>
                          </m:sSupPr>
                          <m:e>
                            <m:r>
                              <a:rPr lang="el-GR" altLang="zh-CN" sz="1800" i="1">
                                <a:latin typeface="Cambria Math" panose="02040503050406030204" pitchFamily="18" charset="0"/>
                              </a:rPr>
                              <m:t>𝛾</m:t>
                            </m:r>
                          </m:e>
                          <m:sup>
                            <m:r>
                              <a:rPr lang="el-GR" altLang="zh-CN" sz="1800" i="1">
                                <a:latin typeface="Cambria Math" panose="02040503050406030204" pitchFamily="18" charset="0"/>
                              </a:rPr>
                              <m:t>2</m:t>
                            </m:r>
                          </m:sup>
                        </m:sSup>
                        <m:sSub>
                          <m:sSubPr>
                            <m:ctrlPr>
                              <a:rPr lang="el-GR" altLang="zh-CN" sz="1800" i="1">
                                <a:latin typeface="Cambria Math" panose="02040503050406030204" pitchFamily="18" charset="0"/>
                              </a:rPr>
                            </m:ctrlPr>
                          </m:sSubPr>
                          <m:e>
                            <m:acc>
                              <m:accPr>
                                <m:chr m:val="⃑"/>
                                <m:ctrlPr>
                                  <a:rPr lang="el-GR" altLang="zh-CN" sz="1800" i="1">
                                    <a:latin typeface="Cambria Math" panose="02040503050406030204" pitchFamily="18" charset="0"/>
                                  </a:rPr>
                                </m:ctrlPr>
                              </m:accPr>
                              <m:e>
                                <m:r>
                                  <m:rPr>
                                    <m:sty m:val="p"/>
                                  </m:rPr>
                                  <a:rPr lang="en-US" altLang="zh-CN" sz="1800" i="1">
                                    <a:latin typeface="Cambria Math" panose="02040503050406030204" pitchFamily="18" charset="0"/>
                                  </a:rPr>
                                  <m:t>e</m:t>
                                </m:r>
                              </m:e>
                            </m:acc>
                          </m:e>
                          <m:sub>
                            <m:r>
                              <m:rPr>
                                <m:sty m:val="p"/>
                              </m:rPr>
                              <a:rPr lang="en-US" altLang="zh-CN" sz="1800" i="1">
                                <a:latin typeface="Cambria Math" panose="02040503050406030204" pitchFamily="18" charset="0"/>
                              </a:rPr>
                              <m:t>y</m:t>
                            </m:r>
                          </m:sub>
                        </m:sSub>
                      </m:num>
                      <m:den>
                        <m:sSup>
                          <m:sSupPr>
                            <m:ctrlPr>
                              <a:rPr lang="el-GR" altLang="zh-CN" sz="1800" i="1">
                                <a:latin typeface="Cambria Math" panose="02040503050406030204" pitchFamily="18" charset="0"/>
                              </a:rPr>
                            </m:ctrlPr>
                          </m:sSupPr>
                          <m:e>
                            <m:r>
                              <a:rPr lang="en-US" altLang="zh-CN" sz="1800" i="1">
                                <a:latin typeface="Cambria Math" panose="02040503050406030204" pitchFamily="18" charset="0"/>
                              </a:rPr>
                              <m:t>(</m:t>
                            </m:r>
                            <m:r>
                              <a:rPr lang="en-US" altLang="zh-CN" sz="1800" i="1">
                                <a:latin typeface="Cambria Math" panose="02040503050406030204" pitchFamily="18" charset="0"/>
                              </a:rPr>
                              <m:t>𝑑𝑡</m:t>
                            </m:r>
                            <m:r>
                              <a:rPr lang="en-US" altLang="zh-CN" sz="1800" i="1">
                                <a:latin typeface="Cambria Math" panose="02040503050406030204" pitchFamily="18" charset="0"/>
                              </a:rPr>
                              <m:t>)</m:t>
                            </m:r>
                          </m:e>
                          <m:sup>
                            <m:r>
                              <a:rPr lang="en-US" altLang="zh-CN" sz="1800" i="1">
                                <a:latin typeface="Cambria Math" panose="02040503050406030204" pitchFamily="18" charset="0"/>
                              </a:rPr>
                              <m:t>2</m:t>
                            </m:r>
                          </m:sup>
                        </m:sSup>
                      </m:den>
                    </m:f>
                    <m:r>
                      <a:rPr lang="en-US" altLang="zh-CN" sz="1800" b="0" i="1" smtClean="0">
                        <a:latin typeface="Cambria Math" panose="02040503050406030204" pitchFamily="18" charset="0"/>
                        <a:ea typeface="+mn-ea"/>
                      </a:rPr>
                      <m:t>=</m:t>
                    </m:r>
                    <m:r>
                      <a:rPr lang="en-US" altLang="zh-CN" sz="1800" i="1">
                        <a:latin typeface="Cambria Math" panose="02040503050406030204" pitchFamily="18" charset="0"/>
                      </a:rPr>
                      <m:t>−</m:t>
                    </m:r>
                    <m:f>
                      <m:fPr>
                        <m:ctrlPr>
                          <a:rPr lang="el-GR" altLang="zh-CN" sz="1800" i="1">
                            <a:latin typeface="Cambria Math" panose="02040503050406030204" pitchFamily="18" charset="0"/>
                          </a:rPr>
                        </m:ctrlPr>
                      </m:fPr>
                      <m:num>
                        <m:r>
                          <a:rPr lang="en-US" altLang="zh-CN" sz="1800" i="1">
                            <a:latin typeface="Cambria Math" panose="02040503050406030204" pitchFamily="18" charset="0"/>
                          </a:rPr>
                          <m:t>1</m:t>
                        </m:r>
                      </m:num>
                      <m:den>
                        <m:sSup>
                          <m:sSupPr>
                            <m:ctrlPr>
                              <a:rPr lang="el-GR" altLang="zh-CN" sz="1800" i="1">
                                <a:latin typeface="Cambria Math" panose="02040503050406030204" pitchFamily="18" charset="0"/>
                              </a:rPr>
                            </m:ctrlPr>
                          </m:sSupPr>
                          <m:e>
                            <m:r>
                              <a:rPr lang="en-US" altLang="zh-CN" sz="1800" i="1">
                                <a:latin typeface="Cambria Math" panose="02040503050406030204" pitchFamily="18" charset="0"/>
                              </a:rPr>
                              <m:t>𝑐</m:t>
                            </m:r>
                          </m:e>
                          <m:sup>
                            <m:r>
                              <a:rPr lang="en-US" altLang="zh-CN" sz="1800" i="1">
                                <a:latin typeface="Cambria Math" panose="02040503050406030204" pitchFamily="18" charset="0"/>
                              </a:rPr>
                              <m:t>2</m:t>
                            </m:r>
                          </m:sup>
                        </m:sSup>
                      </m:den>
                    </m:f>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i="1">
                            <a:latin typeface="Cambria Math" panose="02040503050406030204" pitchFamily="18" charset="0"/>
                          </a:rPr>
                          <m:t>1</m:t>
                        </m:r>
                      </m:sub>
                    </m:s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𝑣</m:t>
                        </m:r>
                      </m:e>
                      <m:sub>
                        <m:r>
                          <a:rPr lang="en-US" altLang="zh-CN" sz="1800" i="1">
                            <a:latin typeface="Cambria Math" panose="02040503050406030204" pitchFamily="18" charset="0"/>
                          </a:rPr>
                          <m:t>3</m:t>
                        </m:r>
                      </m:sub>
                    </m:sSub>
                    <m:sSup>
                      <m:sSupPr>
                        <m:ctrlPr>
                          <a:rPr lang="el-GR" altLang="zh-CN" sz="1800" i="1">
                            <a:latin typeface="Cambria Math" panose="02040503050406030204" pitchFamily="18" charset="0"/>
                          </a:rPr>
                        </m:ctrlPr>
                      </m:sSupPr>
                      <m:e>
                        <m:r>
                          <a:rPr lang="el-GR" altLang="zh-CN" sz="1800" i="1">
                            <a:latin typeface="Cambria Math" panose="02040503050406030204" pitchFamily="18" charset="0"/>
                          </a:rPr>
                          <m:t>𝛾</m:t>
                        </m:r>
                      </m:e>
                      <m:sup>
                        <m:r>
                          <a:rPr lang="el-GR" altLang="zh-CN" sz="1800" i="1">
                            <a:latin typeface="Cambria Math" panose="02040503050406030204" pitchFamily="18" charset="0"/>
                          </a:rPr>
                          <m:t>2</m:t>
                        </m:r>
                      </m:sup>
                    </m:sSup>
                    <m:sSub>
                      <m:sSubPr>
                        <m:ctrlPr>
                          <a:rPr lang="el-GR" altLang="zh-CN" sz="1800" i="1">
                            <a:latin typeface="Cambria Math" panose="02040503050406030204" pitchFamily="18" charset="0"/>
                          </a:rPr>
                        </m:ctrlPr>
                      </m:sSubPr>
                      <m:e>
                        <m:acc>
                          <m:accPr>
                            <m:chr m:val="⃑"/>
                            <m:ctrlPr>
                              <a:rPr lang="el-GR" altLang="zh-CN" sz="1800" i="1">
                                <a:latin typeface="Cambria Math" panose="02040503050406030204" pitchFamily="18" charset="0"/>
                              </a:rPr>
                            </m:ctrlPr>
                          </m:accPr>
                          <m:e>
                            <m:r>
                              <m:rPr>
                                <m:sty m:val="p"/>
                              </m:rPr>
                              <a:rPr lang="en-US" altLang="zh-CN" sz="1800" i="1">
                                <a:latin typeface="Cambria Math" panose="02040503050406030204" pitchFamily="18" charset="0"/>
                              </a:rPr>
                              <m:t>e</m:t>
                            </m:r>
                          </m:e>
                        </m:acc>
                      </m:e>
                      <m:sub>
                        <m:r>
                          <m:rPr>
                            <m:sty m:val="p"/>
                          </m:rPr>
                          <a:rPr lang="en-US" altLang="zh-CN" sz="1800" i="1">
                            <a:latin typeface="Cambria Math" panose="02040503050406030204" pitchFamily="18" charset="0"/>
                          </a:rPr>
                          <m:t>y</m:t>
                        </m:r>
                      </m:sub>
                    </m:sSub>
                    <m:r>
                      <a:rPr lang="en-US" altLang="zh-CN" sz="1800" b="0" i="0" smtClean="0">
                        <a:latin typeface="Cambria Math" panose="02040503050406030204" pitchFamily="18" charset="0"/>
                      </a:rPr>
                      <m:t>=</m:t>
                    </m:r>
                    <m:r>
                      <a:rPr lang="en-US" altLang="zh-CN" sz="1800" i="1">
                        <a:latin typeface="Cambria Math" panose="02040503050406030204" pitchFamily="18" charset="0"/>
                      </a:rPr>
                      <m:t>−</m:t>
                    </m:r>
                    <m:f>
                      <m:fPr>
                        <m:ctrlPr>
                          <a:rPr lang="el-GR" altLang="zh-CN" sz="1800" i="1">
                            <a:latin typeface="Cambria Math" panose="02040503050406030204" pitchFamily="18" charset="0"/>
                          </a:rPr>
                        </m:ctrlPr>
                      </m:fPr>
                      <m:num>
                        <m:sSup>
                          <m:sSupPr>
                            <m:ctrlPr>
                              <a:rPr lang="el-GR" altLang="zh-CN" sz="1800" i="1">
                                <a:latin typeface="Cambria Math" panose="02040503050406030204" pitchFamily="18" charset="0"/>
                              </a:rPr>
                            </m:ctrlPr>
                          </m:sSupPr>
                          <m:e>
                            <m:r>
                              <a:rPr lang="el-GR" altLang="zh-CN" sz="1800" i="1">
                                <a:latin typeface="Cambria Math" panose="02040503050406030204" pitchFamily="18" charset="0"/>
                              </a:rPr>
                              <m:t>𝛾</m:t>
                            </m:r>
                          </m:e>
                          <m:sup>
                            <m:r>
                              <a:rPr lang="el-GR" altLang="zh-CN" sz="1800" i="1">
                                <a:latin typeface="Cambria Math" panose="02040503050406030204" pitchFamily="18" charset="0"/>
                              </a:rPr>
                              <m:t>2</m:t>
                            </m:r>
                          </m:sup>
                        </m:sSup>
                      </m:num>
                      <m:den>
                        <m:sSup>
                          <m:sSupPr>
                            <m:ctrlPr>
                              <a:rPr lang="el-GR" altLang="zh-CN" sz="1800" i="1">
                                <a:latin typeface="Cambria Math" panose="02040503050406030204" pitchFamily="18" charset="0"/>
                              </a:rPr>
                            </m:ctrlPr>
                          </m:sSupPr>
                          <m:e>
                            <m:r>
                              <a:rPr lang="en-US" altLang="zh-CN" sz="1800" i="1">
                                <a:latin typeface="Cambria Math" panose="02040503050406030204" pitchFamily="18" charset="0"/>
                              </a:rPr>
                              <m:t>𝑐</m:t>
                            </m:r>
                          </m:e>
                          <m:sup>
                            <m:r>
                              <a:rPr lang="en-US" altLang="zh-CN" sz="1800" i="1">
                                <a:latin typeface="Cambria Math" panose="02040503050406030204" pitchFamily="18" charset="0"/>
                              </a:rPr>
                              <m:t>2</m:t>
                            </m:r>
                          </m:sup>
                        </m:sSup>
                      </m:den>
                    </m:f>
                    <m:sSub>
                      <m:sSubPr>
                        <m:ctrlPr>
                          <a:rPr lang="en-US" altLang="zh-CN" sz="1800" i="1">
                            <a:latin typeface="Cambria Math" panose="02040503050406030204" pitchFamily="18" charset="0"/>
                          </a:rPr>
                        </m:ctrlPr>
                      </m:sSubPr>
                      <m:e>
                        <m:acc>
                          <m:accPr>
                            <m:chr m:val="⃑"/>
                            <m:ctrlPr>
                              <a:rPr lang="en-US" altLang="zh-CN" sz="1800" b="0" i="1" smtClean="0">
                                <a:latin typeface="Cambria Math" panose="02040503050406030204" pitchFamily="18" charset="0"/>
                                <a:ea typeface="+mn-ea"/>
                              </a:rPr>
                            </m:ctrlPr>
                          </m:accPr>
                          <m:e>
                            <m:r>
                              <a:rPr lang="en-US" altLang="zh-CN" sz="1800" i="1">
                                <a:latin typeface="Cambria Math" panose="02040503050406030204" pitchFamily="18" charset="0"/>
                              </a:rPr>
                              <m:t>𝑏</m:t>
                            </m:r>
                          </m:e>
                        </m:acc>
                      </m:e>
                      <m:sub>
                        <m:r>
                          <a:rPr lang="en-US" altLang="zh-CN" sz="1800" b="0" i="1" smtClean="0">
                            <a:latin typeface="Cambria Math" panose="02040503050406030204" pitchFamily="18" charset="0"/>
                          </a:rPr>
                          <m:t>𝑥</m:t>
                        </m:r>
                      </m:sub>
                    </m:sSub>
                    <m:sSub>
                      <m:sSubPr>
                        <m:ctrlPr>
                          <a:rPr lang="en-US" altLang="zh-CN" sz="1800" i="1">
                            <a:latin typeface="Cambria Math" panose="02040503050406030204" pitchFamily="18" charset="0"/>
                          </a:rPr>
                        </m:ctrlPr>
                      </m:sSubPr>
                      <m:e>
                        <m:r>
                          <a:rPr lang="en-US" altLang="zh-CN" sz="1800" i="1" smtClean="0">
                            <a:latin typeface="Cambria Math" panose="02040503050406030204" pitchFamily="18" charset="0"/>
                            <a:ea typeface="Cambria Math" panose="02040503050406030204" pitchFamily="18" charset="0"/>
                          </a:rPr>
                          <m:t>×</m:t>
                        </m:r>
                        <m:acc>
                          <m:accPr>
                            <m:chr m:val="⃑"/>
                            <m:ctrlPr>
                              <a:rPr lang="en-US" altLang="zh-CN" sz="1800" b="0" i="1" smtClean="0">
                                <a:latin typeface="Cambria Math" panose="02040503050406030204" pitchFamily="18" charset="0"/>
                                <a:ea typeface="+mn-ea"/>
                              </a:rPr>
                            </m:ctrlPr>
                          </m:accPr>
                          <m:e>
                            <m:r>
                              <a:rPr lang="en-US" altLang="zh-CN" sz="1800" i="1">
                                <a:latin typeface="Cambria Math" panose="02040503050406030204" pitchFamily="18" charset="0"/>
                              </a:rPr>
                              <m:t>𝑣</m:t>
                            </m:r>
                          </m:e>
                        </m:acc>
                      </m:e>
                      <m:sub>
                        <m:r>
                          <a:rPr lang="en-US" altLang="zh-CN" sz="1800" b="0" i="1" smtClean="0">
                            <a:latin typeface="Cambria Math" panose="02040503050406030204" pitchFamily="18" charset="0"/>
                          </a:rPr>
                          <m:t>𝑧</m:t>
                        </m:r>
                      </m:sub>
                    </m:sSub>
                    <m:r>
                      <a:rPr lang="en-US" altLang="zh-CN" sz="1800" b="0" i="1" smtClean="0">
                        <a:latin typeface="Cambria Math" panose="02040503050406030204" pitchFamily="18" charset="0"/>
                      </a:rPr>
                      <m:t>=</m:t>
                    </m:r>
                    <m:r>
                      <a:rPr lang="en-US" altLang="zh-CN" sz="1800" i="1">
                        <a:latin typeface="Cambria Math" panose="02040503050406030204" pitchFamily="18" charset="0"/>
                      </a:rPr>
                      <m:t>−</m:t>
                    </m:r>
                    <m:f>
                      <m:fPr>
                        <m:ctrlPr>
                          <a:rPr lang="el-GR" altLang="zh-CN" sz="1800" i="1">
                            <a:latin typeface="Cambria Math" panose="02040503050406030204" pitchFamily="18" charset="0"/>
                          </a:rPr>
                        </m:ctrlPr>
                      </m:fPr>
                      <m:num>
                        <m:sSup>
                          <m:sSupPr>
                            <m:ctrlPr>
                              <a:rPr lang="el-GR" altLang="zh-CN" sz="1800" i="1">
                                <a:latin typeface="Cambria Math" panose="02040503050406030204" pitchFamily="18" charset="0"/>
                              </a:rPr>
                            </m:ctrlPr>
                          </m:sSupPr>
                          <m:e>
                            <m:r>
                              <a:rPr lang="el-GR" altLang="zh-CN" sz="1800" i="1">
                                <a:latin typeface="Cambria Math" panose="02040503050406030204" pitchFamily="18" charset="0"/>
                              </a:rPr>
                              <m:t>𝛾</m:t>
                            </m:r>
                          </m:e>
                          <m:sup>
                            <m:r>
                              <a:rPr lang="el-GR" altLang="zh-CN" sz="1800" i="1">
                                <a:latin typeface="Cambria Math" panose="02040503050406030204" pitchFamily="18" charset="0"/>
                              </a:rPr>
                              <m:t>2</m:t>
                            </m:r>
                          </m:sup>
                        </m:sSup>
                      </m:num>
                      <m:den>
                        <m:sSup>
                          <m:sSupPr>
                            <m:ctrlPr>
                              <a:rPr lang="el-GR" altLang="zh-CN" sz="1800" i="1">
                                <a:latin typeface="Cambria Math" panose="02040503050406030204" pitchFamily="18" charset="0"/>
                              </a:rPr>
                            </m:ctrlPr>
                          </m:sSupPr>
                          <m:e>
                            <m:r>
                              <a:rPr lang="en-US" altLang="zh-CN" sz="1800" i="1">
                                <a:latin typeface="Cambria Math" panose="02040503050406030204" pitchFamily="18" charset="0"/>
                              </a:rPr>
                              <m:t>𝑐</m:t>
                            </m:r>
                          </m:e>
                          <m:sup>
                            <m:r>
                              <a:rPr lang="en-US" altLang="zh-CN" sz="1800" i="1">
                                <a:latin typeface="Cambria Math" panose="02040503050406030204" pitchFamily="18" charset="0"/>
                              </a:rPr>
                              <m:t>2</m:t>
                            </m:r>
                          </m:sup>
                        </m:sSup>
                      </m:den>
                    </m:f>
                    <m:sSub>
                      <m:sSubPr>
                        <m:ctrlPr>
                          <a:rPr lang="en-US" altLang="zh-CN" sz="1800" i="1">
                            <a:latin typeface="Cambria Math" panose="02040503050406030204" pitchFamily="18" charset="0"/>
                          </a:rPr>
                        </m:ctrlPr>
                      </m:sSubPr>
                      <m:e>
                        <m:acc>
                          <m:accPr>
                            <m:chr m:val="⃑"/>
                            <m:ctrlPr>
                              <a:rPr lang="en-US" altLang="zh-CN" sz="1800" i="1">
                                <a:latin typeface="Cambria Math" panose="02040503050406030204" pitchFamily="18" charset="0"/>
                              </a:rPr>
                            </m:ctrlPr>
                          </m:accPr>
                          <m:e>
                            <m:r>
                              <a:rPr lang="en-US" altLang="zh-CN" sz="1800" i="1">
                                <a:latin typeface="Cambria Math" panose="02040503050406030204" pitchFamily="18" charset="0"/>
                              </a:rPr>
                              <m:t>𝑏</m:t>
                            </m:r>
                          </m:e>
                        </m:acc>
                      </m:e>
                      <m:sub>
                        <m:r>
                          <a:rPr lang="en-US" altLang="zh-CN" sz="1800" i="1">
                            <a:latin typeface="Cambria Math" panose="02040503050406030204" pitchFamily="18" charset="0"/>
                          </a:rPr>
                          <m:t>𝑥</m:t>
                        </m:r>
                      </m:sub>
                    </m:s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ea typeface="Cambria Math" panose="02040503050406030204" pitchFamily="18" charset="0"/>
                          </a:rPr>
                          <m:t>×</m:t>
                        </m:r>
                        <m:acc>
                          <m:accPr>
                            <m:chr m:val="⃑"/>
                            <m:ctrlPr>
                              <a:rPr lang="en-US" altLang="zh-CN" sz="1800" i="1">
                                <a:latin typeface="Cambria Math" panose="02040503050406030204" pitchFamily="18" charset="0"/>
                              </a:rPr>
                            </m:ctrlPr>
                          </m:accPr>
                          <m:e>
                            <m:r>
                              <a:rPr lang="en-US" altLang="zh-CN" sz="1800" i="1">
                                <a:latin typeface="Cambria Math" panose="02040503050406030204" pitchFamily="18" charset="0"/>
                              </a:rPr>
                              <m:t>𝑣</m:t>
                            </m:r>
                          </m:e>
                        </m:acc>
                      </m:e>
                      <m:sub>
                        <m:r>
                          <a:rPr lang="en-US" altLang="zh-CN" sz="1800" i="1">
                            <a:latin typeface="Cambria Math" panose="02040503050406030204" pitchFamily="18" charset="0"/>
                          </a:rPr>
                          <m:t>𝑧</m:t>
                        </m:r>
                      </m:sub>
                    </m:sSub>
                    <m:r>
                      <a:rPr lang="en-US" altLang="zh-CN" sz="1800" b="0" i="1" smtClean="0">
                        <a:latin typeface="Cambria Math" panose="02040503050406030204" pitchFamily="18" charset="0"/>
                      </a:rPr>
                      <m:t>=</m:t>
                    </m:r>
                    <m:r>
                      <a:rPr lang="en-US" altLang="zh-CN" sz="1800" i="1">
                        <a:latin typeface="Cambria Math" panose="02040503050406030204" pitchFamily="18" charset="0"/>
                      </a:rPr>
                      <m:t>−</m:t>
                    </m:r>
                    <m:f>
                      <m:fPr>
                        <m:ctrlPr>
                          <a:rPr lang="el-GR" altLang="zh-CN" sz="1800" i="1">
                            <a:latin typeface="Cambria Math" panose="02040503050406030204" pitchFamily="18" charset="0"/>
                          </a:rPr>
                        </m:ctrlPr>
                      </m:fPr>
                      <m:num>
                        <m:sSup>
                          <m:sSupPr>
                            <m:ctrlPr>
                              <a:rPr lang="el-GR" altLang="zh-CN" sz="1800" i="1">
                                <a:latin typeface="Cambria Math" panose="02040503050406030204" pitchFamily="18" charset="0"/>
                              </a:rPr>
                            </m:ctrlPr>
                          </m:sSupPr>
                          <m:e>
                            <m:r>
                              <a:rPr lang="el-GR" altLang="zh-CN" sz="1800" i="1">
                                <a:latin typeface="Cambria Math" panose="02040503050406030204" pitchFamily="18" charset="0"/>
                              </a:rPr>
                              <m:t>𝛾</m:t>
                            </m:r>
                          </m:e>
                          <m:sup>
                            <m:r>
                              <a:rPr lang="el-GR" altLang="zh-CN" sz="1800" i="1">
                                <a:latin typeface="Cambria Math" panose="02040503050406030204" pitchFamily="18" charset="0"/>
                              </a:rPr>
                              <m:t>2</m:t>
                            </m:r>
                          </m:sup>
                        </m:sSup>
                      </m:num>
                      <m:den>
                        <m:sSup>
                          <m:sSupPr>
                            <m:ctrlPr>
                              <a:rPr lang="el-GR" altLang="zh-CN" sz="1800" i="1">
                                <a:latin typeface="Cambria Math" panose="02040503050406030204" pitchFamily="18" charset="0"/>
                              </a:rPr>
                            </m:ctrlPr>
                          </m:sSupPr>
                          <m:e>
                            <m:r>
                              <a:rPr lang="en-US" altLang="zh-CN" sz="1800" i="1">
                                <a:latin typeface="Cambria Math" panose="02040503050406030204" pitchFamily="18" charset="0"/>
                              </a:rPr>
                              <m:t>𝑐</m:t>
                            </m:r>
                          </m:e>
                          <m:sup>
                            <m:r>
                              <a:rPr lang="en-US" altLang="zh-CN" sz="1800" i="1">
                                <a:latin typeface="Cambria Math" panose="02040503050406030204" pitchFamily="18" charset="0"/>
                              </a:rPr>
                              <m:t>2</m:t>
                            </m:r>
                          </m:sup>
                        </m:sSup>
                      </m:den>
                    </m:f>
                    <m:sSub>
                      <m:sSubPr>
                        <m:ctrlPr>
                          <a:rPr lang="en-US" altLang="zh-CN" sz="1800" i="1">
                            <a:latin typeface="Cambria Math" panose="02040503050406030204" pitchFamily="18" charset="0"/>
                          </a:rPr>
                        </m:ctrlPr>
                      </m:sSubPr>
                      <m:e>
                        <m:acc>
                          <m:accPr>
                            <m:chr m:val="̈"/>
                            <m:ctrlPr>
                              <a:rPr lang="en-US" altLang="zh-CN" sz="1800" i="1">
                                <a:latin typeface="Cambria Math" panose="02040503050406030204" pitchFamily="18" charset="0"/>
                              </a:rPr>
                            </m:ctrlPr>
                          </m:accPr>
                          <m:e>
                            <m:acc>
                              <m:accPr>
                                <m:chr m:val="⃑"/>
                                <m:ctrlPr>
                                  <a:rPr lang="en-US" altLang="zh-CN" sz="1800" i="1">
                                    <a:latin typeface="Cambria Math" panose="02040503050406030204" pitchFamily="18" charset="0"/>
                                  </a:rPr>
                                </m:ctrlPr>
                              </m:accPr>
                              <m:e>
                                <m:r>
                                  <a:rPr lang="en-US" altLang="zh-CN" sz="1800" b="0" i="1" smtClean="0">
                                    <a:latin typeface="Cambria Math" panose="02040503050406030204" pitchFamily="18" charset="0"/>
                                  </a:rPr>
                                  <m:t>𝑣</m:t>
                                </m:r>
                              </m:e>
                            </m:acc>
                          </m:e>
                        </m:acc>
                      </m:e>
                      <m:sub>
                        <m:r>
                          <a:rPr lang="zh-CN" altLang="en-US" sz="1800" i="1">
                            <a:latin typeface="Cambria Math" panose="02040503050406030204" pitchFamily="18" charset="0"/>
                          </a:rPr>
                          <m:t>⊥</m:t>
                        </m:r>
                      </m:sub>
                    </m:sSub>
                    <m:r>
                      <a:rPr lang="en-US" altLang="zh-CN" sz="1800" i="1" smtClean="0">
                        <a:latin typeface="Cambria Math" panose="02040503050406030204" pitchFamily="18" charset="0"/>
                        <a:ea typeface="Cambria Math" panose="02040503050406030204" pitchFamily="18" charset="0"/>
                      </a:rPr>
                      <m:t>×</m:t>
                    </m:r>
                    <m:acc>
                      <m:accPr>
                        <m:chr m:val="⃑"/>
                        <m:ctrlPr>
                          <a:rPr lang="en-US" altLang="zh-CN" sz="1800" b="0" i="1" smtClean="0">
                            <a:latin typeface="Cambria Math" panose="02040503050406030204" pitchFamily="18" charset="0"/>
                            <a:ea typeface="Cambria Math" panose="02040503050406030204" pitchFamily="18" charset="0"/>
                          </a:rPr>
                        </m:ctrlPr>
                      </m:accPr>
                      <m:e>
                        <m:r>
                          <a:rPr lang="en-US" altLang="zh-CN" sz="1800" i="1">
                            <a:latin typeface="Cambria Math" panose="02040503050406030204" pitchFamily="18" charset="0"/>
                            <a:ea typeface="Cambria Math" panose="02040503050406030204" pitchFamily="18" charset="0"/>
                          </a:rPr>
                          <m:t>𝑣</m:t>
                        </m:r>
                      </m:e>
                    </m:acc>
                  </m:oMath>
                </a14:m>
                <a:endParaRPr lang="en-US" altLang="zh-CN" sz="1800" dirty="0">
                  <a:latin typeface="+mn-ea"/>
                  <a:ea typeface="+mn-ea"/>
                </a:endParaRPr>
              </a:p>
              <a:p>
                <a:pPr>
                  <a:lnSpc>
                    <a:spcPct val="150000"/>
                  </a:lnSpc>
                </a:pPr>
                <a:r>
                  <a:rPr lang="en-US" altLang="zh-CN" sz="1800" dirty="0">
                    <a:latin typeface="+mn-ea"/>
                    <a:ea typeface="+mn-ea"/>
                  </a:rPr>
                  <a:t>    </a:t>
                </a:r>
                <a:r>
                  <a:rPr lang="zh-CN" altLang="en-US" sz="1800" dirty="0">
                    <a:latin typeface="+mn-ea"/>
                    <a:ea typeface="+mn-ea"/>
                  </a:rPr>
                  <a:t>其中</a:t>
                </a:r>
                <a14:m>
                  <m:oMath xmlns:m="http://schemas.openxmlformats.org/officeDocument/2006/math">
                    <m:sSub>
                      <m:sSubPr>
                        <m:ctrlPr>
                          <a:rPr lang="en-US" altLang="zh-CN" sz="1800" i="1">
                            <a:latin typeface="Cambria Math" panose="02040503050406030204" pitchFamily="18" charset="0"/>
                          </a:rPr>
                        </m:ctrlPr>
                      </m:sSubPr>
                      <m:e>
                        <m:acc>
                          <m:accPr>
                            <m:chr m:val="̈"/>
                            <m:ctrlPr>
                              <a:rPr lang="en-US" altLang="zh-CN" sz="1800" i="1">
                                <a:latin typeface="Cambria Math" panose="02040503050406030204" pitchFamily="18" charset="0"/>
                              </a:rPr>
                            </m:ctrlPr>
                          </m:accPr>
                          <m:e>
                            <m:acc>
                              <m:accPr>
                                <m:chr m:val="⃑"/>
                                <m:ctrlPr>
                                  <a:rPr lang="en-US" altLang="zh-CN" sz="1800" i="1">
                                    <a:latin typeface="Cambria Math" panose="02040503050406030204" pitchFamily="18" charset="0"/>
                                  </a:rPr>
                                </m:ctrlPr>
                              </m:accPr>
                              <m:e>
                                <m:r>
                                  <a:rPr lang="en-US" altLang="zh-CN" sz="1800" i="1">
                                    <a:latin typeface="Cambria Math" panose="02040503050406030204" pitchFamily="18" charset="0"/>
                                  </a:rPr>
                                  <m:t>𝑣</m:t>
                                </m:r>
                              </m:e>
                            </m:acc>
                          </m:e>
                        </m:acc>
                      </m:e>
                      <m:sub>
                        <m:r>
                          <a:rPr lang="zh-CN" altLang="en-US" sz="1800" i="1">
                            <a:latin typeface="Cambria Math" panose="02040503050406030204" pitchFamily="18" charset="0"/>
                          </a:rPr>
                          <m:t>⊥</m:t>
                        </m:r>
                      </m:sub>
                    </m:sSub>
                  </m:oMath>
                </a14:m>
                <a:r>
                  <a:rPr lang="zh-CN" altLang="en-US" sz="1800" dirty="0">
                    <a:latin typeface="+mn-ea"/>
                    <a:ea typeface="+mn-ea"/>
                  </a:rPr>
                  <a:t>为外势演化或辐射导致的垂直于加速度和速度所在平面的法向速度二阶变化率。这是一个十分有趣的结果，首先它作为一个角加速度，说明速度和加速度都有因为法向变化率的存在而产生的“进动”，且数学形式不同。可以推广到广义的</a:t>
                </a:r>
                <a:r>
                  <a:rPr lang="en-US" altLang="zh-CN" sz="1800" dirty="0">
                    <a:latin typeface="+mn-lt"/>
                    <a:ea typeface="+mn-ea"/>
                  </a:rPr>
                  <a:t>Thomas</a:t>
                </a:r>
                <a:r>
                  <a:rPr lang="zh-CN" altLang="en-US" sz="1800" dirty="0">
                    <a:latin typeface="+mn-ea"/>
                    <a:ea typeface="+mn-ea"/>
                  </a:rPr>
                  <a:t>效应：</a:t>
                </a:r>
                <a:r>
                  <a:rPr lang="en-US" altLang="zh-CN" sz="1800" b="1" dirty="0">
                    <a:solidFill>
                      <a:srgbClr val="FF0000"/>
                    </a:solidFill>
                    <a:latin typeface="+mn-ea"/>
                    <a:ea typeface="+mn-ea"/>
                  </a:rPr>
                  <a:t>n</a:t>
                </a:r>
                <a:r>
                  <a:rPr lang="zh-CN" altLang="en-US" sz="1800" b="1" dirty="0">
                    <a:solidFill>
                      <a:srgbClr val="FF0000"/>
                    </a:solidFill>
                    <a:latin typeface="+mn-ea"/>
                    <a:ea typeface="+mn-ea"/>
                  </a:rPr>
                  <a:t>阶法向速度变化率必然导致可观测的</a:t>
                </a:r>
                <a:r>
                  <a:rPr lang="en-US" altLang="zh-CN" sz="1800" b="1" dirty="0">
                    <a:solidFill>
                      <a:srgbClr val="FF0000"/>
                    </a:solidFill>
                    <a:latin typeface="+mn-ea"/>
                    <a:ea typeface="+mn-ea"/>
                  </a:rPr>
                  <a:t>n-1</a:t>
                </a:r>
                <a:r>
                  <a:rPr lang="zh-CN" altLang="en-US" sz="1800" b="1" dirty="0">
                    <a:solidFill>
                      <a:srgbClr val="FF0000"/>
                    </a:solidFill>
                    <a:latin typeface="+mn-ea"/>
                    <a:ea typeface="+mn-ea"/>
                  </a:rPr>
                  <a:t>阶角速度变化率。</a:t>
                </a:r>
              </a:p>
            </p:txBody>
          </p:sp>
        </mc:Choice>
        <mc:Fallback xmlns="">
          <p:sp>
            <p:nvSpPr>
              <p:cNvPr id="3" name="文本框 2">
                <a:extLst>
                  <a:ext uri="{FF2B5EF4-FFF2-40B4-BE49-F238E27FC236}">
                    <a16:creationId xmlns:a16="http://schemas.microsoft.com/office/drawing/2014/main" id="{7341FB90-BA05-61B9-7626-3C63650D7BB0}"/>
                  </a:ext>
                </a:extLst>
              </p:cNvPr>
              <p:cNvSpPr txBox="1">
                <a:spLocks noRot="1" noChangeAspect="1" noMove="1" noResize="1" noEditPoints="1" noAdjustHandles="1" noChangeArrowheads="1" noChangeShapeType="1" noTextEdit="1"/>
              </p:cNvSpPr>
              <p:nvPr/>
            </p:nvSpPr>
            <p:spPr>
              <a:xfrm>
                <a:off x="55279" y="844698"/>
                <a:ext cx="8927787" cy="5855770"/>
              </a:xfrm>
              <a:prstGeom prst="rect">
                <a:avLst/>
              </a:prstGeom>
              <a:blipFill>
                <a:blip r:embed="rId3"/>
                <a:stretch>
                  <a:fillRect l="-546" r="-137" b="-521"/>
                </a:stretch>
              </a:blipFill>
            </p:spPr>
            <p:txBody>
              <a:bodyPr/>
              <a:lstStyle/>
              <a:p>
                <a:r>
                  <a:rPr lang="zh-CN" altLang="en-US">
                    <a:noFill/>
                  </a:rPr>
                  <a:t> </a:t>
                </a:r>
              </a:p>
            </p:txBody>
          </p:sp>
        </mc:Fallback>
      </mc:AlternateContent>
      <p:sp>
        <p:nvSpPr>
          <p:cNvPr id="4" name="文本框 3">
            <a:extLst>
              <a:ext uri="{FF2B5EF4-FFF2-40B4-BE49-F238E27FC236}">
                <a16:creationId xmlns:a16="http://schemas.microsoft.com/office/drawing/2014/main" id="{7F17310B-41EB-B0F3-618F-9D0635A68C01}"/>
              </a:ext>
            </a:extLst>
          </p:cNvPr>
          <p:cNvSpPr txBox="1"/>
          <p:nvPr/>
        </p:nvSpPr>
        <p:spPr>
          <a:xfrm>
            <a:off x="305821" y="197451"/>
            <a:ext cx="4339650" cy="461665"/>
          </a:xfrm>
          <a:prstGeom prst="rect">
            <a:avLst/>
          </a:prstGeom>
          <a:noFill/>
        </p:spPr>
        <p:txBody>
          <a:bodyPr wrap="none" rtlCol="0">
            <a:spAutoFit/>
          </a:bodyPr>
          <a:lstStyle/>
          <a:p>
            <a:r>
              <a:rPr lang="zh-CN" altLang="en-US" dirty="0">
                <a:solidFill>
                  <a:schemeClr val="bg1"/>
                </a:solidFill>
                <a:latin typeface="+mn-ea"/>
                <a:ea typeface="+mn-ea"/>
              </a:rPr>
              <a:t>二阶</a:t>
            </a:r>
            <a:r>
              <a:rPr lang="en-US" altLang="zh-CN" dirty="0">
                <a:solidFill>
                  <a:schemeClr val="bg1"/>
                </a:solidFill>
                <a:latin typeface="+mn-ea"/>
                <a:ea typeface="+mn-ea"/>
              </a:rPr>
              <a:t>Thomas</a:t>
            </a:r>
            <a:r>
              <a:rPr lang="zh-CN" altLang="en-US" dirty="0">
                <a:solidFill>
                  <a:schemeClr val="bg1"/>
                </a:solidFill>
                <a:latin typeface="+mn-ea"/>
                <a:ea typeface="+mn-ea"/>
              </a:rPr>
              <a:t>效应推导</a:t>
            </a:r>
            <a:r>
              <a:rPr lang="en-US" altLang="zh-CN" dirty="0">
                <a:solidFill>
                  <a:schemeClr val="bg1"/>
                </a:solidFill>
                <a:latin typeface="+mn-ea"/>
                <a:ea typeface="+mn-ea"/>
              </a:rPr>
              <a:t>—</a:t>
            </a:r>
            <a:r>
              <a:rPr lang="zh-CN" altLang="en-US" dirty="0">
                <a:solidFill>
                  <a:schemeClr val="bg1"/>
                </a:solidFill>
                <a:latin typeface="+mn-ea"/>
                <a:ea typeface="+mn-ea"/>
              </a:rPr>
              <a:t>单过程</a:t>
            </a:r>
          </a:p>
        </p:txBody>
      </p:sp>
    </p:spTree>
    <p:extLst>
      <p:ext uri="{BB962C8B-B14F-4D97-AF65-F5344CB8AC3E}">
        <p14:creationId xmlns:p14="http://schemas.microsoft.com/office/powerpoint/2010/main" val="23982757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9F6C5A91-A80E-F126-A00B-A13DEB6CD0F9}"/>
              </a:ext>
            </a:extLst>
          </p:cNvPr>
          <p:cNvSpPr txBox="1"/>
          <p:nvPr/>
        </p:nvSpPr>
        <p:spPr>
          <a:xfrm>
            <a:off x="0" y="5386643"/>
            <a:ext cx="9144000" cy="1113766"/>
          </a:xfrm>
          <a:prstGeom prst="rect">
            <a:avLst/>
          </a:prstGeom>
          <a:noFill/>
        </p:spPr>
        <p:txBody>
          <a:bodyPr wrap="square" rtlCol="0">
            <a:spAutoFit/>
          </a:bodyPr>
          <a:lstStyle/>
          <a:p>
            <a:pPr>
              <a:lnSpc>
                <a:spcPct val="150000"/>
              </a:lnSpc>
            </a:pPr>
            <a:r>
              <a:rPr lang="zh-CN" altLang="en-US" dirty="0">
                <a:latin typeface="+mn-ea"/>
                <a:ea typeface="+mn-ea"/>
              </a:rPr>
              <a:t>参考讲义</a:t>
            </a:r>
            <a:r>
              <a:rPr lang="en-US" altLang="zh-CN" dirty="0">
                <a:latin typeface="+mn-ea"/>
                <a:ea typeface="+mn-ea"/>
              </a:rPr>
              <a:t>《</a:t>
            </a:r>
            <a:r>
              <a:rPr lang="zh-CN" altLang="en-US" dirty="0">
                <a:latin typeface="+mn-ea"/>
                <a:ea typeface="+mn-ea"/>
              </a:rPr>
              <a:t>狭义相对论四维形式</a:t>
            </a:r>
            <a:r>
              <a:rPr lang="en-US" altLang="zh-CN" dirty="0">
                <a:latin typeface="+mn-ea"/>
                <a:ea typeface="+mn-ea"/>
              </a:rPr>
              <a:t>》</a:t>
            </a:r>
            <a:r>
              <a:rPr lang="zh-CN" altLang="en-US" dirty="0">
                <a:latin typeface="+mn-ea"/>
                <a:ea typeface="+mn-ea"/>
              </a:rPr>
              <a:t>把一阶、二阶</a:t>
            </a:r>
            <a:r>
              <a:rPr lang="en-US" altLang="zh-CN" dirty="0">
                <a:latin typeface="+mn-lt"/>
                <a:ea typeface="+mn-ea"/>
              </a:rPr>
              <a:t>Thomas</a:t>
            </a:r>
            <a:r>
              <a:rPr lang="zh-CN" altLang="en-US" dirty="0">
                <a:latin typeface="+mn-ea"/>
                <a:ea typeface="+mn-ea"/>
              </a:rPr>
              <a:t>效应中的速度、一阶速度、二阶速度表示成四维矢量的形式</a:t>
            </a:r>
          </a:p>
        </p:txBody>
      </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76DE944D-6E9A-C9F4-6943-AF982843F4F2}"/>
                  </a:ext>
                </a:extLst>
              </p:cNvPr>
              <p:cNvSpPr txBox="1"/>
              <p:nvPr/>
            </p:nvSpPr>
            <p:spPr>
              <a:xfrm>
                <a:off x="0" y="903108"/>
                <a:ext cx="9144000" cy="4483535"/>
              </a:xfrm>
              <a:prstGeom prst="rect">
                <a:avLst/>
              </a:prstGeom>
              <a:noFill/>
            </p:spPr>
            <p:txBody>
              <a:bodyPr wrap="square" rtlCol="0">
                <a:spAutoFit/>
              </a:bodyPr>
              <a:lstStyle/>
              <a:p>
                <a:pPr>
                  <a:lnSpc>
                    <a:spcPct val="150000"/>
                  </a:lnSpc>
                </a:pPr>
                <a:r>
                  <a:rPr lang="zh-CN" altLang="en-US" dirty="0">
                    <a:latin typeface="+mn-ea"/>
                    <a:ea typeface="+mn-ea"/>
                  </a:rPr>
                  <a:t>从类似</a:t>
                </a:r>
                <a:r>
                  <a:rPr lang="en-US" altLang="zh-CN" dirty="0">
                    <a:latin typeface="+mn-lt"/>
                    <a:ea typeface="+mn-ea"/>
                  </a:rPr>
                  <a:t>Wigner</a:t>
                </a:r>
                <a:r>
                  <a:rPr lang="zh-CN" altLang="en-US" dirty="0">
                    <a:latin typeface="+mn-ea"/>
                    <a:ea typeface="+mn-ea"/>
                  </a:rPr>
                  <a:t>转动的角度</a:t>
                </a:r>
                <a:r>
                  <a:rPr lang="en-US" altLang="zh-CN" dirty="0">
                    <a:latin typeface="+mn-ea"/>
                    <a:ea typeface="+mn-ea"/>
                  </a:rPr>
                  <a:t>(</a:t>
                </a:r>
                <a:r>
                  <a:rPr lang="zh-CN" altLang="en-US" dirty="0">
                    <a:latin typeface="+mn-ea"/>
                    <a:ea typeface="+mn-ea"/>
                  </a:rPr>
                  <a:t>不存在几阶小量、几阶导数之说</a:t>
                </a:r>
                <a:r>
                  <a:rPr lang="en-US" altLang="zh-CN" dirty="0">
                    <a:latin typeface="+mn-ea"/>
                    <a:ea typeface="+mn-ea"/>
                  </a:rPr>
                  <a:t>)</a:t>
                </a:r>
                <a:r>
                  <a:rPr lang="zh-CN" altLang="en-US" dirty="0">
                    <a:latin typeface="+mn-ea"/>
                    <a:ea typeface="+mn-ea"/>
                  </a:rPr>
                  <a:t>考虑二阶</a:t>
                </a:r>
                <a:r>
                  <a:rPr lang="en-US" altLang="zh-CN" dirty="0">
                    <a:latin typeface="+mn-lt"/>
                    <a:ea typeface="+mn-ea"/>
                  </a:rPr>
                  <a:t>Thomas</a:t>
                </a:r>
                <a:r>
                  <a:rPr lang="zh-CN" altLang="en-US" dirty="0">
                    <a:latin typeface="+mn-ea"/>
                    <a:ea typeface="+mn-ea"/>
                  </a:rPr>
                  <a:t>效应，探讨两个不共线加速度引起的转动。可以参考</a:t>
                </a:r>
                <a:r>
                  <a:rPr lang="en-US" altLang="zh-CN" dirty="0">
                    <a:latin typeface="+mn-lt"/>
                    <a:ea typeface="+mn-ea"/>
                  </a:rPr>
                  <a:t>Jackson P569</a:t>
                </a:r>
                <a:r>
                  <a:rPr lang="zh-CN" altLang="en-US" dirty="0">
                    <a:latin typeface="+mn-ea"/>
                    <a:ea typeface="+mn-ea"/>
                  </a:rPr>
                  <a:t>和讲义“狭义相对论四维形式”</a:t>
                </a:r>
                <a:r>
                  <a:rPr lang="en-US" altLang="zh-CN" dirty="0">
                    <a:latin typeface="+mn-lt"/>
                    <a:ea typeface="+mn-ea"/>
                  </a:rPr>
                  <a:t>P13</a:t>
                </a:r>
                <a:r>
                  <a:rPr lang="zh-CN" altLang="en-US" dirty="0">
                    <a:latin typeface="+mn-ea"/>
                    <a:ea typeface="+mn-ea"/>
                  </a:rPr>
                  <a:t>，但注意我们讨论的是参考系</a:t>
                </a:r>
                <a:r>
                  <a:rPr lang="el-GR" altLang="zh-CN" dirty="0">
                    <a:latin typeface="+mn-lt"/>
                    <a:ea typeface="+mn-ea"/>
                  </a:rPr>
                  <a:t>Σ</a:t>
                </a:r>
                <a:r>
                  <a:rPr lang="en-US" altLang="zh-CN" dirty="0">
                    <a:latin typeface="+mn-lt"/>
                    <a:ea typeface="+mn-ea"/>
                  </a:rPr>
                  <a:t>’</a:t>
                </a:r>
                <a:r>
                  <a:rPr lang="zh-CN" altLang="en-US" dirty="0">
                    <a:latin typeface="+mn-ea"/>
                    <a:ea typeface="+mn-ea"/>
                  </a:rPr>
                  <a:t>也在做加速运动，这样才能体现出</a:t>
                </a:r>
                <a:r>
                  <a:rPr lang="el-GR" altLang="zh-CN" dirty="0">
                    <a:latin typeface="+mn-lt"/>
                    <a:ea typeface="+mn-ea"/>
                  </a:rPr>
                  <a:t>Σ</a:t>
                </a:r>
                <a:r>
                  <a:rPr lang="en-US" altLang="zh-CN" dirty="0">
                    <a:latin typeface="+mn-lt"/>
                    <a:ea typeface="+mn-ea"/>
                  </a:rPr>
                  <a:t>’</a:t>
                </a:r>
                <a:r>
                  <a:rPr lang="zh-CN" altLang="en-US" dirty="0">
                    <a:latin typeface="+mn-ea"/>
                    <a:ea typeface="+mn-ea"/>
                  </a:rPr>
                  <a:t>的加速对</a:t>
                </a:r>
                <a:r>
                  <a:rPr lang="el-GR" altLang="zh-CN" dirty="0">
                    <a:latin typeface="+mn-lt"/>
                    <a:ea typeface="+mn-ea"/>
                  </a:rPr>
                  <a:t>Σ</a:t>
                </a:r>
                <a:r>
                  <a:rPr lang="en-US" altLang="zh-CN" dirty="0">
                    <a:latin typeface="+mn-lt"/>
                    <a:ea typeface="+mn-ea"/>
                  </a:rPr>
                  <a:t>”</a:t>
                </a:r>
                <a:r>
                  <a:rPr lang="zh-CN" altLang="en-US" dirty="0">
                    <a:latin typeface="+mn-lt"/>
                    <a:ea typeface="+mn-ea"/>
                  </a:rPr>
                  <a:t>加速度</a:t>
                </a:r>
                <a:r>
                  <a:rPr lang="zh-CN" altLang="en-US" dirty="0">
                    <a:latin typeface="+mn-ea"/>
                    <a:ea typeface="+mn-ea"/>
                  </a:rPr>
                  <a:t>的影响，如同</a:t>
                </a:r>
                <a:r>
                  <a:rPr lang="en-US" altLang="zh-CN" dirty="0">
                    <a:latin typeface="+mn-ea"/>
                    <a:ea typeface="+mn-ea"/>
                  </a:rPr>
                  <a:t>Wigner</a:t>
                </a:r>
                <a:r>
                  <a:rPr lang="zh-CN" altLang="en-US" dirty="0">
                    <a:latin typeface="+mn-ea"/>
                    <a:ea typeface="+mn-ea"/>
                  </a:rPr>
                  <a:t>转动研究</a:t>
                </a:r>
                <a14:m>
                  <m:oMath xmlns:m="http://schemas.openxmlformats.org/officeDocument/2006/math">
                    <m:acc>
                      <m:accPr>
                        <m:chr m:val="⃑"/>
                        <m:ctrlPr>
                          <a:rPr lang="en-US" altLang="zh-CN" b="0" i="1" smtClean="0">
                            <a:latin typeface="Cambria Math" panose="02040503050406030204" pitchFamily="18" charset="0"/>
                            <a:ea typeface="+mn-ea"/>
                          </a:rPr>
                        </m:ctrlPr>
                      </m:accPr>
                      <m:e>
                        <m:r>
                          <a:rPr lang="en-US" altLang="zh-CN" i="1">
                            <a:latin typeface="Cambria Math" panose="02040503050406030204" pitchFamily="18" charset="0"/>
                            <a:ea typeface="+mn-ea"/>
                          </a:rPr>
                          <m:t>𝑢</m:t>
                        </m:r>
                      </m:e>
                    </m:acc>
                    <m:r>
                      <m:rPr>
                        <m:nor/>
                      </m:rPr>
                      <a:rPr lang="zh-CN" altLang="en-US"/>
                      <m:t>⊕</m:t>
                    </m:r>
                    <m:acc>
                      <m:accPr>
                        <m:chr m:val="⃑"/>
                        <m:ctrlPr>
                          <a:rPr lang="en-US" altLang="zh-CN" i="1">
                            <a:latin typeface="Cambria Math" panose="02040503050406030204" pitchFamily="18" charset="0"/>
                          </a:rPr>
                        </m:ctrlPr>
                      </m:accPr>
                      <m:e>
                        <m:r>
                          <a:rPr lang="en-US" altLang="zh-CN" b="0" i="1" smtClean="0">
                            <a:latin typeface="Cambria Math" panose="02040503050406030204" pitchFamily="18" charset="0"/>
                          </a:rPr>
                          <m:t>𝑣</m:t>
                        </m:r>
                      </m:e>
                    </m:acc>
                  </m:oMath>
                </a14:m>
                <a:r>
                  <a:rPr lang="zh-CN" altLang="en-US" dirty="0">
                    <a:latin typeface="+mn-ea"/>
                    <a:ea typeface="+mn-ea"/>
                  </a:rPr>
                  <a:t>对</a:t>
                </a:r>
                <a14:m>
                  <m:oMath xmlns:m="http://schemas.openxmlformats.org/officeDocument/2006/math">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r>
                      <m:rPr>
                        <m:nor/>
                      </m:rPr>
                      <a:rPr lang="en-US" altLang="zh-CN" b="0" i="0"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sSub>
                          <m:sSubPr>
                            <m:ctrlPr>
                              <a:rPr lang="en-US" altLang="zh-CN" b="0" i="1" smtClean="0">
                                <a:latin typeface="Cambria Math" panose="02040503050406030204" pitchFamily="18" charset="0"/>
                              </a:rPr>
                            </m:ctrlPr>
                          </m:sSubPr>
                          <m:e>
                            <m:r>
                              <a:rPr lang="el-GR" altLang="zh-CN" b="0" i="1" smtClean="0">
                                <a:latin typeface="Cambria Math" panose="02040503050406030204" pitchFamily="18" charset="0"/>
                              </a:rPr>
                              <m:t>𝛾</m:t>
                            </m:r>
                          </m:e>
                          <m:sub>
                            <m:r>
                              <a:rPr lang="en-US" altLang="zh-CN" b="0" i="1" smtClean="0">
                                <a:latin typeface="Cambria Math" panose="02040503050406030204" pitchFamily="18" charset="0"/>
                              </a:rPr>
                              <m:t>𝑢</m:t>
                            </m:r>
                          </m:sub>
                        </m:sSub>
                      </m:den>
                    </m:f>
                    <m:acc>
                      <m:accPr>
                        <m:chr m:val="⃑"/>
                        <m:ctrlPr>
                          <a:rPr lang="en-US" altLang="zh-CN" i="1" smtClean="0">
                            <a:latin typeface="Cambria Math" panose="02040503050406030204" pitchFamily="18" charset="0"/>
                          </a:rPr>
                        </m:ctrlPr>
                      </m:accPr>
                      <m:e>
                        <m:r>
                          <a:rPr lang="en-US" altLang="zh-CN" i="1">
                            <a:latin typeface="Cambria Math" panose="02040503050406030204" pitchFamily="18" charset="0"/>
                          </a:rPr>
                          <m:t>𝑣</m:t>
                        </m:r>
                      </m:e>
                    </m:acc>
                  </m:oMath>
                </a14:m>
                <a:r>
                  <a:rPr lang="zh-CN" altLang="en-US" dirty="0">
                    <a:latin typeface="+mn-ea"/>
                    <a:ea typeface="+mn-ea"/>
                  </a:rPr>
                  <a:t>的偏离</a:t>
                </a:r>
                <a:r>
                  <a:rPr lang="en-US" altLang="zh-CN" dirty="0">
                    <a:latin typeface="+mn-ea"/>
                    <a:ea typeface="+mn-ea"/>
                  </a:rPr>
                  <a:t>(</a:t>
                </a:r>
                <a:r>
                  <a:rPr lang="zh-CN" altLang="en-US" dirty="0">
                    <a:latin typeface="+mn-ea"/>
                    <a:ea typeface="+mn-ea"/>
                  </a:rPr>
                  <a:t>转动</a:t>
                </a:r>
                <a:r>
                  <a:rPr lang="en-US" altLang="zh-CN" dirty="0">
                    <a:latin typeface="+mn-ea"/>
                    <a:ea typeface="+mn-ea"/>
                  </a:rPr>
                  <a:t>)</a:t>
                </a:r>
                <a:r>
                  <a:rPr lang="zh-CN" altLang="en-US" dirty="0">
                    <a:latin typeface="+mn-ea"/>
                    <a:ea typeface="+mn-ea"/>
                  </a:rPr>
                  <a:t>一样研究</a:t>
                </a:r>
                <a14:m>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𝑎</m:t>
                            </m:r>
                          </m:e>
                        </m:acc>
                      </m:e>
                      <m:sub>
                        <m:r>
                          <a:rPr lang="en-US" altLang="zh-CN" b="0" i="1" smtClean="0">
                            <a:latin typeface="Cambria Math" panose="02040503050406030204" pitchFamily="18" charset="0"/>
                          </a:rPr>
                          <m:t>𝑢</m:t>
                        </m:r>
                      </m:sub>
                    </m:sSub>
                    <m:r>
                      <m:rPr>
                        <m:nor/>
                      </m:rPr>
                      <a:rPr lang="zh-CN" altLang="en-US"/>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𝑎</m:t>
                            </m:r>
                          </m:e>
                        </m:acc>
                      </m:e>
                      <m:sub>
                        <m:r>
                          <a:rPr lang="en-US" altLang="zh-CN" b="0" i="1" smtClean="0">
                            <a:latin typeface="Cambria Math" panose="02040503050406030204" pitchFamily="18" charset="0"/>
                          </a:rPr>
                          <m:t>𝑣</m:t>
                        </m:r>
                      </m:sub>
                    </m:sSub>
                  </m:oMath>
                </a14:m>
                <a:r>
                  <a:rPr lang="zh-CN" altLang="en-US" dirty="0">
                    <a:latin typeface="+mn-ea"/>
                    <a:ea typeface="+mn-ea"/>
                  </a:rPr>
                  <a:t>对</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𝑎</m:t>
                            </m:r>
                          </m:e>
                        </m:acc>
                      </m:e>
                      <m:sub>
                        <m:r>
                          <a:rPr lang="en-US" altLang="zh-CN" i="1">
                            <a:latin typeface="Cambria Math" panose="02040503050406030204" pitchFamily="18" charset="0"/>
                          </a:rPr>
                          <m:t>𝑢</m:t>
                        </m:r>
                      </m:sub>
                    </m:sSub>
                    <m:r>
                      <m:rPr>
                        <m:nor/>
                      </m:rPr>
                      <a:rPr lang="en-US" altLang="zh-CN">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sSub>
                          <m:sSubPr>
                            <m:ctrlPr>
                              <a:rPr lang="en-US" altLang="zh-CN" i="1">
                                <a:latin typeface="Cambria Math" panose="02040503050406030204" pitchFamily="18" charset="0"/>
                              </a:rPr>
                            </m:ctrlPr>
                          </m:sSubPr>
                          <m:e>
                            <m:r>
                              <a:rPr lang="el-GR" altLang="zh-CN" i="1">
                                <a:latin typeface="Cambria Math" panose="02040503050406030204" pitchFamily="18" charset="0"/>
                              </a:rPr>
                              <m:t>𝛾</m:t>
                            </m:r>
                          </m:e>
                          <m:sub>
                            <m:r>
                              <a:rPr lang="en-US" altLang="zh-CN" i="1">
                                <a:latin typeface="Cambria Math" panose="02040503050406030204" pitchFamily="18" charset="0"/>
                              </a:rPr>
                              <m:t>𝑢</m:t>
                            </m:r>
                          </m:sub>
                        </m:sSub>
                      </m:den>
                    </m:f>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𝑎</m:t>
                            </m:r>
                          </m:e>
                        </m:acc>
                      </m:e>
                      <m:sub>
                        <m:r>
                          <a:rPr lang="en-US" altLang="zh-CN" b="0" i="1" smtClean="0">
                            <a:latin typeface="Cambria Math" panose="02040503050406030204" pitchFamily="18" charset="0"/>
                          </a:rPr>
                          <m:t>𝑣</m:t>
                        </m:r>
                      </m:sub>
                    </m:sSub>
                  </m:oMath>
                </a14:m>
                <a:r>
                  <a:rPr lang="zh-CN" altLang="en-US" dirty="0">
                    <a:latin typeface="+mn-ea"/>
                    <a:ea typeface="+mn-ea"/>
                  </a:rPr>
                  <a:t>的偏离</a:t>
                </a:r>
                <a:r>
                  <a:rPr lang="en-US" altLang="zh-CN" dirty="0">
                    <a:latin typeface="+mn-ea"/>
                    <a:ea typeface="+mn-ea"/>
                  </a:rPr>
                  <a:t>(</a:t>
                </a:r>
                <a:r>
                  <a:rPr lang="zh-CN" altLang="en-US" dirty="0">
                    <a:latin typeface="+mn-ea"/>
                    <a:ea typeface="+mn-ea"/>
                  </a:rPr>
                  <a:t>转动</a:t>
                </a:r>
                <a:r>
                  <a:rPr lang="en-US" altLang="zh-CN" dirty="0">
                    <a:latin typeface="+mn-ea"/>
                    <a:ea typeface="+mn-ea"/>
                  </a:rPr>
                  <a:t>)</a:t>
                </a:r>
                <a:r>
                  <a:rPr lang="zh-CN" altLang="en-US" dirty="0">
                    <a:latin typeface="+mn-ea"/>
                    <a:ea typeface="+mn-ea"/>
                  </a:rPr>
                  <a:t>。最后可以给出加速度的相对论加法。</a:t>
                </a:r>
              </a:p>
            </p:txBody>
          </p:sp>
        </mc:Choice>
        <mc:Fallback xmlns="">
          <p:sp>
            <p:nvSpPr>
              <p:cNvPr id="3" name="文本框 2">
                <a:extLst>
                  <a:ext uri="{FF2B5EF4-FFF2-40B4-BE49-F238E27FC236}">
                    <a16:creationId xmlns:a16="http://schemas.microsoft.com/office/drawing/2014/main" id="{76DE944D-6E9A-C9F4-6943-AF982843F4F2}"/>
                  </a:ext>
                </a:extLst>
              </p:cNvPr>
              <p:cNvSpPr txBox="1">
                <a:spLocks noRot="1" noChangeAspect="1" noMove="1" noResize="1" noEditPoints="1" noAdjustHandles="1" noChangeArrowheads="1" noChangeShapeType="1" noTextEdit="1"/>
              </p:cNvSpPr>
              <p:nvPr/>
            </p:nvSpPr>
            <p:spPr>
              <a:xfrm>
                <a:off x="0" y="903108"/>
                <a:ext cx="9144000" cy="4483535"/>
              </a:xfrm>
              <a:prstGeom prst="rect">
                <a:avLst/>
              </a:prstGeom>
              <a:blipFill>
                <a:blip r:embed="rId2"/>
                <a:stretch>
                  <a:fillRect l="-1000" r="-467" b="-203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8060423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a:extLst>
              <a:ext uri="{FF2B5EF4-FFF2-40B4-BE49-F238E27FC236}">
                <a16:creationId xmlns:a16="http://schemas.microsoft.com/office/drawing/2014/main" id="{50AC55B6-902F-1D2D-D5E6-563B6634CDCB}"/>
              </a:ext>
            </a:extLst>
          </p:cNvPr>
          <p:cNvGrpSpPr/>
          <p:nvPr/>
        </p:nvGrpSpPr>
        <p:grpSpPr>
          <a:xfrm>
            <a:off x="453542" y="1048240"/>
            <a:ext cx="2809037" cy="2673207"/>
            <a:chOff x="274676" y="1130148"/>
            <a:chExt cx="4396435" cy="3945894"/>
          </a:xfrm>
        </p:grpSpPr>
        <p:cxnSp>
          <p:nvCxnSpPr>
            <p:cNvPr id="7" name="直接连接符 6">
              <a:extLst>
                <a:ext uri="{FF2B5EF4-FFF2-40B4-BE49-F238E27FC236}">
                  <a16:creationId xmlns:a16="http://schemas.microsoft.com/office/drawing/2014/main" id="{54BB8E1B-9FB2-480F-B8FB-008A7271BED4}"/>
                </a:ext>
              </a:extLst>
            </p:cNvPr>
            <p:cNvCxnSpPr/>
            <p:nvPr/>
          </p:nvCxnSpPr>
          <p:spPr bwMode="auto">
            <a:xfrm>
              <a:off x="1371955" y="1221588"/>
              <a:ext cx="0" cy="2509113"/>
            </a:xfrm>
            <a:prstGeom prst="line">
              <a:avLst/>
            </a:prstGeom>
            <a:solidFill>
              <a:schemeClr val="accent1"/>
            </a:solidFill>
            <a:ln w="25400" cap="flat" cmpd="sng" algn="ctr">
              <a:solidFill>
                <a:schemeClr val="tx1"/>
              </a:solidFill>
              <a:prstDash val="solid"/>
              <a:round/>
              <a:headEnd type="stealth" w="lg" len="lg"/>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 name="直接连接符 7">
              <a:extLst>
                <a:ext uri="{FF2B5EF4-FFF2-40B4-BE49-F238E27FC236}">
                  <a16:creationId xmlns:a16="http://schemas.microsoft.com/office/drawing/2014/main" id="{A4D392E7-747C-BF2E-D25C-D243B9926C92}"/>
                </a:ext>
              </a:extLst>
            </p:cNvPr>
            <p:cNvCxnSpPr/>
            <p:nvPr/>
          </p:nvCxnSpPr>
          <p:spPr bwMode="auto">
            <a:xfrm>
              <a:off x="1371955" y="3730701"/>
              <a:ext cx="3299156" cy="0"/>
            </a:xfrm>
            <a:prstGeom prst="line">
              <a:avLst/>
            </a:prstGeom>
            <a:solidFill>
              <a:schemeClr val="accent1"/>
            </a:solidFill>
            <a:ln w="25400" cap="flat" cmpd="sng" algn="ctr">
              <a:solidFill>
                <a:schemeClr val="tx1"/>
              </a:solidFill>
              <a:prstDash val="solid"/>
              <a:round/>
              <a:headEnd type="none" w="med" len="med"/>
              <a:tailEnd type="stealth"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 name="直接连接符 8">
              <a:extLst>
                <a:ext uri="{FF2B5EF4-FFF2-40B4-BE49-F238E27FC236}">
                  <a16:creationId xmlns:a16="http://schemas.microsoft.com/office/drawing/2014/main" id="{D1D82DF2-242F-C4D7-FBD2-7C6D09F9E475}"/>
                </a:ext>
              </a:extLst>
            </p:cNvPr>
            <p:cNvCxnSpPr/>
            <p:nvPr/>
          </p:nvCxnSpPr>
          <p:spPr bwMode="auto">
            <a:xfrm flipV="1">
              <a:off x="274676" y="3730701"/>
              <a:ext cx="1097279" cy="1324051"/>
            </a:xfrm>
            <a:prstGeom prst="line">
              <a:avLst/>
            </a:prstGeom>
            <a:solidFill>
              <a:schemeClr val="accent1"/>
            </a:solidFill>
            <a:ln w="25400" cap="flat" cmpd="sng" algn="ctr">
              <a:solidFill>
                <a:schemeClr val="tx1"/>
              </a:solidFill>
              <a:prstDash val="solid"/>
              <a:round/>
              <a:headEnd type="stealth" w="lg" len="lg"/>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 name="文本框 9">
              <a:extLst>
                <a:ext uri="{FF2B5EF4-FFF2-40B4-BE49-F238E27FC236}">
                  <a16:creationId xmlns:a16="http://schemas.microsoft.com/office/drawing/2014/main" id="{A2E24B04-6B05-8FD7-B56D-CE8300D3EAC0}"/>
                </a:ext>
              </a:extLst>
            </p:cNvPr>
            <p:cNvSpPr txBox="1"/>
            <p:nvPr/>
          </p:nvSpPr>
          <p:spPr>
            <a:xfrm>
              <a:off x="4316787" y="3681526"/>
              <a:ext cx="262060" cy="662785"/>
            </a:xfrm>
            <a:prstGeom prst="rect">
              <a:avLst/>
            </a:prstGeom>
            <a:noFill/>
          </p:spPr>
          <p:txBody>
            <a:bodyPr wrap="square" rtlCol="0">
              <a:spAutoFit/>
            </a:bodyPr>
            <a:lstStyle/>
            <a:p>
              <a:r>
                <a:rPr lang="en-US" altLang="zh-CN" dirty="0"/>
                <a:t>y</a:t>
              </a:r>
              <a:endParaRPr lang="zh-CN" altLang="en-US" dirty="0"/>
            </a:p>
          </p:txBody>
        </p:sp>
        <p:sp>
          <p:nvSpPr>
            <p:cNvPr id="11" name="文本框 10">
              <a:extLst>
                <a:ext uri="{FF2B5EF4-FFF2-40B4-BE49-F238E27FC236}">
                  <a16:creationId xmlns:a16="http://schemas.microsoft.com/office/drawing/2014/main" id="{35D3D5AC-7630-3BAF-2167-7ED5EECE8FB6}"/>
                </a:ext>
              </a:extLst>
            </p:cNvPr>
            <p:cNvSpPr txBox="1"/>
            <p:nvPr/>
          </p:nvSpPr>
          <p:spPr>
            <a:xfrm>
              <a:off x="472850" y="4614377"/>
              <a:ext cx="338554" cy="461665"/>
            </a:xfrm>
            <a:prstGeom prst="rect">
              <a:avLst/>
            </a:prstGeom>
            <a:noFill/>
          </p:spPr>
          <p:txBody>
            <a:bodyPr wrap="none" rtlCol="0">
              <a:spAutoFit/>
            </a:bodyPr>
            <a:lstStyle/>
            <a:p>
              <a:r>
                <a:rPr lang="en-US" altLang="zh-CN" dirty="0"/>
                <a:t>x</a:t>
              </a:r>
              <a:endParaRPr lang="zh-CN" altLang="en-US" dirty="0"/>
            </a:p>
          </p:txBody>
        </p:sp>
        <p:sp>
          <p:nvSpPr>
            <p:cNvPr id="12" name="文本框 11">
              <a:extLst>
                <a:ext uri="{FF2B5EF4-FFF2-40B4-BE49-F238E27FC236}">
                  <a16:creationId xmlns:a16="http://schemas.microsoft.com/office/drawing/2014/main" id="{2D82578D-14ED-BB85-32B6-3167D2050F32}"/>
                </a:ext>
              </a:extLst>
            </p:cNvPr>
            <p:cNvSpPr txBox="1"/>
            <p:nvPr/>
          </p:nvSpPr>
          <p:spPr>
            <a:xfrm>
              <a:off x="811404" y="1130148"/>
              <a:ext cx="320922" cy="461665"/>
            </a:xfrm>
            <a:prstGeom prst="rect">
              <a:avLst/>
            </a:prstGeom>
            <a:noFill/>
          </p:spPr>
          <p:txBody>
            <a:bodyPr wrap="none" rtlCol="0">
              <a:spAutoFit/>
            </a:bodyPr>
            <a:lstStyle/>
            <a:p>
              <a:r>
                <a:rPr lang="en-US" altLang="zh-CN" dirty="0"/>
                <a:t>z</a:t>
              </a:r>
              <a:endParaRPr lang="zh-CN" altLang="en-US" dirty="0"/>
            </a:p>
          </p:txBody>
        </p:sp>
        <p:cxnSp>
          <p:nvCxnSpPr>
            <p:cNvPr id="13" name="直接连接符 12">
              <a:extLst>
                <a:ext uri="{FF2B5EF4-FFF2-40B4-BE49-F238E27FC236}">
                  <a16:creationId xmlns:a16="http://schemas.microsoft.com/office/drawing/2014/main" id="{34BA6A20-533F-88C9-D34D-9F8BD6C8CD1E}"/>
                </a:ext>
              </a:extLst>
            </p:cNvPr>
            <p:cNvCxnSpPr/>
            <p:nvPr/>
          </p:nvCxnSpPr>
          <p:spPr bwMode="auto">
            <a:xfrm>
              <a:off x="1892300" y="2441903"/>
              <a:ext cx="1495425" cy="0"/>
            </a:xfrm>
            <a:prstGeom prst="line">
              <a:avLst/>
            </a:prstGeom>
            <a:solidFill>
              <a:schemeClr val="accent1"/>
            </a:solidFill>
            <a:ln w="19050" cap="flat" cmpd="sng" algn="ctr">
              <a:solidFill>
                <a:schemeClr val="accent2"/>
              </a:solidFill>
              <a:prstDash val="solid"/>
              <a:round/>
              <a:headEnd type="none" w="med" len="med"/>
              <a:tailEnd type="stealth"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 name="直接连接符 13">
              <a:extLst>
                <a:ext uri="{FF2B5EF4-FFF2-40B4-BE49-F238E27FC236}">
                  <a16:creationId xmlns:a16="http://schemas.microsoft.com/office/drawing/2014/main" id="{DC0D11A1-534D-87BF-F112-2438ED172FEC}"/>
                </a:ext>
              </a:extLst>
            </p:cNvPr>
            <p:cNvCxnSpPr/>
            <p:nvPr/>
          </p:nvCxnSpPr>
          <p:spPr bwMode="auto">
            <a:xfrm>
              <a:off x="1892300" y="2438568"/>
              <a:ext cx="1625600" cy="626312"/>
            </a:xfrm>
            <a:prstGeom prst="line">
              <a:avLst/>
            </a:prstGeom>
            <a:solidFill>
              <a:schemeClr val="accent1"/>
            </a:solidFill>
            <a:ln w="19050" cap="flat" cmpd="sng" algn="ctr">
              <a:solidFill>
                <a:schemeClr val="accent2"/>
              </a:solidFill>
              <a:prstDash val="solid"/>
              <a:round/>
              <a:headEnd type="none" w="med" len="med"/>
              <a:tailEnd type="stealth"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582E2ABB-D8AD-8BA6-C5BF-9EEC4FADE5CB}"/>
                    </a:ext>
                  </a:extLst>
                </p:cNvPr>
                <p:cNvSpPr txBox="1"/>
                <p:nvPr/>
              </p:nvSpPr>
              <p:spPr>
                <a:xfrm>
                  <a:off x="2822456" y="1900525"/>
                  <a:ext cx="749567" cy="53022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800" i="1" smtClean="0">
                                <a:solidFill>
                                  <a:schemeClr val="accent2"/>
                                </a:solidFill>
                                <a:latin typeface="Cambria Math" panose="02040503050406030204" pitchFamily="18" charset="0"/>
                              </a:rPr>
                            </m:ctrlPr>
                          </m:sSubPr>
                          <m:e>
                            <m:acc>
                              <m:accPr>
                                <m:chr m:val="⃑"/>
                                <m:ctrlPr>
                                  <a:rPr lang="en-US" altLang="zh-CN" sz="1800" i="1" smtClean="0">
                                    <a:solidFill>
                                      <a:schemeClr val="accent2"/>
                                    </a:solidFill>
                                    <a:latin typeface="Cambria Math" panose="02040503050406030204" pitchFamily="18" charset="0"/>
                                  </a:rPr>
                                </m:ctrlPr>
                              </m:accPr>
                              <m:e>
                                <m:r>
                                  <a:rPr lang="en-US" altLang="zh-CN" sz="1800" b="0" i="1" smtClean="0">
                                    <a:solidFill>
                                      <a:schemeClr val="accent2"/>
                                    </a:solidFill>
                                    <a:latin typeface="Cambria Math" panose="02040503050406030204" pitchFamily="18" charset="0"/>
                                  </a:rPr>
                                  <m:t>𝑣</m:t>
                                </m:r>
                              </m:e>
                            </m:acc>
                          </m:e>
                          <m:sub>
                            <m:r>
                              <a:rPr lang="en-US" altLang="zh-CN" sz="1800" b="0" i="1" smtClean="0">
                                <a:solidFill>
                                  <a:schemeClr val="accent2"/>
                                </a:solidFill>
                                <a:latin typeface="Cambria Math" panose="02040503050406030204" pitchFamily="18" charset="0"/>
                              </a:rPr>
                              <m:t>𝑡</m:t>
                            </m:r>
                          </m:sub>
                        </m:sSub>
                      </m:oMath>
                    </m:oMathPara>
                  </a14:m>
                  <a:endParaRPr lang="zh-CN" altLang="en-US" sz="1800" dirty="0">
                    <a:solidFill>
                      <a:schemeClr val="accent2"/>
                    </a:solidFill>
                  </a:endParaRPr>
                </a:p>
              </p:txBody>
            </p:sp>
          </mc:Choice>
          <mc:Fallback xmlns="">
            <p:sp>
              <p:nvSpPr>
                <p:cNvPr id="15" name="文本框 14">
                  <a:extLst>
                    <a:ext uri="{FF2B5EF4-FFF2-40B4-BE49-F238E27FC236}">
                      <a16:creationId xmlns:a16="http://schemas.microsoft.com/office/drawing/2014/main" id="{582E2ABB-D8AD-8BA6-C5BF-9EEC4FADE5CB}"/>
                    </a:ext>
                  </a:extLst>
                </p:cNvPr>
                <p:cNvSpPr txBox="1">
                  <a:spLocks noRot="1" noChangeAspect="1" noMove="1" noResize="1" noEditPoints="1" noAdjustHandles="1" noChangeArrowheads="1" noChangeShapeType="1" noTextEdit="1"/>
                </p:cNvSpPr>
                <p:nvPr/>
              </p:nvSpPr>
              <p:spPr>
                <a:xfrm>
                  <a:off x="2822456" y="1900525"/>
                  <a:ext cx="749567" cy="530228"/>
                </a:xfrm>
                <a:prstGeom prst="rect">
                  <a:avLst/>
                </a:prstGeom>
                <a:blipFill>
                  <a:blip r:embed="rId2"/>
                  <a:stretch>
                    <a:fillRect t="-5172" r="-13924" b="-344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578FBDC7-5D78-A62B-A343-3E0BAC183B2E}"/>
                    </a:ext>
                  </a:extLst>
                </p:cNvPr>
                <p:cNvSpPr txBox="1"/>
                <p:nvPr/>
              </p:nvSpPr>
              <p:spPr>
                <a:xfrm>
                  <a:off x="3422077" y="2454200"/>
                  <a:ext cx="1156770" cy="53022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800" i="1" smtClean="0">
                                <a:solidFill>
                                  <a:srgbClr val="FF0000"/>
                                </a:solidFill>
                                <a:latin typeface="Cambria Math" panose="02040503050406030204" pitchFamily="18" charset="0"/>
                              </a:rPr>
                            </m:ctrlPr>
                          </m:sSubPr>
                          <m:e>
                            <m:acc>
                              <m:accPr>
                                <m:chr m:val="⃑"/>
                                <m:ctrlPr>
                                  <a:rPr lang="en-US" altLang="zh-CN" sz="1800" i="1" smtClean="0">
                                    <a:solidFill>
                                      <a:srgbClr val="FF0000"/>
                                    </a:solidFill>
                                    <a:latin typeface="Cambria Math" panose="02040503050406030204" pitchFamily="18" charset="0"/>
                                  </a:rPr>
                                </m:ctrlPr>
                              </m:accPr>
                              <m:e>
                                <m:r>
                                  <a:rPr lang="en-US" altLang="zh-CN" sz="1800" b="0" i="1" smtClean="0">
                                    <a:solidFill>
                                      <a:srgbClr val="FF0000"/>
                                    </a:solidFill>
                                    <a:latin typeface="Cambria Math" panose="02040503050406030204" pitchFamily="18" charset="0"/>
                                  </a:rPr>
                                  <m:t>𝑎</m:t>
                                </m:r>
                              </m:e>
                            </m:acc>
                          </m:e>
                          <m:sub>
                            <m:r>
                              <a:rPr lang="en-US" altLang="zh-CN" sz="1800" b="0" i="1" smtClean="0">
                                <a:solidFill>
                                  <a:srgbClr val="FF0000"/>
                                </a:solidFill>
                                <a:latin typeface="Cambria Math" panose="02040503050406030204" pitchFamily="18" charset="0"/>
                              </a:rPr>
                              <m:t>𝑡</m:t>
                            </m:r>
                          </m:sub>
                        </m:sSub>
                        <m:r>
                          <a:rPr lang="en-US" altLang="zh-CN" sz="1800" b="0" i="1" smtClean="0">
                            <a:solidFill>
                              <a:srgbClr val="FF0000"/>
                            </a:solidFill>
                            <a:latin typeface="Cambria Math" panose="02040503050406030204" pitchFamily="18" charset="0"/>
                          </a:rPr>
                          <m:t>𝑑𝑡</m:t>
                        </m:r>
                      </m:oMath>
                    </m:oMathPara>
                  </a14:m>
                  <a:endParaRPr lang="zh-CN" altLang="en-US" sz="1800" dirty="0">
                    <a:solidFill>
                      <a:srgbClr val="FF0000"/>
                    </a:solidFill>
                  </a:endParaRPr>
                </a:p>
              </p:txBody>
            </p:sp>
          </mc:Choice>
          <mc:Fallback xmlns="">
            <p:sp>
              <p:nvSpPr>
                <p:cNvPr id="16" name="文本框 15">
                  <a:extLst>
                    <a:ext uri="{FF2B5EF4-FFF2-40B4-BE49-F238E27FC236}">
                      <a16:creationId xmlns:a16="http://schemas.microsoft.com/office/drawing/2014/main" id="{578FBDC7-5D78-A62B-A343-3E0BAC183B2E}"/>
                    </a:ext>
                  </a:extLst>
                </p:cNvPr>
                <p:cNvSpPr txBox="1">
                  <a:spLocks noRot="1" noChangeAspect="1" noMove="1" noResize="1" noEditPoints="1" noAdjustHandles="1" noChangeArrowheads="1" noChangeShapeType="1" noTextEdit="1"/>
                </p:cNvSpPr>
                <p:nvPr/>
              </p:nvSpPr>
              <p:spPr>
                <a:xfrm>
                  <a:off x="3422077" y="2454200"/>
                  <a:ext cx="1156770" cy="530228"/>
                </a:xfrm>
                <a:prstGeom prst="rect">
                  <a:avLst/>
                </a:prstGeom>
                <a:blipFill>
                  <a:blip r:embed="rId3"/>
                  <a:stretch>
                    <a:fillRect t="-5085" b="-3390"/>
                  </a:stretch>
                </a:blipFill>
              </p:spPr>
              <p:txBody>
                <a:bodyPr/>
                <a:lstStyle/>
                <a:p>
                  <a:r>
                    <a:rPr lang="zh-CN" altLang="en-US">
                      <a:noFill/>
                    </a:rPr>
                    <a:t> </a:t>
                  </a:r>
                </a:p>
              </p:txBody>
            </p:sp>
          </mc:Fallback>
        </mc:AlternateContent>
        <p:cxnSp>
          <p:nvCxnSpPr>
            <p:cNvPr id="17" name="直接连接符 16">
              <a:extLst>
                <a:ext uri="{FF2B5EF4-FFF2-40B4-BE49-F238E27FC236}">
                  <a16:creationId xmlns:a16="http://schemas.microsoft.com/office/drawing/2014/main" id="{38748E96-F607-1181-056F-F95E0BA8F986}"/>
                </a:ext>
              </a:extLst>
            </p:cNvPr>
            <p:cNvCxnSpPr/>
            <p:nvPr/>
          </p:nvCxnSpPr>
          <p:spPr bwMode="auto">
            <a:xfrm>
              <a:off x="3387725" y="2441903"/>
              <a:ext cx="124463" cy="616306"/>
            </a:xfrm>
            <a:prstGeom prst="line">
              <a:avLst/>
            </a:prstGeom>
            <a:solidFill>
              <a:schemeClr val="accent1"/>
            </a:solidFill>
            <a:ln w="19050" cap="flat" cmpd="sng" algn="ctr">
              <a:solidFill>
                <a:srgbClr val="FF0000"/>
              </a:solidFill>
              <a:prstDash val="solid"/>
              <a:round/>
              <a:headEnd type="none" w="med" len="med"/>
              <a:tailEnd type="stealth"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CAB77740-6301-E239-E631-3813FEF829EC}"/>
                    </a:ext>
                  </a:extLst>
                </p:cNvPr>
                <p:cNvSpPr txBox="1"/>
                <p:nvPr/>
              </p:nvSpPr>
              <p:spPr>
                <a:xfrm>
                  <a:off x="3093688" y="3058208"/>
                  <a:ext cx="1238212" cy="53022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800" i="1" smtClean="0">
                                <a:solidFill>
                                  <a:schemeClr val="accent2"/>
                                </a:solidFill>
                                <a:latin typeface="Cambria Math" panose="02040503050406030204" pitchFamily="18" charset="0"/>
                              </a:rPr>
                            </m:ctrlPr>
                          </m:sSubPr>
                          <m:e>
                            <m:acc>
                              <m:accPr>
                                <m:chr m:val="⃑"/>
                                <m:ctrlPr>
                                  <a:rPr lang="en-US" altLang="zh-CN" sz="1800" i="1" smtClean="0">
                                    <a:solidFill>
                                      <a:schemeClr val="accent2"/>
                                    </a:solidFill>
                                    <a:latin typeface="Cambria Math" panose="02040503050406030204" pitchFamily="18" charset="0"/>
                                  </a:rPr>
                                </m:ctrlPr>
                              </m:accPr>
                              <m:e>
                                <m:r>
                                  <a:rPr lang="en-US" altLang="zh-CN" sz="1800" b="0" i="1" smtClean="0">
                                    <a:solidFill>
                                      <a:schemeClr val="accent2"/>
                                    </a:solidFill>
                                    <a:latin typeface="Cambria Math" panose="02040503050406030204" pitchFamily="18" charset="0"/>
                                  </a:rPr>
                                  <m:t>𝑣</m:t>
                                </m:r>
                              </m:e>
                            </m:acc>
                          </m:e>
                          <m:sub>
                            <m:r>
                              <a:rPr lang="en-US" altLang="zh-CN" sz="1800" b="0" i="1" smtClean="0">
                                <a:solidFill>
                                  <a:schemeClr val="accent2"/>
                                </a:solidFill>
                                <a:latin typeface="Cambria Math" panose="02040503050406030204" pitchFamily="18" charset="0"/>
                              </a:rPr>
                              <m:t>𝑡</m:t>
                            </m:r>
                            <m:r>
                              <a:rPr lang="en-US" altLang="zh-CN" sz="1800" b="0" i="1" smtClean="0">
                                <a:solidFill>
                                  <a:schemeClr val="accent2"/>
                                </a:solidFill>
                                <a:latin typeface="Cambria Math" panose="02040503050406030204" pitchFamily="18" charset="0"/>
                              </a:rPr>
                              <m:t>+</m:t>
                            </m:r>
                            <m:r>
                              <a:rPr lang="en-US" altLang="zh-CN" sz="1800" b="0" i="1" smtClean="0">
                                <a:solidFill>
                                  <a:schemeClr val="accent2"/>
                                </a:solidFill>
                                <a:latin typeface="Cambria Math" panose="02040503050406030204" pitchFamily="18" charset="0"/>
                              </a:rPr>
                              <m:t>𝑑𝑡</m:t>
                            </m:r>
                          </m:sub>
                        </m:sSub>
                      </m:oMath>
                    </m:oMathPara>
                  </a14:m>
                  <a:endParaRPr lang="zh-CN" altLang="en-US" sz="1800" dirty="0">
                    <a:solidFill>
                      <a:schemeClr val="accent2"/>
                    </a:solidFill>
                  </a:endParaRPr>
                </a:p>
              </p:txBody>
            </p:sp>
          </mc:Choice>
          <mc:Fallback xmlns="">
            <p:sp>
              <p:nvSpPr>
                <p:cNvPr id="18" name="文本框 17">
                  <a:extLst>
                    <a:ext uri="{FF2B5EF4-FFF2-40B4-BE49-F238E27FC236}">
                      <a16:creationId xmlns:a16="http://schemas.microsoft.com/office/drawing/2014/main" id="{CAB77740-6301-E239-E631-3813FEF829EC}"/>
                    </a:ext>
                  </a:extLst>
                </p:cNvPr>
                <p:cNvSpPr txBox="1">
                  <a:spLocks noRot="1" noChangeAspect="1" noMove="1" noResize="1" noEditPoints="1" noAdjustHandles="1" noChangeArrowheads="1" noChangeShapeType="1" noTextEdit="1"/>
                </p:cNvSpPr>
                <p:nvPr/>
              </p:nvSpPr>
              <p:spPr>
                <a:xfrm>
                  <a:off x="3093688" y="3058208"/>
                  <a:ext cx="1238212" cy="530228"/>
                </a:xfrm>
                <a:prstGeom prst="rect">
                  <a:avLst/>
                </a:prstGeom>
                <a:blipFill>
                  <a:blip r:embed="rId4"/>
                  <a:stretch>
                    <a:fillRect t="-5085" b="-5085"/>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DA67E980-CA4A-D63D-7074-CCF29C173AA8}"/>
                  </a:ext>
                </a:extLst>
              </p:cNvPr>
              <p:cNvSpPr txBox="1"/>
              <p:nvPr/>
            </p:nvSpPr>
            <p:spPr>
              <a:xfrm>
                <a:off x="3834211" y="1312972"/>
                <a:ext cx="5030050" cy="2116028"/>
              </a:xfrm>
              <a:prstGeom prst="rect">
                <a:avLst/>
              </a:prstGeom>
              <a:noFill/>
            </p:spPr>
            <p:txBody>
              <a:bodyPr wrap="square" rtlCol="0">
                <a:spAutoFit/>
              </a:bodyPr>
              <a:lstStyle/>
              <a:p>
                <a:pPr>
                  <a:lnSpc>
                    <a:spcPct val="150000"/>
                  </a:lnSpc>
                </a:pPr>
                <a:r>
                  <a:rPr lang="en-US" altLang="zh-CN" sz="1800" dirty="0">
                    <a:cs typeface="Times New Roman" panose="02020603050405020304" pitchFamily="18" charset="0"/>
                  </a:rPr>
                  <a:t>• </a:t>
                </a:r>
                <a14:m>
                  <m:oMath xmlns:m="http://schemas.openxmlformats.org/officeDocument/2006/math">
                    <m:sSubSup>
                      <m:sSubSupPr>
                        <m:ctrlPr>
                          <a:rPr lang="en-US" altLang="zh-CN" sz="1800" b="0" i="1" smtClean="0">
                            <a:latin typeface="Cambria Math" panose="02040503050406030204" pitchFamily="18" charset="0"/>
                            <a:ea typeface="+mn-ea"/>
                          </a:rPr>
                        </m:ctrlPr>
                      </m:sSubSupPr>
                      <m:e>
                        <m:r>
                          <a:rPr lang="el-GR" altLang="zh-CN" sz="1800" b="0" i="1" smtClean="0">
                            <a:latin typeface="Cambria Math" panose="02040503050406030204" pitchFamily="18" charset="0"/>
                            <a:ea typeface="+mn-ea"/>
                          </a:rPr>
                          <m:t>𝛽</m:t>
                        </m:r>
                      </m:e>
                      <m:sub>
                        <m:r>
                          <a:rPr lang="en-US" altLang="zh-CN" sz="1800" b="0" i="1" smtClean="0">
                            <a:latin typeface="Cambria Math" panose="02040503050406030204" pitchFamily="18" charset="0"/>
                            <a:ea typeface="+mn-ea"/>
                          </a:rPr>
                          <m:t>2</m:t>
                        </m:r>
                      </m:sub>
                      <m:sup>
                        <m:r>
                          <a:rPr lang="en-US" altLang="zh-CN" sz="1800" b="0" i="1" smtClean="0">
                            <a:latin typeface="Cambria Math" panose="02040503050406030204" pitchFamily="18" charset="0"/>
                            <a:ea typeface="+mn-ea"/>
                          </a:rPr>
                          <m:t>′</m:t>
                        </m:r>
                      </m:sup>
                    </m:sSubSup>
                    <m:sSubSup>
                      <m:sSubSupPr>
                        <m:ctrlPr>
                          <a:rPr lang="en-US" altLang="zh-CN" sz="1800" i="1">
                            <a:latin typeface="Cambria Math" panose="02040503050406030204" pitchFamily="18" charset="0"/>
                          </a:rPr>
                        </m:ctrlPr>
                      </m:sSubSupPr>
                      <m:e>
                        <m:r>
                          <m:rPr>
                            <m:nor/>
                          </m:rPr>
                          <a:rPr lang="zh-CN" altLang="en-US" sz="1800" dirty="0">
                            <a:latin typeface="+mn-ea"/>
                            <a:ea typeface="+mn-ea"/>
                          </a:rPr>
                          <m:t>和</m:t>
                        </m:r>
                        <m:r>
                          <a:rPr lang="el-GR" altLang="zh-CN" sz="1800" i="1">
                            <a:latin typeface="Cambria Math" panose="02040503050406030204" pitchFamily="18" charset="0"/>
                          </a:rPr>
                          <m:t>𝛽</m:t>
                        </m:r>
                      </m:e>
                      <m:sub>
                        <m:r>
                          <a:rPr lang="en-US" altLang="zh-CN" sz="1800" b="0" i="1" smtClean="0">
                            <a:latin typeface="Cambria Math" panose="02040503050406030204" pitchFamily="18" charset="0"/>
                          </a:rPr>
                          <m:t>3</m:t>
                        </m:r>
                      </m:sub>
                      <m:sup>
                        <m:r>
                          <a:rPr lang="en-US" altLang="zh-CN" sz="1800" i="1">
                            <a:latin typeface="Cambria Math" panose="02040503050406030204" pitchFamily="18" charset="0"/>
                          </a:rPr>
                          <m:t>′</m:t>
                        </m:r>
                      </m:sup>
                    </m:sSubSup>
                  </m:oMath>
                </a14:m>
                <a:r>
                  <a:rPr lang="zh-CN" altLang="en-US" sz="1800" dirty="0">
                    <a:latin typeface="+mn-ea"/>
                    <a:ea typeface="+mn-ea"/>
                  </a:rPr>
                  <a:t>是小量，由加速度</a:t>
                </a:r>
                <a14:m>
                  <m:oMath xmlns:m="http://schemas.openxmlformats.org/officeDocument/2006/math">
                    <m:sSub>
                      <m:sSubPr>
                        <m:ctrlPr>
                          <a:rPr lang="en-US" altLang="zh-CN" sz="1800" i="1" smtClean="0">
                            <a:solidFill>
                              <a:schemeClr val="tx1"/>
                            </a:solidFill>
                            <a:latin typeface="Cambria Math" panose="02040503050406030204" pitchFamily="18" charset="0"/>
                          </a:rPr>
                        </m:ctrlPr>
                      </m:sSubPr>
                      <m:e>
                        <m:acc>
                          <m:accPr>
                            <m:chr m:val="⃑"/>
                            <m:ctrlPr>
                              <a:rPr lang="en-US" altLang="zh-CN" sz="1800" i="1">
                                <a:solidFill>
                                  <a:schemeClr val="tx1"/>
                                </a:solidFill>
                                <a:latin typeface="Cambria Math" panose="02040503050406030204" pitchFamily="18" charset="0"/>
                              </a:rPr>
                            </m:ctrlPr>
                          </m:accPr>
                          <m:e>
                            <m:r>
                              <a:rPr lang="en-US" altLang="zh-CN" sz="1800" i="1">
                                <a:solidFill>
                                  <a:schemeClr val="tx1"/>
                                </a:solidFill>
                                <a:latin typeface="Cambria Math" panose="02040503050406030204" pitchFamily="18" charset="0"/>
                              </a:rPr>
                              <m:t>𝑎</m:t>
                            </m:r>
                          </m:e>
                        </m:acc>
                      </m:e>
                      <m:sub>
                        <m:r>
                          <a:rPr lang="en-US" altLang="zh-CN" sz="1800" i="1">
                            <a:solidFill>
                              <a:schemeClr val="tx1"/>
                            </a:solidFill>
                            <a:latin typeface="Cambria Math" panose="02040503050406030204" pitchFamily="18" charset="0"/>
                          </a:rPr>
                          <m:t>𝑡</m:t>
                        </m:r>
                      </m:sub>
                    </m:sSub>
                  </m:oMath>
                </a14:m>
                <a:r>
                  <a:rPr lang="zh-CN" altLang="en-US" sz="1800" dirty="0">
                    <a:latin typeface="+mn-ea"/>
                    <a:ea typeface="+mn-ea"/>
                  </a:rPr>
                  <a:t>决定。</a:t>
                </a:r>
                <a:endParaRPr lang="en-US" altLang="zh-CN" sz="1800" dirty="0">
                  <a:latin typeface="+mn-ea"/>
                  <a:ea typeface="+mn-ea"/>
                </a:endParaRPr>
              </a:p>
              <a:p>
                <a:pPr>
                  <a:lnSpc>
                    <a:spcPct val="150000"/>
                  </a:lnSpc>
                </a:pPr>
                <a:r>
                  <a:rPr lang="en-US" altLang="zh-CN" sz="1800" dirty="0">
                    <a:cs typeface="Times New Roman" panose="02020603050405020304" pitchFamily="18" charset="0"/>
                  </a:rPr>
                  <a:t>• </a:t>
                </a:r>
                <a:r>
                  <a:rPr lang="zh-CN" altLang="en-US" sz="1800" dirty="0">
                    <a:latin typeface="+mn-ea"/>
                    <a:ea typeface="+mn-ea"/>
                    <a:cs typeface="Times New Roman" panose="02020603050405020304" pitchFamily="18" charset="0"/>
                  </a:rPr>
                  <a:t>虽然</a:t>
                </a:r>
                <a:r>
                  <a:rPr lang="en-US" altLang="zh-CN" sz="1800" dirty="0">
                    <a:latin typeface="+mn-lt"/>
                    <a:ea typeface="+mn-ea"/>
                    <a:cs typeface="Times New Roman" panose="02020603050405020304" pitchFamily="18" charset="0"/>
                  </a:rPr>
                  <a:t>Thomas</a:t>
                </a:r>
                <a:r>
                  <a:rPr lang="zh-CN" altLang="en-US" sz="1800" dirty="0">
                    <a:latin typeface="+mn-lt"/>
                    <a:ea typeface="+mn-ea"/>
                    <a:cs typeface="Times New Roman" panose="02020603050405020304" pitchFamily="18" charset="0"/>
                  </a:rPr>
                  <a:t>效应是从经典模型推导的，但实验表明在加速度没有明确意义的量子模型中仍然成立，说明应当把</a:t>
                </a:r>
                <a:r>
                  <a:rPr lang="en-US" altLang="zh-CN" sz="1800" dirty="0">
                    <a:latin typeface="+mn-lt"/>
                    <a:ea typeface="+mn-ea"/>
                    <a:cs typeface="Times New Roman" panose="02020603050405020304" pitchFamily="18" charset="0"/>
                  </a:rPr>
                  <a:t>Thomas</a:t>
                </a:r>
                <a:r>
                  <a:rPr lang="zh-CN" altLang="en-US" sz="1800" dirty="0">
                    <a:latin typeface="+mn-lt"/>
                    <a:ea typeface="+mn-ea"/>
                    <a:cs typeface="Times New Roman" panose="02020603050405020304" pitchFamily="18" charset="0"/>
                  </a:rPr>
                  <a:t>效应视作本质上由外势决定的一阶速度效应，而不是二阶轨道效应。</a:t>
                </a:r>
                <a:endParaRPr lang="zh-CN" altLang="en-US" sz="1800" dirty="0">
                  <a:latin typeface="+mn-lt"/>
                  <a:ea typeface="+mn-ea"/>
                </a:endParaRPr>
              </a:p>
            </p:txBody>
          </p:sp>
        </mc:Choice>
        <mc:Fallback xmlns="">
          <p:sp>
            <p:nvSpPr>
              <p:cNvPr id="20" name="文本框 19">
                <a:extLst>
                  <a:ext uri="{FF2B5EF4-FFF2-40B4-BE49-F238E27FC236}">
                    <a16:creationId xmlns:a16="http://schemas.microsoft.com/office/drawing/2014/main" id="{DA67E980-CA4A-D63D-7074-CCF29C173AA8}"/>
                  </a:ext>
                </a:extLst>
              </p:cNvPr>
              <p:cNvSpPr txBox="1">
                <a:spLocks noRot="1" noChangeAspect="1" noMove="1" noResize="1" noEditPoints="1" noAdjustHandles="1" noChangeArrowheads="1" noChangeShapeType="1" noTextEdit="1"/>
              </p:cNvSpPr>
              <p:nvPr/>
            </p:nvSpPr>
            <p:spPr>
              <a:xfrm>
                <a:off x="3834211" y="1312972"/>
                <a:ext cx="5030050" cy="2116028"/>
              </a:xfrm>
              <a:prstGeom prst="rect">
                <a:avLst/>
              </a:prstGeom>
              <a:blipFill>
                <a:blip r:embed="rId5"/>
                <a:stretch>
                  <a:fillRect l="-1091" b="-2874"/>
                </a:stretch>
              </a:blipFill>
            </p:spPr>
            <p:txBody>
              <a:bodyPr/>
              <a:lstStyle/>
              <a:p>
                <a:r>
                  <a:rPr lang="zh-CN" altLang="en-US">
                    <a:noFill/>
                  </a:rPr>
                  <a:t> </a:t>
                </a:r>
              </a:p>
            </p:txBody>
          </p:sp>
        </mc:Fallback>
      </mc:AlternateContent>
      <p:grpSp>
        <p:nvGrpSpPr>
          <p:cNvPr id="23" name="组合 22">
            <a:extLst>
              <a:ext uri="{FF2B5EF4-FFF2-40B4-BE49-F238E27FC236}">
                <a16:creationId xmlns:a16="http://schemas.microsoft.com/office/drawing/2014/main" id="{6CD3044E-8356-34A3-9232-F38B143249EE}"/>
              </a:ext>
            </a:extLst>
          </p:cNvPr>
          <p:cNvGrpSpPr/>
          <p:nvPr/>
        </p:nvGrpSpPr>
        <p:grpSpPr>
          <a:xfrm>
            <a:off x="969963" y="3886200"/>
            <a:ext cx="7205662" cy="2600623"/>
            <a:chOff x="969963" y="3306408"/>
            <a:chExt cx="7205662" cy="2600623"/>
          </a:xfrm>
        </p:grpSpPr>
        <mc:AlternateContent xmlns:mc="http://schemas.openxmlformats.org/markup-compatibility/2006" xmlns:a14="http://schemas.microsoft.com/office/drawing/2010/main">
          <mc:Choice Requires="a14">
            <p:graphicFrame>
              <p:nvGraphicFramePr>
                <p:cNvPr id="19" name="对象 18">
                  <a:extLst>
                    <a:ext uri="{FF2B5EF4-FFF2-40B4-BE49-F238E27FC236}">
                      <a16:creationId xmlns:a16="http://schemas.microsoft.com/office/drawing/2014/main" id="{090E5BEF-345B-9454-72C2-A500AA54898D}"/>
                    </a:ext>
                  </a:extLst>
                </p:cNvPr>
                <p:cNvGraphicFramePr>
                  <a:graphicFrameLocks noChangeAspect="1"/>
                </p:cNvGraphicFramePr>
                <p:nvPr>
                  <p:extLst>
                    <p:ext uri="{D42A27DB-BD31-4B8C-83A1-F6EECF244321}">
                      <p14:modId xmlns:p14="http://schemas.microsoft.com/office/powerpoint/2010/main" val="657828909"/>
                    </p:ext>
                  </p:extLst>
                </p:nvPr>
              </p:nvGraphicFramePr>
              <p:xfrm>
                <a:off x="969963" y="3306408"/>
                <a:ext cx="7205662" cy="1663700"/>
              </p:xfrm>
              <a:graphic>
                <a:graphicData uri="http://schemas.openxmlformats.org/presentationml/2006/ole">
                  <mc:AlternateContent>
                    <mc:Choice xmlns:v="urn:schemas-microsoft-com:vml" Requires="v">
                      <p:oleObj name="AxMath" r:id="rId6" imgW="5466600" imgH="1261800" progId="Equation.AxMath">
                        <p:embed/>
                      </p:oleObj>
                    </mc:Choice>
                    <mc:Fallback>
                      <p:oleObj name="AxMath" r:id="rId6" imgW="5466600" imgH="1261800" progId="Equation.AxMath">
                        <p:embed/>
                        <p:pic>
                          <p:nvPicPr>
                            <p:cNvPr id="2" name="对象 1">
                              <a:extLst>
                                <a:ext uri="{FF2B5EF4-FFF2-40B4-BE49-F238E27FC236}">
                                  <a16:creationId xmlns:a16="http://schemas.microsoft.com/office/drawing/2014/main" id="{F4E74437-27D2-6876-2587-7D75506A21A0}"/>
                                </a:ext>
                              </a:extLst>
                            </p:cNvPr>
                            <p:cNvPicPr/>
                            <p:nvPr/>
                          </p:nvPicPr>
                          <p:blipFill>
                            <a:blip r:embed="rId7"/>
                            <a:stretch>
                              <a:fillRect/>
                            </a:stretch>
                          </p:blipFill>
                          <p:spPr>
                            <a:xfrm>
                              <a:off x="969963" y="3306408"/>
                              <a:ext cx="7205662" cy="1663700"/>
                            </a:xfrm>
                            <a:prstGeom prst="rect">
                              <a:avLst/>
                            </a:prstGeom>
                          </p:spPr>
                        </p:pic>
                      </p:oleObj>
                    </mc:Fallback>
                  </mc:AlternateContent>
                </a:graphicData>
              </a:graphic>
            </p:graphicFrame>
          </mc:Choice>
          <mc:Fallback xmlns="">
            <p:graphicFrame>
              <p:nvGraphicFramePr>
                <p:cNvPr id="19" name="对象 18">
                  <a:extLst>
                    <a:ext uri="{FF2B5EF4-FFF2-40B4-BE49-F238E27FC236}">
                      <a16:creationId xmlns:a16="http://schemas.microsoft.com/office/drawing/2014/main" id="{090E5BEF-345B-9454-72C2-A500AA54898D}"/>
                    </a:ext>
                  </a:extLst>
                </p:cNvPr>
                <p:cNvGraphicFramePr>
                  <a:graphicFrameLocks noChangeAspect="1"/>
                </p:cNvGraphicFramePr>
                <p:nvPr>
                  <p:extLst>
                    <p:ext uri="{D42A27DB-BD31-4B8C-83A1-F6EECF244321}">
                      <p14:modId xmlns:p14="http://schemas.microsoft.com/office/powerpoint/2010/main" val="3539161504"/>
                    </p:ext>
                  </p:extLst>
                </p:nvPr>
              </p:nvGraphicFramePr>
              <p:xfrm>
                <a:off x="969963" y="3306408"/>
                <a:ext cx="7205662" cy="1663700"/>
              </p:xfrm>
              <a:graphic>
                <a:graphicData uri="http://schemas.openxmlformats.org/presentationml/2006/ole">
                  <mc:AlternateContent>
                    <mc:Choice xmlns:v="urn:schemas-microsoft-com:vml" Requires="v">
                      <p:oleObj name="AxMath" r:id="rId8" imgW="5466600" imgH="1261800" progId="Equation.AxMath">
                        <p:embed/>
                      </p:oleObj>
                    </mc:Choice>
                    <mc:Fallback>
                      <p:oleObj name="AxMath" r:id="rId8" imgW="5466600" imgH="1261800" progId="Equation.AxMath">
                        <p:embed/>
                        <p:pic>
                          <p:nvPicPr>
                            <p:cNvPr id="2" name="对象 1">
                              <a:extLst>
                                <a:ext uri="{FF2B5EF4-FFF2-40B4-BE49-F238E27FC236}">
                                  <a16:creationId xmlns:a16="http://schemas.microsoft.com/office/drawing/2014/main" id="{F4E74437-27D2-6876-2587-7D75506A21A0}"/>
                                </a:ext>
                              </a:extLst>
                            </p:cNvPr>
                            <p:cNvPicPr/>
                            <p:nvPr/>
                          </p:nvPicPr>
                          <p:blipFill>
                            <a:blip r:embed="rId9"/>
                            <a:stretch>
                              <a:fillRect/>
                            </a:stretch>
                          </p:blipFill>
                          <p:spPr>
                            <a:xfrm>
                              <a:off x="969963" y="3306408"/>
                              <a:ext cx="7205662" cy="1663700"/>
                            </a:xfrm>
                            <a:prstGeom prst="rect">
                              <a:avLst/>
                            </a:prstGeom>
                          </p:spPr>
                        </p:pic>
                      </p:oleObj>
                    </mc:Fallback>
                  </mc:AlternateContent>
                </a:graphicData>
              </a:graphic>
            </p:graphicFrame>
          </mc:Fallback>
        </mc:AlternateContent>
        <mc:AlternateContent xmlns:mc="http://schemas.openxmlformats.org/markup-compatibility/2006" xmlns:a14="http://schemas.microsoft.com/office/drawing/2010/main">
          <mc:Choice Requires="a14">
            <p:sp>
              <p:nvSpPr>
                <p:cNvPr id="21" name="文本框 20">
                  <a:extLst>
                    <a:ext uri="{FF2B5EF4-FFF2-40B4-BE49-F238E27FC236}">
                      <a16:creationId xmlns:a16="http://schemas.microsoft.com/office/drawing/2014/main" id="{F5658A07-7EC1-0E32-4AF3-467238AA2C3B}"/>
                    </a:ext>
                  </a:extLst>
                </p:cNvPr>
                <p:cNvSpPr txBox="1"/>
                <p:nvPr/>
              </p:nvSpPr>
              <p:spPr>
                <a:xfrm>
                  <a:off x="2154307" y="4970108"/>
                  <a:ext cx="3278115" cy="936923"/>
                </a:xfrm>
                <a:prstGeom prst="rect">
                  <a:avLst/>
                </a:prstGeom>
                <a:noFill/>
              </p:spPr>
              <p:txBody>
                <a:bodyPr wrap="square" rtlCol="0">
                  <a:spAutoFit/>
                </a:bodyPr>
                <a:lstStyle/>
                <a:p>
                  <a:pPr>
                    <a:lnSpc>
                      <a:spcPct val="150000"/>
                    </a:lnSpc>
                  </a:pPr>
                  <a:r>
                    <a:rPr lang="en-US" altLang="zh-CN" sz="1800" dirty="0">
                      <a:latin typeface="+mn-ea"/>
                      <a:ea typeface="+mn-ea"/>
                    </a:rPr>
                    <a:t>Pure Lorentz Transformation</a:t>
                  </a:r>
                </a:p>
                <a:p>
                  <a:pPr>
                    <a:lnSpc>
                      <a:spcPct val="150000"/>
                    </a:lnSpc>
                  </a:pPr>
                  <a14:m>
                    <m:oMathPara xmlns:m="http://schemas.openxmlformats.org/officeDocument/2006/math">
                      <m:oMathParaPr>
                        <m:jc m:val="centerGroup"/>
                      </m:oMathParaPr>
                      <m:oMath xmlns:m="http://schemas.openxmlformats.org/officeDocument/2006/math">
                        <m:acc>
                          <m:accPr>
                            <m:chr m:val="̂"/>
                            <m:ctrlPr>
                              <a:rPr lang="zh-CN" altLang="en-US" sz="1800" i="1" smtClean="0">
                                <a:latin typeface="Cambria Math" panose="02040503050406030204" pitchFamily="18" charset="0"/>
                                <a:ea typeface="+mn-ea"/>
                              </a:rPr>
                            </m:ctrlPr>
                          </m:accPr>
                          <m:e>
                            <m:r>
                              <a:rPr lang="en-US" altLang="zh-CN" sz="1800" i="1">
                                <a:latin typeface="Cambria Math" panose="02040503050406030204" pitchFamily="18" charset="0"/>
                                <a:ea typeface="+mn-ea"/>
                              </a:rPr>
                              <m:t>𝑃</m:t>
                            </m:r>
                          </m:e>
                        </m:acc>
                        <m:r>
                          <a:rPr lang="en-US" altLang="zh-CN" sz="1800" b="0" i="1" smtClean="0">
                            <a:latin typeface="Cambria Math" panose="02040503050406030204" pitchFamily="18" charset="0"/>
                            <a:ea typeface="+mn-ea"/>
                          </a:rPr>
                          <m:t>(</m:t>
                        </m:r>
                        <m:sSubSup>
                          <m:sSubSupPr>
                            <m:ctrlPr>
                              <a:rPr lang="en-US" altLang="zh-CN" sz="1800" b="0" i="1" smtClean="0">
                                <a:latin typeface="Cambria Math" panose="02040503050406030204" pitchFamily="18" charset="0"/>
                                <a:ea typeface="+mn-ea"/>
                              </a:rPr>
                            </m:ctrlPr>
                          </m:sSubSupPr>
                          <m:e>
                            <m:r>
                              <a:rPr lang="el-GR" altLang="zh-CN" sz="1800" b="0" i="1" smtClean="0">
                                <a:latin typeface="Cambria Math" panose="02040503050406030204" pitchFamily="18" charset="0"/>
                                <a:ea typeface="+mn-ea"/>
                              </a:rPr>
                              <m:t>𝛽</m:t>
                            </m:r>
                            <m:r>
                              <a:rPr lang="el-GR" altLang="zh-CN" sz="1800" b="0" i="1" smtClean="0">
                                <a:latin typeface="Cambria Math" panose="02040503050406030204" pitchFamily="18" charset="0"/>
                                <a:ea typeface="+mn-ea"/>
                              </a:rPr>
                              <m:t>,</m:t>
                            </m:r>
                            <m:r>
                              <a:rPr lang="el-GR" altLang="zh-CN" sz="1800" b="0" i="1" smtClean="0">
                                <a:latin typeface="Cambria Math" panose="02040503050406030204" pitchFamily="18" charset="0"/>
                                <a:ea typeface="+mn-ea"/>
                              </a:rPr>
                              <m:t>𝛽</m:t>
                            </m:r>
                          </m:e>
                          <m:sub>
                            <m:r>
                              <a:rPr lang="en-US" altLang="zh-CN" sz="1800" b="0" i="1" smtClean="0">
                                <a:latin typeface="Cambria Math" panose="02040503050406030204" pitchFamily="18" charset="0"/>
                                <a:ea typeface="+mn-ea"/>
                              </a:rPr>
                              <m:t>2</m:t>
                            </m:r>
                          </m:sub>
                          <m:sup>
                            <m:r>
                              <a:rPr lang="en-US" altLang="zh-CN" sz="1800" b="0" i="1" smtClean="0">
                                <a:latin typeface="Cambria Math" panose="02040503050406030204" pitchFamily="18" charset="0"/>
                                <a:ea typeface="+mn-ea"/>
                              </a:rPr>
                              <m:t>′</m:t>
                            </m:r>
                          </m:sup>
                        </m:sSubSup>
                        <m:r>
                          <a:rPr lang="en-US" altLang="zh-CN" sz="1800" b="0" i="1" smtClean="0">
                            <a:latin typeface="Cambria Math" panose="02040503050406030204" pitchFamily="18" charset="0"/>
                            <a:ea typeface="+mn-ea"/>
                          </a:rPr>
                          <m:t>,</m:t>
                        </m:r>
                        <m:sSubSup>
                          <m:sSubSupPr>
                            <m:ctrlPr>
                              <a:rPr lang="en-US" altLang="zh-CN" sz="1800" i="1">
                                <a:latin typeface="Cambria Math" panose="02040503050406030204" pitchFamily="18" charset="0"/>
                              </a:rPr>
                            </m:ctrlPr>
                          </m:sSubSupPr>
                          <m:e>
                            <m:r>
                              <a:rPr lang="el-GR" altLang="zh-CN" sz="1800" i="1">
                                <a:latin typeface="Cambria Math" panose="02040503050406030204" pitchFamily="18" charset="0"/>
                              </a:rPr>
                              <m:t>𝛽</m:t>
                            </m:r>
                          </m:e>
                          <m:sub>
                            <m:r>
                              <a:rPr lang="en-US" altLang="zh-CN" sz="1800" b="0" i="1" smtClean="0">
                                <a:latin typeface="Cambria Math" panose="02040503050406030204" pitchFamily="18" charset="0"/>
                              </a:rPr>
                              <m:t>3</m:t>
                            </m:r>
                          </m:sub>
                          <m:sup>
                            <m:r>
                              <a:rPr lang="en-US" altLang="zh-CN" sz="1800" i="1">
                                <a:latin typeface="Cambria Math" panose="02040503050406030204" pitchFamily="18" charset="0"/>
                              </a:rPr>
                              <m:t>′</m:t>
                            </m:r>
                          </m:sup>
                        </m:sSubSup>
                        <m:r>
                          <a:rPr lang="en-US" altLang="zh-CN" sz="1800" b="0" i="1" smtClean="0">
                            <a:latin typeface="Cambria Math" panose="02040503050406030204" pitchFamily="18" charset="0"/>
                            <a:ea typeface="+mn-ea"/>
                          </a:rPr>
                          <m:t>)</m:t>
                        </m:r>
                      </m:oMath>
                    </m:oMathPara>
                  </a14:m>
                  <a:endParaRPr lang="zh-CN" altLang="en-US" sz="1800" dirty="0">
                    <a:latin typeface="+mn-ea"/>
                    <a:ea typeface="+mn-ea"/>
                  </a:endParaRPr>
                </a:p>
              </p:txBody>
            </p:sp>
          </mc:Choice>
          <mc:Fallback xmlns="">
            <p:sp>
              <p:nvSpPr>
                <p:cNvPr id="21" name="文本框 20">
                  <a:extLst>
                    <a:ext uri="{FF2B5EF4-FFF2-40B4-BE49-F238E27FC236}">
                      <a16:creationId xmlns:a16="http://schemas.microsoft.com/office/drawing/2014/main" id="{F5658A07-7EC1-0E32-4AF3-467238AA2C3B}"/>
                    </a:ext>
                  </a:extLst>
                </p:cNvPr>
                <p:cNvSpPr txBox="1">
                  <a:spLocks noRot="1" noChangeAspect="1" noMove="1" noResize="1" noEditPoints="1" noAdjustHandles="1" noChangeArrowheads="1" noChangeShapeType="1" noTextEdit="1"/>
                </p:cNvSpPr>
                <p:nvPr/>
              </p:nvSpPr>
              <p:spPr>
                <a:xfrm>
                  <a:off x="2154307" y="4970108"/>
                  <a:ext cx="3278115" cy="936923"/>
                </a:xfrm>
                <a:prstGeom prst="rect">
                  <a:avLst/>
                </a:prstGeom>
                <a:blipFill>
                  <a:blip r:embed="rId10"/>
                  <a:stretch>
                    <a:fillRect l="-1487" r="-130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文本框 21">
                  <a:extLst>
                    <a:ext uri="{FF2B5EF4-FFF2-40B4-BE49-F238E27FC236}">
                      <a16:creationId xmlns:a16="http://schemas.microsoft.com/office/drawing/2014/main" id="{0C9736D4-C3EE-A29C-9ECD-FA737FD00330}"/>
                    </a:ext>
                  </a:extLst>
                </p:cNvPr>
                <p:cNvSpPr txBox="1"/>
                <p:nvPr/>
              </p:nvSpPr>
              <p:spPr>
                <a:xfrm>
                  <a:off x="5379024" y="4970108"/>
                  <a:ext cx="2721255" cy="936923"/>
                </a:xfrm>
                <a:prstGeom prst="rect">
                  <a:avLst/>
                </a:prstGeom>
                <a:noFill/>
              </p:spPr>
              <p:txBody>
                <a:bodyPr wrap="square" rtlCol="0">
                  <a:spAutoFit/>
                </a:bodyPr>
                <a:lstStyle/>
                <a:p>
                  <a:pPr algn="ctr">
                    <a:lnSpc>
                      <a:spcPct val="150000"/>
                    </a:lnSpc>
                  </a:pPr>
                  <a:r>
                    <a:rPr lang="en-US" altLang="zh-CN" sz="1800" dirty="0">
                      <a:latin typeface="+mn-ea"/>
                      <a:ea typeface="+mn-ea"/>
                    </a:rPr>
                    <a:t>Space Rotation</a:t>
                  </a:r>
                </a:p>
                <a:p>
                  <a:pPr algn="ctr">
                    <a:lnSpc>
                      <a:spcPct val="150000"/>
                    </a:lnSpc>
                  </a:pPr>
                  <a14:m>
                    <m:oMathPara xmlns:m="http://schemas.openxmlformats.org/officeDocument/2006/math">
                      <m:oMathParaPr>
                        <m:jc m:val="centerGroup"/>
                      </m:oMathParaPr>
                      <m:oMath xmlns:m="http://schemas.openxmlformats.org/officeDocument/2006/math">
                        <m:acc>
                          <m:accPr>
                            <m:chr m:val="̂"/>
                            <m:ctrlPr>
                              <a:rPr lang="zh-CN" altLang="en-US" sz="1800" i="1" smtClean="0">
                                <a:latin typeface="Cambria Math" panose="02040503050406030204" pitchFamily="18" charset="0"/>
                                <a:ea typeface="+mn-ea"/>
                              </a:rPr>
                            </m:ctrlPr>
                          </m:accPr>
                          <m:e>
                            <m:r>
                              <a:rPr lang="en-US" altLang="zh-CN" sz="1800" b="0" i="1" smtClean="0">
                                <a:latin typeface="Cambria Math" panose="02040503050406030204" pitchFamily="18" charset="0"/>
                                <a:ea typeface="+mn-ea"/>
                              </a:rPr>
                              <m:t>𝑅</m:t>
                            </m:r>
                          </m:e>
                        </m:acc>
                        <m:r>
                          <a:rPr lang="en-US" altLang="zh-CN" sz="1800" b="0" i="1" smtClean="0">
                            <a:latin typeface="Cambria Math" panose="02040503050406030204" pitchFamily="18" charset="0"/>
                            <a:ea typeface="+mn-ea"/>
                          </a:rPr>
                          <m:t>(</m:t>
                        </m:r>
                        <m:r>
                          <a:rPr lang="el-GR" altLang="zh-CN" sz="1800" b="0" i="1" smtClean="0">
                            <a:latin typeface="Cambria Math" panose="02040503050406030204" pitchFamily="18" charset="0"/>
                            <a:ea typeface="+mn-ea"/>
                          </a:rPr>
                          <m:t>𝛽</m:t>
                        </m:r>
                        <m:r>
                          <a:rPr lang="el-GR" altLang="zh-CN" sz="1800" b="0" i="1" smtClean="0">
                            <a:latin typeface="Cambria Math" panose="02040503050406030204" pitchFamily="18" charset="0"/>
                            <a:ea typeface="+mn-ea"/>
                          </a:rPr>
                          <m:t>,</m:t>
                        </m:r>
                        <m:sSubSup>
                          <m:sSubSupPr>
                            <m:ctrlPr>
                              <a:rPr lang="en-US" altLang="zh-CN" sz="1800" b="0" i="1" smtClean="0">
                                <a:latin typeface="Cambria Math" panose="02040503050406030204" pitchFamily="18" charset="0"/>
                                <a:ea typeface="+mn-ea"/>
                              </a:rPr>
                            </m:ctrlPr>
                          </m:sSubSupPr>
                          <m:e>
                            <m:r>
                              <a:rPr lang="el-GR" altLang="zh-CN" sz="1800" b="0" i="1" smtClean="0">
                                <a:latin typeface="Cambria Math" panose="02040503050406030204" pitchFamily="18" charset="0"/>
                                <a:ea typeface="+mn-ea"/>
                              </a:rPr>
                              <m:t>𝛽</m:t>
                            </m:r>
                          </m:e>
                          <m:sub>
                            <m:r>
                              <a:rPr lang="en-US" altLang="zh-CN" sz="1800" b="0" i="1" smtClean="0">
                                <a:latin typeface="Cambria Math" panose="02040503050406030204" pitchFamily="18" charset="0"/>
                                <a:ea typeface="+mn-ea"/>
                              </a:rPr>
                              <m:t>2</m:t>
                            </m:r>
                          </m:sub>
                          <m:sup>
                            <m:r>
                              <a:rPr lang="en-US" altLang="zh-CN" sz="1800" b="0" i="1" smtClean="0">
                                <a:latin typeface="Cambria Math" panose="02040503050406030204" pitchFamily="18" charset="0"/>
                                <a:ea typeface="+mn-ea"/>
                              </a:rPr>
                              <m:t>′</m:t>
                            </m:r>
                          </m:sup>
                        </m:sSubSup>
                        <m:r>
                          <a:rPr lang="en-US" altLang="zh-CN" sz="1800" b="0" i="1" smtClean="0">
                            <a:latin typeface="Cambria Math" panose="02040503050406030204" pitchFamily="18" charset="0"/>
                            <a:ea typeface="+mn-ea"/>
                          </a:rPr>
                          <m:t>,</m:t>
                        </m:r>
                        <m:sSubSup>
                          <m:sSubSupPr>
                            <m:ctrlPr>
                              <a:rPr lang="en-US" altLang="zh-CN" sz="1800" i="1">
                                <a:latin typeface="Cambria Math" panose="02040503050406030204" pitchFamily="18" charset="0"/>
                              </a:rPr>
                            </m:ctrlPr>
                          </m:sSubSupPr>
                          <m:e>
                            <m:r>
                              <a:rPr lang="el-GR" altLang="zh-CN" sz="1800" i="1">
                                <a:latin typeface="Cambria Math" panose="02040503050406030204" pitchFamily="18" charset="0"/>
                              </a:rPr>
                              <m:t>𝛽</m:t>
                            </m:r>
                          </m:e>
                          <m:sub>
                            <m:r>
                              <a:rPr lang="en-US" altLang="zh-CN" sz="1800" b="0" i="1" smtClean="0">
                                <a:latin typeface="Cambria Math" panose="02040503050406030204" pitchFamily="18" charset="0"/>
                              </a:rPr>
                              <m:t>3</m:t>
                            </m:r>
                          </m:sub>
                          <m:sup>
                            <m:r>
                              <a:rPr lang="en-US" altLang="zh-CN" sz="1800" i="1">
                                <a:latin typeface="Cambria Math" panose="02040503050406030204" pitchFamily="18" charset="0"/>
                              </a:rPr>
                              <m:t>′</m:t>
                            </m:r>
                          </m:sup>
                        </m:sSubSup>
                        <m:r>
                          <a:rPr lang="en-US" altLang="zh-CN" sz="1800" b="0" i="1" smtClean="0">
                            <a:latin typeface="Cambria Math" panose="02040503050406030204" pitchFamily="18" charset="0"/>
                            <a:ea typeface="+mn-ea"/>
                          </a:rPr>
                          <m:t>)</m:t>
                        </m:r>
                      </m:oMath>
                    </m:oMathPara>
                  </a14:m>
                  <a:endParaRPr lang="zh-CN" altLang="en-US" sz="1800" dirty="0">
                    <a:latin typeface="+mn-ea"/>
                    <a:ea typeface="+mn-ea"/>
                  </a:endParaRPr>
                </a:p>
              </p:txBody>
            </p:sp>
          </mc:Choice>
          <mc:Fallback xmlns="">
            <p:sp>
              <p:nvSpPr>
                <p:cNvPr id="22" name="文本框 21">
                  <a:extLst>
                    <a:ext uri="{FF2B5EF4-FFF2-40B4-BE49-F238E27FC236}">
                      <a16:creationId xmlns:a16="http://schemas.microsoft.com/office/drawing/2014/main" id="{0C9736D4-C3EE-A29C-9ECD-FA737FD00330}"/>
                    </a:ext>
                  </a:extLst>
                </p:cNvPr>
                <p:cNvSpPr txBox="1">
                  <a:spLocks noRot="1" noChangeAspect="1" noMove="1" noResize="1" noEditPoints="1" noAdjustHandles="1" noChangeArrowheads="1" noChangeShapeType="1" noTextEdit="1"/>
                </p:cNvSpPr>
                <p:nvPr/>
              </p:nvSpPr>
              <p:spPr>
                <a:xfrm>
                  <a:off x="5379024" y="4970108"/>
                  <a:ext cx="2721255" cy="936923"/>
                </a:xfrm>
                <a:prstGeom prst="rect">
                  <a:avLst/>
                </a:prstGeom>
                <a:blipFill>
                  <a:blip r:embed="rId11"/>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45AED3EB-AE40-256D-A8A9-4834B83E266D}"/>
                  </a:ext>
                </a:extLst>
              </p:cNvPr>
              <p:cNvSpPr txBox="1"/>
              <p:nvPr/>
            </p:nvSpPr>
            <p:spPr>
              <a:xfrm>
                <a:off x="1084848" y="2804534"/>
                <a:ext cx="355600" cy="369332"/>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sSub>
                        <m:sSubPr>
                          <m:ctrlPr>
                            <a:rPr lang="en-US" altLang="zh-CN" sz="1800" i="1" smtClean="0">
                              <a:latin typeface="Cambria Math" panose="02040503050406030204" pitchFamily="18" charset="0"/>
                            </a:rPr>
                          </m:ctrlPr>
                        </m:sSubPr>
                        <m:e>
                          <m:r>
                            <m:rPr>
                              <m:sty m:val="p"/>
                            </m:rPr>
                            <a:rPr lang="el-GR" altLang="zh-CN" sz="1800" b="0" i="0" smtClean="0">
                              <a:latin typeface="Cambria Math" panose="02040503050406030204" pitchFamily="18" charset="0"/>
                            </a:rPr>
                            <m:t>Σ</m:t>
                          </m:r>
                        </m:e>
                        <m:sub>
                          <m:r>
                            <a:rPr lang="el-GR" altLang="zh-CN" sz="1800" b="0" i="1" smtClean="0">
                              <a:latin typeface="Cambria Math" panose="02040503050406030204" pitchFamily="18" charset="0"/>
                            </a:rPr>
                            <m:t>1</m:t>
                          </m:r>
                        </m:sub>
                      </m:sSub>
                    </m:oMath>
                  </m:oMathPara>
                </a14:m>
                <a:endParaRPr lang="zh-CN" altLang="en-US" sz="1800" dirty="0"/>
              </a:p>
            </p:txBody>
          </p:sp>
        </mc:Choice>
        <mc:Fallback xmlns="">
          <p:sp>
            <p:nvSpPr>
              <p:cNvPr id="2" name="文本框 1">
                <a:extLst>
                  <a:ext uri="{FF2B5EF4-FFF2-40B4-BE49-F238E27FC236}">
                    <a16:creationId xmlns:a16="http://schemas.microsoft.com/office/drawing/2014/main" id="{45AED3EB-AE40-256D-A8A9-4834B83E266D}"/>
                  </a:ext>
                </a:extLst>
              </p:cNvPr>
              <p:cNvSpPr txBox="1">
                <a:spLocks noRot="1" noChangeAspect="1" noMove="1" noResize="1" noEditPoints="1" noAdjustHandles="1" noChangeArrowheads="1" noChangeShapeType="1" noTextEdit="1"/>
              </p:cNvSpPr>
              <p:nvPr/>
            </p:nvSpPr>
            <p:spPr>
              <a:xfrm>
                <a:off x="1084848" y="2804534"/>
                <a:ext cx="355600" cy="369332"/>
              </a:xfrm>
              <a:prstGeom prst="rect">
                <a:avLst/>
              </a:prstGeom>
              <a:blipFill>
                <a:blip r:embed="rId12"/>
                <a:stretch>
                  <a:fillRect r="-344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E6770189-4183-F159-0CA9-7499EDAF32FA}"/>
                  </a:ext>
                </a:extLst>
              </p:cNvPr>
              <p:cNvSpPr txBox="1"/>
              <p:nvPr/>
            </p:nvSpPr>
            <p:spPr>
              <a:xfrm>
                <a:off x="2425917" y="1586608"/>
                <a:ext cx="355600" cy="369332"/>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sSub>
                        <m:sSubPr>
                          <m:ctrlPr>
                            <a:rPr lang="en-US" altLang="zh-CN" sz="1800" i="1" smtClean="0">
                              <a:latin typeface="Cambria Math" panose="02040503050406030204" pitchFamily="18" charset="0"/>
                            </a:rPr>
                          </m:ctrlPr>
                        </m:sSubPr>
                        <m:e>
                          <m:r>
                            <m:rPr>
                              <m:sty m:val="p"/>
                            </m:rPr>
                            <a:rPr lang="el-GR" altLang="zh-CN" sz="1800" b="0" i="0" smtClean="0">
                              <a:latin typeface="Cambria Math" panose="02040503050406030204" pitchFamily="18" charset="0"/>
                            </a:rPr>
                            <m:t>Σ</m:t>
                          </m:r>
                        </m:e>
                        <m:sub>
                          <m:r>
                            <a:rPr lang="en-US" altLang="zh-CN" sz="1800" b="0" i="1" smtClean="0">
                              <a:latin typeface="Cambria Math" panose="02040503050406030204" pitchFamily="18" charset="0"/>
                            </a:rPr>
                            <m:t>2</m:t>
                          </m:r>
                        </m:sub>
                      </m:sSub>
                    </m:oMath>
                  </m:oMathPara>
                </a14:m>
                <a:endParaRPr lang="zh-CN" altLang="en-US" sz="1800" dirty="0"/>
              </a:p>
            </p:txBody>
          </p:sp>
        </mc:Choice>
        <mc:Fallback xmlns="">
          <p:sp>
            <p:nvSpPr>
              <p:cNvPr id="3" name="文本框 2">
                <a:extLst>
                  <a:ext uri="{FF2B5EF4-FFF2-40B4-BE49-F238E27FC236}">
                    <a16:creationId xmlns:a16="http://schemas.microsoft.com/office/drawing/2014/main" id="{E6770189-4183-F159-0CA9-7499EDAF32FA}"/>
                  </a:ext>
                </a:extLst>
              </p:cNvPr>
              <p:cNvSpPr txBox="1">
                <a:spLocks noRot="1" noChangeAspect="1" noMove="1" noResize="1" noEditPoints="1" noAdjustHandles="1" noChangeArrowheads="1" noChangeShapeType="1" noTextEdit="1"/>
              </p:cNvSpPr>
              <p:nvPr/>
            </p:nvSpPr>
            <p:spPr>
              <a:xfrm>
                <a:off x="2425917" y="1586608"/>
                <a:ext cx="355600" cy="369332"/>
              </a:xfrm>
              <a:prstGeom prst="rect">
                <a:avLst/>
              </a:prstGeom>
              <a:blipFill>
                <a:blip r:embed="rId13"/>
                <a:stretch>
                  <a:fillRect r="-517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50D16886-458B-AC15-E862-1B434CF7D90B}"/>
                  </a:ext>
                </a:extLst>
              </p:cNvPr>
              <p:cNvSpPr txBox="1"/>
              <p:nvPr/>
            </p:nvSpPr>
            <p:spPr>
              <a:xfrm>
                <a:off x="2906628" y="2367517"/>
                <a:ext cx="355600" cy="369332"/>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sSub>
                        <m:sSubPr>
                          <m:ctrlPr>
                            <a:rPr lang="en-US" altLang="zh-CN" sz="1800" i="1" smtClean="0">
                              <a:latin typeface="Cambria Math" panose="02040503050406030204" pitchFamily="18" charset="0"/>
                            </a:rPr>
                          </m:ctrlPr>
                        </m:sSubPr>
                        <m:e>
                          <m:r>
                            <m:rPr>
                              <m:sty m:val="p"/>
                            </m:rPr>
                            <a:rPr lang="el-GR" altLang="zh-CN" sz="1800" b="0" i="0" smtClean="0">
                              <a:latin typeface="Cambria Math" panose="02040503050406030204" pitchFamily="18" charset="0"/>
                            </a:rPr>
                            <m:t>Σ</m:t>
                          </m:r>
                        </m:e>
                        <m:sub>
                          <m:r>
                            <a:rPr lang="en-US" altLang="zh-CN" sz="1800" b="0" i="1" smtClean="0">
                              <a:latin typeface="Cambria Math" panose="02040503050406030204" pitchFamily="18" charset="0"/>
                            </a:rPr>
                            <m:t>3</m:t>
                          </m:r>
                        </m:sub>
                      </m:sSub>
                    </m:oMath>
                  </m:oMathPara>
                </a14:m>
                <a:endParaRPr lang="zh-CN" altLang="en-US" sz="1800" dirty="0"/>
              </a:p>
            </p:txBody>
          </p:sp>
        </mc:Choice>
        <mc:Fallback xmlns="">
          <p:sp>
            <p:nvSpPr>
              <p:cNvPr id="4" name="文本框 3">
                <a:extLst>
                  <a:ext uri="{FF2B5EF4-FFF2-40B4-BE49-F238E27FC236}">
                    <a16:creationId xmlns:a16="http://schemas.microsoft.com/office/drawing/2014/main" id="{50D16886-458B-AC15-E862-1B434CF7D90B}"/>
                  </a:ext>
                </a:extLst>
              </p:cNvPr>
              <p:cNvSpPr txBox="1">
                <a:spLocks noRot="1" noChangeAspect="1" noMove="1" noResize="1" noEditPoints="1" noAdjustHandles="1" noChangeArrowheads="1" noChangeShapeType="1" noTextEdit="1"/>
              </p:cNvSpPr>
              <p:nvPr/>
            </p:nvSpPr>
            <p:spPr>
              <a:xfrm>
                <a:off x="2906628" y="2367517"/>
                <a:ext cx="355600" cy="369332"/>
              </a:xfrm>
              <a:prstGeom prst="rect">
                <a:avLst/>
              </a:prstGeom>
              <a:blipFill>
                <a:blip r:embed="rId14"/>
                <a:stretch>
                  <a:fillRect r="-5172"/>
                </a:stretch>
              </a:blipFill>
            </p:spPr>
            <p:txBody>
              <a:bodyPr/>
              <a:lstStyle/>
              <a:p>
                <a:r>
                  <a:rPr lang="zh-CN" altLang="en-US">
                    <a:noFill/>
                  </a:rPr>
                  <a:t> </a:t>
                </a:r>
              </a:p>
            </p:txBody>
          </p:sp>
        </mc:Fallback>
      </mc:AlternateContent>
      <p:sp>
        <p:nvSpPr>
          <p:cNvPr id="5" name="文本框 4">
            <a:extLst>
              <a:ext uri="{FF2B5EF4-FFF2-40B4-BE49-F238E27FC236}">
                <a16:creationId xmlns:a16="http://schemas.microsoft.com/office/drawing/2014/main" id="{2CB27DCF-6766-F6F3-9E63-9490E92CD2C9}"/>
              </a:ext>
            </a:extLst>
          </p:cNvPr>
          <p:cNvSpPr txBox="1"/>
          <p:nvPr/>
        </p:nvSpPr>
        <p:spPr>
          <a:xfrm>
            <a:off x="305819" y="197451"/>
            <a:ext cx="3468823" cy="461665"/>
          </a:xfrm>
          <a:prstGeom prst="rect">
            <a:avLst/>
          </a:prstGeom>
          <a:noFill/>
        </p:spPr>
        <p:txBody>
          <a:bodyPr wrap="square" rtlCol="0">
            <a:spAutoFit/>
          </a:bodyPr>
          <a:lstStyle/>
          <a:p>
            <a:r>
              <a:rPr lang="en-US" altLang="zh-CN" dirty="0">
                <a:solidFill>
                  <a:schemeClr val="bg1"/>
                </a:solidFill>
                <a:latin typeface="+mn-lt"/>
              </a:rPr>
              <a:t>Thomas</a:t>
            </a:r>
            <a:r>
              <a:rPr lang="zh-CN" altLang="en-US" dirty="0">
                <a:solidFill>
                  <a:schemeClr val="bg1"/>
                </a:solidFill>
                <a:latin typeface="+mn-ea"/>
                <a:ea typeface="+mn-ea"/>
              </a:rPr>
              <a:t>效应及思想简要</a:t>
            </a:r>
          </a:p>
        </p:txBody>
      </p:sp>
    </p:spTree>
    <p:extLst>
      <p:ext uri="{BB962C8B-B14F-4D97-AF65-F5344CB8AC3E}">
        <p14:creationId xmlns:p14="http://schemas.microsoft.com/office/powerpoint/2010/main" val="15373337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7341FB90-BA05-61B9-7626-3C63650D7BB0}"/>
                  </a:ext>
                </a:extLst>
              </p:cNvPr>
              <p:cNvSpPr txBox="1"/>
              <p:nvPr/>
            </p:nvSpPr>
            <p:spPr>
              <a:xfrm>
                <a:off x="-19910" y="895905"/>
                <a:ext cx="9183819" cy="5643212"/>
              </a:xfrm>
              <a:prstGeom prst="rect">
                <a:avLst/>
              </a:prstGeom>
              <a:noFill/>
            </p:spPr>
            <p:txBody>
              <a:bodyPr wrap="square" rtlCol="0">
                <a:spAutoFit/>
              </a:bodyPr>
              <a:lstStyle/>
              <a:p>
                <a:pPr>
                  <a:lnSpc>
                    <a:spcPct val="150000"/>
                  </a:lnSpc>
                </a:pPr>
                <a:r>
                  <a:rPr lang="zh-CN" altLang="en-US" sz="1800" dirty="0">
                    <a:latin typeface="+mn-ea"/>
                    <a:ea typeface="+mn-ea"/>
                  </a:rPr>
                  <a:t>    但不得不补充的是，由于我们观测的运动都受限于三维空间，找不到同时垂直于三个线性无关矢量的矢量，故可观测的三阶及以上的</a:t>
                </a:r>
                <a:r>
                  <a:rPr lang="en-US" altLang="zh-CN" sz="1800" dirty="0">
                    <a:latin typeface="+mn-lt"/>
                    <a:ea typeface="+mn-ea"/>
                  </a:rPr>
                  <a:t>Thomas</a:t>
                </a:r>
                <a:r>
                  <a:rPr lang="zh-CN" altLang="en-US" sz="1800" dirty="0">
                    <a:latin typeface="+mn-ea"/>
                    <a:ea typeface="+mn-ea"/>
                  </a:rPr>
                  <a:t>效应是没有的；反映到数学上，就是三阶及以上</a:t>
                </a:r>
                <a:r>
                  <a:rPr lang="en-US" altLang="zh-CN" sz="1800" dirty="0">
                    <a:latin typeface="+mn-lt"/>
                    <a:ea typeface="+mn-ea"/>
                  </a:rPr>
                  <a:t>Thomas</a:t>
                </a:r>
                <a:r>
                  <a:rPr lang="zh-CN" altLang="en-US" sz="1800" dirty="0">
                    <a:latin typeface="+mn-ea"/>
                    <a:ea typeface="+mn-ea"/>
                  </a:rPr>
                  <a:t>效应都是同维度的高阶小量，完全可以被忽略掉。</a:t>
                </a:r>
                <a:endParaRPr lang="en-US" altLang="zh-CN" sz="1800" dirty="0">
                  <a:latin typeface="+mn-ea"/>
                  <a:ea typeface="+mn-ea"/>
                </a:endParaRPr>
              </a:p>
              <a:p>
                <a:pPr>
                  <a:lnSpc>
                    <a:spcPct val="150000"/>
                  </a:lnSpc>
                </a:pPr>
                <a:r>
                  <a:rPr lang="en-US" altLang="zh-CN" sz="1800" b="1" dirty="0">
                    <a:solidFill>
                      <a:srgbClr val="FF0000"/>
                    </a:solidFill>
                    <a:latin typeface="+mn-ea"/>
                    <a:ea typeface="+mn-ea"/>
                  </a:rPr>
                  <a:t>    </a:t>
                </a:r>
                <a:r>
                  <a:rPr lang="zh-CN" altLang="en-US" sz="1800" dirty="0">
                    <a:latin typeface="+mn-ea"/>
                    <a:ea typeface="+mn-ea"/>
                  </a:rPr>
                  <a:t>除了空间转动，二阶</a:t>
                </a:r>
                <a:r>
                  <a:rPr lang="en-US" altLang="zh-CN" sz="1800" dirty="0">
                    <a:latin typeface="+mn-lt"/>
                    <a:ea typeface="+mn-ea"/>
                  </a:rPr>
                  <a:t>Thomas</a:t>
                </a:r>
                <a:r>
                  <a:rPr lang="zh-CN" altLang="en-US" sz="1800" dirty="0">
                    <a:latin typeface="+mn-ea"/>
                    <a:ea typeface="+mn-ea"/>
                  </a:rPr>
                  <a:t>效应还有一个二阶小量时</a:t>
                </a:r>
                <a:r>
                  <a:rPr lang="en-US" altLang="zh-CN" sz="1800" dirty="0">
                    <a:latin typeface="+mn-ea"/>
                    <a:ea typeface="+mn-ea"/>
                  </a:rPr>
                  <a:t>-</a:t>
                </a:r>
                <a:r>
                  <a:rPr lang="zh-CN" altLang="en-US" sz="1800" dirty="0">
                    <a:latin typeface="+mn-ea"/>
                    <a:ea typeface="+mn-ea"/>
                  </a:rPr>
                  <a:t>空转动。它对应的速度为</a:t>
                </a:r>
                <a:endParaRPr lang="en-US" altLang="zh-CN" sz="1800" dirty="0">
                  <a:latin typeface="+mn-ea"/>
                  <a:ea typeface="+mn-ea"/>
                </a:endParaRPr>
              </a:p>
              <a:p>
                <a:pPr>
                  <a:lnSpc>
                    <a:spcPct val="150000"/>
                  </a:lnSpc>
                </a:pPr>
                <a14:m>
                  <m:oMathPara xmlns:m="http://schemas.openxmlformats.org/officeDocument/2006/math">
                    <m:oMathParaPr>
                      <m:jc m:val="centerGroup"/>
                    </m:oMathParaPr>
                    <m:oMath xmlns:m="http://schemas.openxmlformats.org/officeDocument/2006/math">
                      <m:r>
                        <a:rPr lang="en-US" altLang="zh-CN" sz="1800" b="0" i="1" smtClean="0">
                          <a:latin typeface="Cambria Math" panose="02040503050406030204" pitchFamily="18" charset="0"/>
                          <a:ea typeface="+mn-ea"/>
                        </a:rPr>
                        <m:t>𝑖</m:t>
                      </m:r>
                      <m:sSub>
                        <m:sSubPr>
                          <m:ctrlPr>
                            <a:rPr lang="en-US" altLang="zh-CN" sz="1800" b="0" i="1" smtClean="0">
                              <a:latin typeface="Cambria Math" panose="02040503050406030204" pitchFamily="18" charset="0"/>
                              <a:ea typeface="+mn-ea"/>
                            </a:rPr>
                          </m:ctrlPr>
                        </m:sSubPr>
                        <m:e>
                          <m:r>
                            <a:rPr lang="el-GR" altLang="zh-CN" sz="1800" b="0" i="1" smtClean="0">
                              <a:latin typeface="Cambria Math" panose="02040503050406030204" pitchFamily="18" charset="0"/>
                              <a:ea typeface="+mn-ea"/>
                            </a:rPr>
                            <m:t>𝛽</m:t>
                          </m:r>
                        </m:e>
                        <m:sub>
                          <m:r>
                            <a:rPr lang="el-GR" altLang="zh-CN" sz="1800" b="0" i="1" smtClean="0">
                              <a:latin typeface="Cambria Math" panose="02040503050406030204" pitchFamily="18" charset="0"/>
                              <a:ea typeface="+mn-ea"/>
                            </a:rPr>
                            <m:t>1</m:t>
                          </m:r>
                          <m:r>
                            <a:rPr lang="en-US" altLang="zh-CN" sz="1800" b="0" i="1" smtClean="0">
                              <a:latin typeface="Cambria Math" panose="02040503050406030204" pitchFamily="18" charset="0"/>
                              <a:ea typeface="+mn-ea"/>
                            </a:rPr>
                            <m:t>𝑒</m:t>
                          </m:r>
                        </m:sub>
                      </m:sSub>
                      <m:sSub>
                        <m:sSubPr>
                          <m:ctrlPr>
                            <a:rPr lang="en-US" altLang="zh-CN" sz="1800" b="0" i="1" smtClean="0">
                              <a:latin typeface="Cambria Math" panose="02040503050406030204" pitchFamily="18" charset="0"/>
                              <a:ea typeface="+mn-ea"/>
                            </a:rPr>
                          </m:ctrlPr>
                        </m:sSubPr>
                        <m:e>
                          <m:r>
                            <a:rPr lang="el-GR" altLang="zh-CN" sz="1800" b="0" i="1" smtClean="0">
                              <a:latin typeface="Cambria Math" panose="02040503050406030204" pitchFamily="18" charset="0"/>
                              <a:ea typeface="+mn-ea"/>
                            </a:rPr>
                            <m:t>𝛾</m:t>
                          </m:r>
                        </m:e>
                        <m:sub>
                          <m:r>
                            <a:rPr lang="en-US" altLang="zh-CN" sz="1800" b="0" i="1" smtClean="0">
                              <a:latin typeface="Cambria Math" panose="02040503050406030204" pitchFamily="18" charset="0"/>
                              <a:ea typeface="+mn-ea"/>
                            </a:rPr>
                            <m:t>𝑒</m:t>
                          </m:r>
                        </m:sub>
                      </m:sSub>
                      <m:r>
                        <a:rPr lang="en-US" altLang="zh-CN" sz="1800" b="0" i="1" smtClean="0">
                          <a:latin typeface="Cambria Math" panose="02040503050406030204" pitchFamily="18" charset="0"/>
                          <a:ea typeface="+mn-ea"/>
                        </a:rPr>
                        <m:t>=</m:t>
                      </m:r>
                      <m:r>
                        <a:rPr lang="en-US" altLang="zh-CN" sz="1800" b="0" i="1" smtClean="0">
                          <a:latin typeface="Cambria Math" panose="02040503050406030204" pitchFamily="18" charset="0"/>
                          <a:ea typeface="+mn-ea"/>
                        </a:rPr>
                        <m:t>𝑖</m:t>
                      </m:r>
                      <m:sSubSup>
                        <m:sSubSupPr>
                          <m:ctrlPr>
                            <a:rPr lang="en-US" altLang="zh-CN" sz="1800" b="0" i="1" smtClean="0">
                              <a:latin typeface="Cambria Math" panose="02040503050406030204" pitchFamily="18" charset="0"/>
                              <a:ea typeface="+mn-ea"/>
                            </a:rPr>
                          </m:ctrlPr>
                        </m:sSubSupPr>
                        <m:e>
                          <m:r>
                            <a:rPr lang="el-GR" altLang="zh-CN" sz="1800" b="0" i="1" smtClean="0">
                              <a:latin typeface="Cambria Math" panose="02040503050406030204" pitchFamily="18" charset="0"/>
                              <a:ea typeface="+mn-ea"/>
                            </a:rPr>
                            <m:t>𝛼</m:t>
                          </m:r>
                        </m:e>
                        <m:sub>
                          <m:r>
                            <a:rPr lang="en-US" altLang="zh-CN" sz="1800" b="0" i="1" smtClean="0">
                              <a:latin typeface="Cambria Math" panose="02040503050406030204" pitchFamily="18" charset="0"/>
                              <a:ea typeface="+mn-ea"/>
                            </a:rPr>
                            <m:t>1</m:t>
                          </m:r>
                        </m:sub>
                        <m:sup>
                          <m:r>
                            <a:rPr lang="en-US" altLang="zh-CN" sz="1800" b="0" i="1" smtClean="0">
                              <a:latin typeface="Cambria Math" panose="02040503050406030204" pitchFamily="18" charset="0"/>
                              <a:ea typeface="+mn-ea"/>
                            </a:rPr>
                            <m:t>2</m:t>
                          </m:r>
                        </m:sup>
                      </m:sSubSup>
                      <m:r>
                        <a:rPr lang="en-US" altLang="zh-CN" sz="1800" b="0" i="1" smtClean="0">
                          <a:latin typeface="Cambria Math" panose="02040503050406030204" pitchFamily="18" charset="0"/>
                          <a:ea typeface="+mn-ea"/>
                        </a:rPr>
                        <m:t>(</m:t>
                      </m:r>
                      <m:r>
                        <a:rPr lang="el-GR" altLang="zh-CN" sz="1800" b="0" i="1" smtClean="0">
                          <a:latin typeface="Cambria Math" panose="02040503050406030204" pitchFamily="18" charset="0"/>
                          <a:ea typeface="+mn-ea"/>
                        </a:rPr>
                        <m:t>𝛾</m:t>
                      </m:r>
                      <m:r>
                        <a:rPr lang="el-GR" altLang="zh-CN" sz="1800" b="0" i="1" smtClean="0">
                          <a:latin typeface="Cambria Math" panose="02040503050406030204" pitchFamily="18" charset="0"/>
                          <a:ea typeface="+mn-ea"/>
                        </a:rPr>
                        <m:t>−1)</m:t>
                      </m:r>
                    </m:oMath>
                  </m:oMathPara>
                </a14:m>
                <a:endParaRPr lang="en-US" altLang="zh-CN" sz="1800" dirty="0">
                  <a:latin typeface="+mn-ea"/>
                  <a:ea typeface="+mn-ea"/>
                </a:endParaRPr>
              </a:p>
              <a:p>
                <a:pPr>
                  <a:lnSpc>
                    <a:spcPct val="150000"/>
                  </a:lnSpc>
                </a:pPr>
                <a:r>
                  <a:rPr lang="en-US" altLang="zh-CN" sz="1800" dirty="0">
                    <a:latin typeface="+mn-ea"/>
                    <a:ea typeface="+mn-ea"/>
                  </a:rPr>
                  <a:t>    </a:t>
                </a:r>
                <a:r>
                  <a:rPr lang="zh-CN" altLang="en-US" sz="1800" dirty="0">
                    <a:latin typeface="+mn-ea"/>
                    <a:ea typeface="+mn-ea"/>
                  </a:rPr>
                  <a:t>考虑到</a:t>
                </a:r>
                <a14:m>
                  <m:oMath xmlns:m="http://schemas.openxmlformats.org/officeDocument/2006/math">
                    <m:sSub>
                      <m:sSubPr>
                        <m:ctrlPr>
                          <a:rPr lang="en-US" altLang="zh-CN" sz="1800" i="1">
                            <a:latin typeface="Cambria Math" panose="02040503050406030204" pitchFamily="18" charset="0"/>
                          </a:rPr>
                        </m:ctrlPr>
                      </m:sSubPr>
                      <m:e>
                        <m:r>
                          <a:rPr lang="el-GR" altLang="zh-CN" sz="1800" i="1">
                            <a:latin typeface="Cambria Math" panose="02040503050406030204" pitchFamily="18" charset="0"/>
                          </a:rPr>
                          <m:t>𝛾</m:t>
                        </m:r>
                      </m:e>
                      <m:sub>
                        <m:r>
                          <a:rPr lang="en-US" altLang="zh-CN" sz="1800" i="1">
                            <a:latin typeface="Cambria Math" panose="02040503050406030204" pitchFamily="18" charset="0"/>
                          </a:rPr>
                          <m:t>𝑒</m:t>
                        </m:r>
                      </m:sub>
                    </m:sSub>
                    <m:r>
                      <a:rPr lang="en-US" altLang="zh-CN" sz="1800" b="0" i="1" smtClean="0">
                        <a:latin typeface="Cambria Math" panose="02040503050406030204" pitchFamily="18" charset="0"/>
                      </a:rPr>
                      <m:t>=</m:t>
                    </m:r>
                    <m:f>
                      <m:fPr>
                        <m:ctrlPr>
                          <a:rPr lang="en-US" altLang="zh-CN" sz="1800" b="0" i="1" smtClean="0">
                            <a:latin typeface="Cambria Math" panose="02040503050406030204" pitchFamily="18" charset="0"/>
                          </a:rPr>
                        </m:ctrlPr>
                      </m:fPr>
                      <m:num>
                        <m:r>
                          <a:rPr lang="en-US" altLang="zh-CN" sz="1800" b="0" i="1" smtClean="0">
                            <a:latin typeface="Cambria Math" panose="02040503050406030204" pitchFamily="18" charset="0"/>
                          </a:rPr>
                          <m:t>1</m:t>
                        </m:r>
                      </m:num>
                      <m:den>
                        <m:rad>
                          <m:radPr>
                            <m:degHide m:val="on"/>
                            <m:ctrlPr>
                              <a:rPr lang="en-US" altLang="zh-CN" sz="1800" b="0" i="1" smtClean="0">
                                <a:latin typeface="Cambria Math" panose="02040503050406030204" pitchFamily="18" charset="0"/>
                              </a:rPr>
                            </m:ctrlPr>
                          </m:radPr>
                          <m:deg/>
                          <m:e>
                            <m:r>
                              <a:rPr lang="en-US" altLang="zh-CN" sz="1800" b="0" i="1" smtClean="0">
                                <a:latin typeface="Cambria Math" panose="02040503050406030204" pitchFamily="18" charset="0"/>
                              </a:rPr>
                              <m:t>1−</m:t>
                            </m:r>
                            <m:sSubSup>
                              <m:sSubSupPr>
                                <m:ctrlPr>
                                  <a:rPr lang="en-US" altLang="zh-CN" sz="1800" b="0" i="1" smtClean="0">
                                    <a:latin typeface="Cambria Math" panose="02040503050406030204" pitchFamily="18" charset="0"/>
                                  </a:rPr>
                                </m:ctrlPr>
                              </m:sSubSupPr>
                              <m:e>
                                <m:r>
                                  <a:rPr lang="el-GR" altLang="zh-CN" sz="1800" b="0" i="1" smtClean="0">
                                    <a:latin typeface="Cambria Math" panose="02040503050406030204" pitchFamily="18" charset="0"/>
                                  </a:rPr>
                                  <m:t>𝛽</m:t>
                                </m:r>
                              </m:e>
                              <m:sub>
                                <m:r>
                                  <a:rPr lang="el-GR" altLang="zh-CN" sz="1800" b="0" i="1" smtClean="0">
                                    <a:latin typeface="Cambria Math" panose="02040503050406030204" pitchFamily="18" charset="0"/>
                                  </a:rPr>
                                  <m:t>1</m:t>
                                </m:r>
                                <m:r>
                                  <a:rPr lang="en-US" altLang="zh-CN" sz="1800" b="0" i="1" smtClean="0">
                                    <a:latin typeface="Cambria Math" panose="02040503050406030204" pitchFamily="18" charset="0"/>
                                  </a:rPr>
                                  <m:t>𝑒</m:t>
                                </m:r>
                              </m:sub>
                              <m:sup>
                                <m:r>
                                  <a:rPr lang="en-US" altLang="zh-CN" sz="1800" b="0" i="1" smtClean="0">
                                    <a:latin typeface="Cambria Math" panose="02040503050406030204" pitchFamily="18" charset="0"/>
                                  </a:rPr>
                                  <m:t>2</m:t>
                                </m:r>
                              </m:sup>
                            </m:sSubSup>
                          </m:e>
                        </m:rad>
                      </m:den>
                    </m:f>
                    <m:r>
                      <a:rPr lang="en-US" altLang="zh-CN" sz="1800" b="0" i="1" smtClean="0">
                        <a:latin typeface="Cambria Math" panose="02040503050406030204" pitchFamily="18" charset="0"/>
                      </a:rPr>
                      <m:t>=1</m:t>
                    </m:r>
                  </m:oMath>
                </a14:m>
                <a:r>
                  <a:rPr lang="zh-CN" altLang="en-US" sz="1800" dirty="0">
                    <a:latin typeface="+mn-ea"/>
                    <a:ea typeface="+mn-ea"/>
                  </a:rPr>
                  <a:t>，故有：</a:t>
                </a:r>
                <a:endParaRPr lang="en-US" altLang="zh-CN" sz="1800" i="1" dirty="0">
                  <a:latin typeface="Cambria Math" panose="02040503050406030204" pitchFamily="18" charset="0"/>
                </a:endParaRPr>
              </a:p>
              <a:p>
                <a:pPr>
                  <a:lnSpc>
                    <a:spcPct val="150000"/>
                  </a:lnSpc>
                </a:pPr>
                <a14:m>
                  <m:oMathPara xmlns:m="http://schemas.openxmlformats.org/officeDocument/2006/math">
                    <m:oMathParaPr>
                      <m:jc m:val="centerGroup"/>
                    </m:oMathParaPr>
                    <m:oMath xmlns:m="http://schemas.openxmlformats.org/officeDocument/2006/math">
                      <m:sSub>
                        <m:sSubPr>
                          <m:ctrlPr>
                            <a:rPr lang="en-US" altLang="zh-CN" sz="1800" i="1">
                              <a:latin typeface="Cambria Math" panose="02040503050406030204" pitchFamily="18" charset="0"/>
                            </a:rPr>
                          </m:ctrlPr>
                        </m:sSubPr>
                        <m:e>
                          <m:r>
                            <a:rPr lang="el-GR" altLang="zh-CN" sz="1800" i="1">
                              <a:latin typeface="Cambria Math" panose="02040503050406030204" pitchFamily="18" charset="0"/>
                            </a:rPr>
                            <m:t>𝛽</m:t>
                          </m:r>
                        </m:e>
                        <m:sub>
                          <m:r>
                            <a:rPr lang="el-GR" altLang="zh-CN" sz="1800" i="1">
                              <a:latin typeface="Cambria Math" panose="02040503050406030204" pitchFamily="18" charset="0"/>
                            </a:rPr>
                            <m:t>1</m:t>
                          </m:r>
                          <m:r>
                            <a:rPr lang="en-US" altLang="zh-CN" sz="1800" i="1">
                              <a:latin typeface="Cambria Math" panose="02040503050406030204" pitchFamily="18" charset="0"/>
                            </a:rPr>
                            <m:t>𝑒</m:t>
                          </m:r>
                        </m:sub>
                      </m:sSub>
                      <m:r>
                        <a:rPr lang="en-US" altLang="zh-CN" sz="1800" b="0" i="1" smtClean="0">
                          <a:latin typeface="Cambria Math" panose="02040503050406030204" pitchFamily="18" charset="0"/>
                        </a:rPr>
                        <m:t>=</m:t>
                      </m:r>
                      <m:sSubSup>
                        <m:sSubSupPr>
                          <m:ctrlPr>
                            <a:rPr lang="en-US" altLang="zh-CN" sz="1800" i="1">
                              <a:latin typeface="Cambria Math" panose="02040503050406030204" pitchFamily="18" charset="0"/>
                            </a:rPr>
                          </m:ctrlPr>
                        </m:sSubSupPr>
                        <m:e>
                          <m:r>
                            <a:rPr lang="el-GR" altLang="zh-CN" sz="1800" i="1">
                              <a:latin typeface="Cambria Math" panose="02040503050406030204" pitchFamily="18" charset="0"/>
                            </a:rPr>
                            <m:t>𝛼</m:t>
                          </m:r>
                        </m:e>
                        <m:sub>
                          <m:r>
                            <a:rPr lang="en-US" altLang="zh-CN" sz="1800" i="1">
                              <a:latin typeface="Cambria Math" panose="02040503050406030204" pitchFamily="18" charset="0"/>
                            </a:rPr>
                            <m:t>1</m:t>
                          </m:r>
                        </m:sub>
                        <m:sup>
                          <m:r>
                            <a:rPr lang="en-US" altLang="zh-CN" sz="1800" i="1">
                              <a:latin typeface="Cambria Math" panose="02040503050406030204" pitchFamily="18" charset="0"/>
                            </a:rPr>
                            <m:t>2</m:t>
                          </m:r>
                        </m:sup>
                      </m:sSubSup>
                      <m:d>
                        <m:dPr>
                          <m:ctrlPr>
                            <a:rPr lang="en-US" altLang="zh-CN" sz="1800" i="1">
                              <a:latin typeface="Cambria Math" panose="02040503050406030204" pitchFamily="18" charset="0"/>
                            </a:rPr>
                          </m:ctrlPr>
                        </m:dPr>
                        <m:e>
                          <m:r>
                            <a:rPr lang="el-GR" altLang="zh-CN" sz="1800" i="1">
                              <a:latin typeface="Cambria Math" panose="02040503050406030204" pitchFamily="18" charset="0"/>
                            </a:rPr>
                            <m:t>𝛾</m:t>
                          </m:r>
                          <m:r>
                            <a:rPr lang="el-GR" altLang="zh-CN" sz="1800" i="1">
                              <a:latin typeface="Cambria Math" panose="02040503050406030204" pitchFamily="18" charset="0"/>
                            </a:rPr>
                            <m:t>−1</m:t>
                          </m:r>
                        </m:e>
                      </m:d>
                      <m:r>
                        <a:rPr lang="en-US" altLang="zh-CN" sz="1800" b="0" i="0" smtClean="0">
                          <a:latin typeface="Cambria Math" panose="02040503050406030204" pitchFamily="18" charset="0"/>
                        </a:rPr>
                        <m:t>=</m:t>
                      </m:r>
                      <m:sSub>
                        <m:sSubPr>
                          <m:ctrlPr>
                            <a:rPr lang="el-GR" altLang="zh-CN" sz="1800" i="1">
                              <a:latin typeface="Cambria Math" panose="02040503050406030204" pitchFamily="18" charset="0"/>
                            </a:rPr>
                          </m:ctrlPr>
                        </m:sSubPr>
                        <m:e>
                          <m:r>
                            <a:rPr lang="el-GR" altLang="zh-CN" sz="1800" i="1">
                              <a:latin typeface="Cambria Math" panose="02040503050406030204" pitchFamily="18" charset="0"/>
                            </a:rPr>
                            <m:t>𝛽</m:t>
                          </m:r>
                        </m:e>
                        <m:sub>
                          <m:r>
                            <a:rPr lang="el-GR" altLang="zh-CN" sz="1800" i="1">
                              <a:latin typeface="Cambria Math" panose="02040503050406030204" pitchFamily="18" charset="0"/>
                            </a:rPr>
                            <m:t>2</m:t>
                          </m:r>
                        </m:sub>
                      </m:sSub>
                      <m:r>
                        <a:rPr lang="el-GR" altLang="zh-CN" sz="1800" i="1">
                          <a:latin typeface="Cambria Math" panose="02040503050406030204" pitchFamily="18" charset="0"/>
                        </a:rPr>
                        <m:t>“</m:t>
                      </m:r>
                      <m:r>
                        <a:rPr lang="el-GR" altLang="zh-CN" sz="1800" b="0" i="1" smtClean="0">
                          <a:latin typeface="Cambria Math" panose="02040503050406030204" pitchFamily="18" charset="0"/>
                        </a:rPr>
                        <m:t>𝛾</m:t>
                      </m:r>
                      <m:d>
                        <m:dPr>
                          <m:ctrlPr>
                            <a:rPr lang="en-US" altLang="zh-CN" sz="1800" i="1">
                              <a:latin typeface="Cambria Math" panose="02040503050406030204" pitchFamily="18" charset="0"/>
                            </a:rPr>
                          </m:ctrlPr>
                        </m:dPr>
                        <m:e>
                          <m:r>
                            <a:rPr lang="el-GR" altLang="zh-CN" sz="1800" i="1">
                              <a:latin typeface="Cambria Math" panose="02040503050406030204" pitchFamily="18" charset="0"/>
                            </a:rPr>
                            <m:t>𝛾</m:t>
                          </m:r>
                          <m:r>
                            <a:rPr lang="el-GR" altLang="zh-CN" sz="1800" i="1">
                              <a:latin typeface="Cambria Math" panose="02040503050406030204" pitchFamily="18" charset="0"/>
                            </a:rPr>
                            <m:t>−1</m:t>
                          </m:r>
                        </m:e>
                      </m:d>
                      <m:r>
                        <a:rPr lang="el-GR" altLang="zh-CN" sz="1800" b="0" i="1" smtClean="0">
                          <a:latin typeface="Cambria Math" panose="02040503050406030204" pitchFamily="18" charset="0"/>
                        </a:rPr>
                        <m:t>=</m:t>
                      </m:r>
                      <m:f>
                        <m:fPr>
                          <m:ctrlPr>
                            <a:rPr lang="el-GR" altLang="zh-CN" sz="1800" i="1">
                              <a:latin typeface="Cambria Math" panose="02040503050406030204" pitchFamily="18" charset="0"/>
                            </a:rPr>
                          </m:ctrlPr>
                        </m:fPr>
                        <m:num>
                          <m:sSub>
                            <m:sSubPr>
                              <m:ctrlPr>
                                <a:rPr lang="el-GR"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i="1">
                                  <a:latin typeface="Cambria Math" panose="02040503050406030204" pitchFamily="18" charset="0"/>
                                </a:rPr>
                                <m:t>1</m:t>
                              </m:r>
                            </m:sub>
                          </m:sSub>
                          <m:r>
                            <a:rPr lang="el-GR" altLang="zh-CN" sz="1800" i="1">
                              <a:latin typeface="Cambria Math" panose="02040503050406030204" pitchFamily="18" charset="0"/>
                            </a:rPr>
                            <m:t>′</m:t>
                          </m:r>
                        </m:num>
                        <m:den>
                          <m:r>
                            <a:rPr lang="en-US" altLang="zh-CN" sz="1800" i="1">
                              <a:latin typeface="Cambria Math" panose="02040503050406030204" pitchFamily="18" charset="0"/>
                            </a:rPr>
                            <m:t>𝑐</m:t>
                          </m:r>
                        </m:den>
                      </m:f>
                      <m:sSup>
                        <m:sSupPr>
                          <m:ctrlPr>
                            <a:rPr lang="el-GR" altLang="zh-CN" sz="1800" i="1">
                              <a:latin typeface="Cambria Math" panose="02040503050406030204" pitchFamily="18" charset="0"/>
                            </a:rPr>
                          </m:ctrlPr>
                        </m:sSupPr>
                        <m:e>
                          <m:r>
                            <a:rPr lang="en-US" altLang="zh-CN" sz="1800" i="1">
                              <a:latin typeface="Cambria Math" panose="02040503050406030204" pitchFamily="18" charset="0"/>
                            </a:rPr>
                            <m:t>(</m:t>
                          </m:r>
                          <m:r>
                            <a:rPr lang="en-US" altLang="zh-CN" sz="1800" i="1">
                              <a:latin typeface="Cambria Math" panose="02040503050406030204" pitchFamily="18" charset="0"/>
                            </a:rPr>
                            <m:t>𝑑𝑡</m:t>
                          </m:r>
                          <m:r>
                            <a:rPr lang="en-US" altLang="zh-CN" sz="1800" i="1">
                              <a:latin typeface="Cambria Math" panose="02040503050406030204" pitchFamily="18" charset="0"/>
                            </a:rPr>
                            <m:t>)</m:t>
                          </m:r>
                        </m:e>
                        <m:sup>
                          <m:r>
                            <a:rPr lang="en-US" altLang="zh-CN" sz="1800" i="1">
                              <a:latin typeface="Cambria Math" panose="02040503050406030204" pitchFamily="18" charset="0"/>
                            </a:rPr>
                            <m:t>2</m:t>
                          </m:r>
                        </m:sup>
                      </m:sSup>
                      <m:r>
                        <a:rPr lang="el-GR" altLang="zh-CN" sz="1800" i="1">
                          <a:latin typeface="Cambria Math" panose="02040503050406030204" pitchFamily="18" charset="0"/>
                        </a:rPr>
                        <m:t>𝛾</m:t>
                      </m:r>
                      <m:d>
                        <m:dPr>
                          <m:ctrlPr>
                            <a:rPr lang="en-US" altLang="zh-CN" sz="1800" i="1">
                              <a:latin typeface="Cambria Math" panose="02040503050406030204" pitchFamily="18" charset="0"/>
                            </a:rPr>
                          </m:ctrlPr>
                        </m:dPr>
                        <m:e>
                          <m:r>
                            <a:rPr lang="el-GR" altLang="zh-CN" sz="1800" i="1">
                              <a:latin typeface="Cambria Math" panose="02040503050406030204" pitchFamily="18" charset="0"/>
                            </a:rPr>
                            <m:t>𝛾</m:t>
                          </m:r>
                          <m:r>
                            <a:rPr lang="el-GR" altLang="zh-CN" sz="1800" i="1">
                              <a:latin typeface="Cambria Math" panose="02040503050406030204" pitchFamily="18" charset="0"/>
                            </a:rPr>
                            <m:t>−1</m:t>
                          </m:r>
                        </m:e>
                      </m:d>
                    </m:oMath>
                  </m:oMathPara>
                </a14:m>
                <a:endParaRPr lang="en-US" altLang="zh-CN" sz="1800" dirty="0">
                  <a:latin typeface="+mn-ea"/>
                  <a:ea typeface="+mn-ea"/>
                </a:endParaRPr>
              </a:p>
              <a:p>
                <a:pPr>
                  <a:lnSpc>
                    <a:spcPct val="150000"/>
                  </a:lnSpc>
                </a:pPr>
                <a:r>
                  <a:rPr lang="en-US" altLang="zh-CN" sz="1800" dirty="0">
                    <a:latin typeface="+mn-ea"/>
                    <a:ea typeface="+mn-ea"/>
                  </a:rPr>
                  <a:t>    </a:t>
                </a:r>
                <a:r>
                  <a:rPr lang="zh-CN" altLang="en-US" sz="1800" dirty="0">
                    <a:latin typeface="+mn-ea"/>
                    <a:ea typeface="+mn-ea"/>
                  </a:rPr>
                  <a:t>矢量化</a:t>
                </a:r>
                <a:endParaRPr lang="en-US" altLang="zh-CN" sz="1800" dirty="0">
                  <a:latin typeface="+mn-ea"/>
                  <a:ea typeface="+mn-ea"/>
                </a:endParaRPr>
              </a:p>
              <a:p>
                <a:pPr>
                  <a:lnSpc>
                    <a:spcPct val="150000"/>
                  </a:lnSpc>
                </a:pPr>
                <a14:m>
                  <m:oMathPara xmlns:m="http://schemas.openxmlformats.org/officeDocument/2006/math">
                    <m:oMathParaPr>
                      <m:jc m:val="centerGroup"/>
                    </m:oMathParaPr>
                    <m:oMath xmlns:m="http://schemas.openxmlformats.org/officeDocument/2006/math">
                      <m:sSub>
                        <m:sSubPr>
                          <m:ctrlPr>
                            <a:rPr lang="en-US" altLang="zh-CN" sz="1800" i="1" smtClean="0">
                              <a:latin typeface="Cambria Math" panose="02040503050406030204" pitchFamily="18" charset="0"/>
                              <a:ea typeface="+mn-ea"/>
                            </a:rPr>
                          </m:ctrlPr>
                        </m:sSubPr>
                        <m:e>
                          <m:acc>
                            <m:accPr>
                              <m:chr m:val="⃑"/>
                              <m:ctrlPr>
                                <a:rPr lang="en-US" altLang="zh-CN" sz="1800" i="1" smtClean="0">
                                  <a:latin typeface="Cambria Math" panose="02040503050406030204" pitchFamily="18" charset="0"/>
                                  <a:ea typeface="+mn-ea"/>
                                </a:rPr>
                              </m:ctrlPr>
                            </m:accPr>
                            <m:e>
                              <m:r>
                                <a:rPr lang="el-GR" altLang="zh-CN" sz="1800" b="0" i="1" smtClean="0">
                                  <a:latin typeface="Cambria Math" panose="02040503050406030204" pitchFamily="18" charset="0"/>
                                  <a:ea typeface="+mn-ea"/>
                                </a:rPr>
                                <m:t>𝛽</m:t>
                              </m:r>
                            </m:e>
                          </m:acc>
                        </m:e>
                        <m:sub>
                          <m:r>
                            <a:rPr lang="en-US" altLang="zh-CN" sz="1800" b="0" i="1" smtClean="0">
                              <a:latin typeface="Cambria Math" panose="02040503050406030204" pitchFamily="18" charset="0"/>
                              <a:ea typeface="+mn-ea"/>
                            </a:rPr>
                            <m:t>𝑒</m:t>
                          </m:r>
                        </m:sub>
                      </m:sSub>
                      <m:r>
                        <a:rPr lang="el-GR" altLang="zh-CN" sz="1800" b="0" i="1" smtClean="0">
                          <a:latin typeface="Cambria Math" panose="02040503050406030204" pitchFamily="18" charset="0"/>
                          <a:ea typeface="+mn-ea"/>
                        </a:rPr>
                        <m:t>=</m:t>
                      </m:r>
                      <m:sSub>
                        <m:sSubPr>
                          <m:ctrlPr>
                            <a:rPr lang="en-US" altLang="zh-CN" sz="1800" i="1" smtClean="0">
                              <a:latin typeface="Cambria Math" panose="02040503050406030204" pitchFamily="18" charset="0"/>
                            </a:rPr>
                          </m:ctrlPr>
                        </m:sSubPr>
                        <m:e>
                          <m:acc>
                            <m:accPr>
                              <m:chr m:val="̈"/>
                              <m:ctrlPr>
                                <a:rPr lang="en-US" altLang="zh-CN" sz="1800" i="1" smtClean="0">
                                  <a:latin typeface="Cambria Math" panose="02040503050406030204" pitchFamily="18" charset="0"/>
                                  <a:ea typeface="+mn-ea"/>
                                </a:rPr>
                              </m:ctrlPr>
                            </m:accPr>
                            <m:e>
                              <m:acc>
                                <m:accPr>
                                  <m:chr m:val="⃑"/>
                                  <m:ctrlPr>
                                    <a:rPr lang="en-US" altLang="zh-CN" sz="1800" i="1">
                                      <a:latin typeface="Cambria Math" panose="02040503050406030204" pitchFamily="18" charset="0"/>
                                      <a:ea typeface="+mn-ea"/>
                                    </a:rPr>
                                  </m:ctrlPr>
                                </m:accPr>
                                <m:e>
                                  <m:r>
                                    <a:rPr lang="el-GR" altLang="zh-CN" sz="1800" i="1">
                                      <a:latin typeface="Cambria Math" panose="02040503050406030204" pitchFamily="18" charset="0"/>
                                      <a:ea typeface="+mn-ea"/>
                                    </a:rPr>
                                    <m:t>𝛽</m:t>
                                  </m:r>
                                </m:e>
                              </m:acc>
                            </m:e>
                          </m:acc>
                        </m:e>
                        <m:sub>
                          <m:r>
                            <a:rPr lang="zh-CN" altLang="en-US" sz="1800" i="1">
                              <a:latin typeface="Cambria Math" panose="02040503050406030204" pitchFamily="18" charset="0"/>
                            </a:rPr>
                            <m:t>⊥</m:t>
                          </m:r>
                        </m:sub>
                      </m:sSub>
                      <m:sSup>
                        <m:sSupPr>
                          <m:ctrlPr>
                            <a:rPr lang="el-GR" altLang="zh-CN" sz="1800" i="1">
                              <a:latin typeface="Cambria Math" panose="02040503050406030204" pitchFamily="18" charset="0"/>
                            </a:rPr>
                          </m:ctrlPr>
                        </m:sSupPr>
                        <m:e>
                          <m:r>
                            <a:rPr lang="en-US" altLang="zh-CN" sz="1800" i="1">
                              <a:latin typeface="Cambria Math" panose="02040503050406030204" pitchFamily="18" charset="0"/>
                            </a:rPr>
                            <m:t>(</m:t>
                          </m:r>
                          <m:r>
                            <a:rPr lang="en-US" altLang="zh-CN" sz="1800" i="1">
                              <a:latin typeface="Cambria Math" panose="02040503050406030204" pitchFamily="18" charset="0"/>
                            </a:rPr>
                            <m:t>𝑑𝑡</m:t>
                          </m:r>
                          <m:r>
                            <a:rPr lang="en-US" altLang="zh-CN" sz="1800" i="1">
                              <a:latin typeface="Cambria Math" panose="02040503050406030204" pitchFamily="18" charset="0"/>
                            </a:rPr>
                            <m:t>)</m:t>
                          </m:r>
                        </m:e>
                        <m:sup>
                          <m:r>
                            <a:rPr lang="en-US" altLang="zh-CN" sz="1800" i="1">
                              <a:latin typeface="Cambria Math" panose="02040503050406030204" pitchFamily="18" charset="0"/>
                            </a:rPr>
                            <m:t>2</m:t>
                          </m:r>
                        </m:sup>
                      </m:sSup>
                      <m:r>
                        <a:rPr lang="el-GR" altLang="zh-CN" sz="1800" i="1">
                          <a:latin typeface="Cambria Math" panose="02040503050406030204" pitchFamily="18" charset="0"/>
                        </a:rPr>
                        <m:t>𝛾</m:t>
                      </m:r>
                      <m:d>
                        <m:dPr>
                          <m:ctrlPr>
                            <a:rPr lang="en-US" altLang="zh-CN" sz="1800" i="1">
                              <a:latin typeface="Cambria Math" panose="02040503050406030204" pitchFamily="18" charset="0"/>
                            </a:rPr>
                          </m:ctrlPr>
                        </m:dPr>
                        <m:e>
                          <m:r>
                            <a:rPr lang="el-GR" altLang="zh-CN" sz="1800" i="1">
                              <a:latin typeface="Cambria Math" panose="02040503050406030204" pitchFamily="18" charset="0"/>
                            </a:rPr>
                            <m:t>𝛾</m:t>
                          </m:r>
                          <m:r>
                            <a:rPr lang="el-GR" altLang="zh-CN" sz="1800" i="1">
                              <a:latin typeface="Cambria Math" panose="02040503050406030204" pitchFamily="18" charset="0"/>
                            </a:rPr>
                            <m:t>−1</m:t>
                          </m:r>
                        </m:e>
                      </m:d>
                    </m:oMath>
                  </m:oMathPara>
                </a14:m>
                <a:endParaRPr lang="en-US" altLang="zh-CN" sz="1800" dirty="0">
                  <a:latin typeface="+mn-ea"/>
                  <a:ea typeface="+mn-ea"/>
                </a:endParaRPr>
              </a:p>
              <a:p>
                <a:pPr>
                  <a:lnSpc>
                    <a:spcPct val="150000"/>
                  </a:lnSpc>
                </a:pPr>
                <a:r>
                  <a:rPr lang="en-US" altLang="zh-CN" sz="1800" dirty="0">
                    <a:latin typeface="+mn-ea"/>
                    <a:ea typeface="+mn-ea"/>
                  </a:rPr>
                  <a:t>    </a:t>
                </a:r>
                <a:r>
                  <a:rPr lang="zh-CN" altLang="en-US" sz="1800" dirty="0">
                    <a:latin typeface="+mn-ea"/>
                    <a:ea typeface="+mn-ea"/>
                  </a:rPr>
                  <a:t>这是个速度二阶小量，说明外势演化或辐射会“制造”一个沿着速度和加速度平面法向的新的线速度，在这个一阶微元运动中产生的速度二阶小量是十分有趣的，它暗含着</a:t>
                </a:r>
              </a:p>
            </p:txBody>
          </p:sp>
        </mc:Choice>
        <mc:Fallback xmlns="">
          <p:sp>
            <p:nvSpPr>
              <p:cNvPr id="3" name="文本框 2">
                <a:extLst>
                  <a:ext uri="{FF2B5EF4-FFF2-40B4-BE49-F238E27FC236}">
                    <a16:creationId xmlns:a16="http://schemas.microsoft.com/office/drawing/2014/main" id="{7341FB90-BA05-61B9-7626-3C63650D7BB0}"/>
                  </a:ext>
                </a:extLst>
              </p:cNvPr>
              <p:cNvSpPr txBox="1">
                <a:spLocks noRot="1" noChangeAspect="1" noMove="1" noResize="1" noEditPoints="1" noAdjustHandles="1" noChangeArrowheads="1" noChangeShapeType="1" noTextEdit="1"/>
              </p:cNvSpPr>
              <p:nvPr/>
            </p:nvSpPr>
            <p:spPr>
              <a:xfrm>
                <a:off x="-19910" y="895905"/>
                <a:ext cx="9183819" cy="5643212"/>
              </a:xfrm>
              <a:prstGeom prst="rect">
                <a:avLst/>
              </a:prstGeom>
              <a:blipFill>
                <a:blip r:embed="rId3"/>
                <a:stretch>
                  <a:fillRect l="-598" b="-648"/>
                </a:stretch>
              </a:blipFill>
            </p:spPr>
            <p:txBody>
              <a:bodyPr/>
              <a:lstStyle/>
              <a:p>
                <a:r>
                  <a:rPr lang="zh-CN" altLang="en-US">
                    <a:noFill/>
                  </a:rPr>
                  <a:t> </a:t>
                </a:r>
              </a:p>
            </p:txBody>
          </p:sp>
        </mc:Fallback>
      </mc:AlternateContent>
      <p:sp>
        <p:nvSpPr>
          <p:cNvPr id="2" name="文本框 1">
            <a:extLst>
              <a:ext uri="{FF2B5EF4-FFF2-40B4-BE49-F238E27FC236}">
                <a16:creationId xmlns:a16="http://schemas.microsoft.com/office/drawing/2014/main" id="{D363CE5F-D0DB-1258-238F-7E0B5BDF2547}"/>
              </a:ext>
            </a:extLst>
          </p:cNvPr>
          <p:cNvSpPr txBox="1"/>
          <p:nvPr/>
        </p:nvSpPr>
        <p:spPr>
          <a:xfrm>
            <a:off x="305821" y="197451"/>
            <a:ext cx="2954655" cy="461665"/>
          </a:xfrm>
          <a:prstGeom prst="rect">
            <a:avLst/>
          </a:prstGeom>
          <a:noFill/>
        </p:spPr>
        <p:txBody>
          <a:bodyPr wrap="none" rtlCol="0">
            <a:spAutoFit/>
          </a:bodyPr>
          <a:lstStyle/>
          <a:p>
            <a:r>
              <a:rPr lang="zh-CN" altLang="en-US" dirty="0">
                <a:solidFill>
                  <a:schemeClr val="bg1"/>
                </a:solidFill>
                <a:latin typeface="+mn-ea"/>
                <a:ea typeface="+mn-ea"/>
              </a:rPr>
              <a:t>二阶</a:t>
            </a:r>
            <a:r>
              <a:rPr lang="en-US" altLang="zh-CN" dirty="0">
                <a:solidFill>
                  <a:schemeClr val="bg1"/>
                </a:solidFill>
                <a:latin typeface="+mn-ea"/>
                <a:ea typeface="+mn-ea"/>
              </a:rPr>
              <a:t>Thomas</a:t>
            </a:r>
            <a:r>
              <a:rPr lang="zh-CN" altLang="en-US" dirty="0">
                <a:solidFill>
                  <a:schemeClr val="bg1"/>
                </a:solidFill>
                <a:latin typeface="+mn-ea"/>
                <a:ea typeface="+mn-ea"/>
              </a:rPr>
              <a:t>效应讨论</a:t>
            </a:r>
          </a:p>
        </p:txBody>
      </p:sp>
    </p:spTree>
    <p:extLst>
      <p:ext uri="{BB962C8B-B14F-4D97-AF65-F5344CB8AC3E}">
        <p14:creationId xmlns:p14="http://schemas.microsoft.com/office/powerpoint/2010/main" val="25375745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38FEABE4-60BD-D041-4425-726A81097F65}"/>
                  </a:ext>
                </a:extLst>
              </p:cNvPr>
              <p:cNvSpPr txBox="1"/>
              <p:nvPr/>
            </p:nvSpPr>
            <p:spPr>
              <a:xfrm>
                <a:off x="51206" y="827223"/>
                <a:ext cx="9092794" cy="5920339"/>
              </a:xfrm>
              <a:prstGeom prst="rect">
                <a:avLst/>
              </a:prstGeom>
              <a:noFill/>
            </p:spPr>
            <p:txBody>
              <a:bodyPr wrap="square" rtlCol="0">
                <a:spAutoFit/>
              </a:bodyPr>
              <a:lstStyle/>
              <a:p>
                <a:pPr>
                  <a:lnSpc>
                    <a:spcPct val="150000"/>
                  </a:lnSpc>
                </a:pPr>
                <a:r>
                  <a:rPr lang="zh-CN" altLang="en-US" sz="1800" dirty="0">
                    <a:latin typeface="+mn-ea"/>
                    <a:ea typeface="+mn-ea"/>
                  </a:rPr>
                  <a:t>不能突破光速极限的设定。本质上因为这是一个参与</a:t>
                </a:r>
                <a:r>
                  <a:rPr lang="en-US" altLang="zh-CN" sz="1800" dirty="0">
                    <a:latin typeface="+mn-lt"/>
                    <a:ea typeface="+mn-ea"/>
                  </a:rPr>
                  <a:t>Lorentz</a:t>
                </a:r>
                <a:r>
                  <a:rPr lang="zh-CN" altLang="en-US" sz="1800" dirty="0">
                    <a:latin typeface="+mn-ea"/>
                    <a:ea typeface="+mn-ea"/>
                  </a:rPr>
                  <a:t>变换的速度，应当被理解为群速度</a:t>
                </a:r>
                <a:r>
                  <a:rPr lang="en-US" altLang="zh-CN" sz="1800" dirty="0">
                    <a:latin typeface="+mn-ea"/>
                    <a:ea typeface="+mn-ea"/>
                  </a:rPr>
                  <a:t>/</a:t>
                </a:r>
                <a:r>
                  <a:rPr lang="zh-CN" altLang="en-US" sz="1800" dirty="0">
                    <a:latin typeface="+mn-ea"/>
                    <a:ea typeface="+mn-ea"/>
                  </a:rPr>
                  <a:t>信息传播的速度，产生自己的</a:t>
                </a:r>
                <a14:m>
                  <m:oMath xmlns:m="http://schemas.openxmlformats.org/officeDocument/2006/math">
                    <m:r>
                      <a:rPr lang="el-GR" altLang="zh-CN" sz="1800" i="1" dirty="0" smtClean="0">
                        <a:latin typeface="Cambria Math" panose="02040503050406030204" pitchFamily="18" charset="0"/>
                        <a:ea typeface="+mn-ea"/>
                      </a:rPr>
                      <m:t>𝛾</m:t>
                    </m:r>
                  </m:oMath>
                </a14:m>
                <a:r>
                  <a:rPr lang="zh-CN" altLang="en-US" sz="1800" dirty="0">
                    <a:latin typeface="+mn-ea"/>
                    <a:ea typeface="+mn-ea"/>
                  </a:rPr>
                  <a:t>因子</a:t>
                </a:r>
                <a:r>
                  <a:rPr lang="en-US" altLang="zh-CN" sz="1800" dirty="0">
                    <a:latin typeface="+mn-ea"/>
                    <a:ea typeface="+mn-ea"/>
                  </a:rPr>
                  <a:t>(</a:t>
                </a:r>
                <a14:m>
                  <m:oMath xmlns:m="http://schemas.openxmlformats.org/officeDocument/2006/math">
                    <m:sSub>
                      <m:sSubPr>
                        <m:ctrlPr>
                          <a:rPr lang="en-US" altLang="zh-CN" sz="1800" i="1" smtClean="0">
                            <a:latin typeface="Cambria Math" panose="02040503050406030204" pitchFamily="18" charset="0"/>
                            <a:ea typeface="+mn-ea"/>
                          </a:rPr>
                        </m:ctrlPr>
                      </m:sSubPr>
                      <m:e>
                        <m:r>
                          <a:rPr lang="el-GR" altLang="zh-CN" sz="1800" b="0" i="1" smtClean="0">
                            <a:latin typeface="Cambria Math" panose="02040503050406030204" pitchFamily="18" charset="0"/>
                            <a:ea typeface="+mn-ea"/>
                          </a:rPr>
                          <m:t>𝛾</m:t>
                        </m:r>
                      </m:e>
                      <m:sub>
                        <m:r>
                          <a:rPr lang="en-US" altLang="zh-CN" sz="1800" b="0" i="1" smtClean="0">
                            <a:latin typeface="Cambria Math" panose="02040503050406030204" pitchFamily="18" charset="0"/>
                            <a:ea typeface="+mn-ea"/>
                          </a:rPr>
                          <m:t>𝑒</m:t>
                        </m:r>
                      </m:sub>
                    </m:sSub>
                  </m:oMath>
                </a14:m>
                <a:r>
                  <a:rPr lang="en-US" altLang="zh-CN" sz="1800" dirty="0">
                    <a:latin typeface="+mn-ea"/>
                    <a:ea typeface="+mn-ea"/>
                  </a:rPr>
                  <a:t>,</a:t>
                </a:r>
                <a:r>
                  <a:rPr lang="zh-CN" altLang="en-US" sz="1800" dirty="0">
                    <a:latin typeface="+mn-ea"/>
                    <a:ea typeface="+mn-ea"/>
                  </a:rPr>
                  <a:t>虽然是个小量</a:t>
                </a:r>
                <a:r>
                  <a:rPr lang="en-US" altLang="zh-CN" sz="1800" dirty="0">
                    <a:latin typeface="+mn-ea"/>
                    <a:ea typeface="+mn-ea"/>
                  </a:rPr>
                  <a:t>)</a:t>
                </a:r>
                <a:r>
                  <a:rPr lang="zh-CN" altLang="en-US" sz="1800" dirty="0">
                    <a:latin typeface="+mn-ea"/>
                    <a:ea typeface="+mn-ea"/>
                  </a:rPr>
                  <a:t>；故当原本速度</a:t>
                </a:r>
                <a14:m>
                  <m:oMath xmlns:m="http://schemas.openxmlformats.org/officeDocument/2006/math">
                    <m:r>
                      <a:rPr lang="el-GR" altLang="zh-CN" sz="1800" i="1" dirty="0" smtClean="0">
                        <a:latin typeface="Cambria Math" panose="02040503050406030204" pitchFamily="18" charset="0"/>
                        <a:ea typeface="+mn-ea"/>
                      </a:rPr>
                      <m:t>𝛽</m:t>
                    </m:r>
                  </m:oMath>
                </a14:m>
                <a:r>
                  <a:rPr lang="zh-CN" altLang="en-US" sz="1800" dirty="0">
                    <a:latin typeface="+mn-ea"/>
                    <a:ea typeface="+mn-ea"/>
                  </a:rPr>
                  <a:t>就逼近光速时，只要模型中的加速过程</a:t>
                </a:r>
                <a:r>
                  <a:rPr lang="en-US" altLang="zh-CN" sz="1800" dirty="0">
                    <a:latin typeface="+mn-ea"/>
                    <a:ea typeface="+mn-ea"/>
                  </a:rPr>
                  <a:t>(</a:t>
                </a:r>
                <a:r>
                  <a:rPr lang="zh-CN" altLang="en-US" sz="1800" dirty="0">
                    <a:latin typeface="+mn-ea"/>
                    <a:ea typeface="+mn-ea"/>
                  </a:rPr>
                  <a:t>一阶小量</a:t>
                </a:r>
                <a:r>
                  <a:rPr lang="en-US" altLang="zh-CN" sz="1800" dirty="0">
                    <a:latin typeface="+mn-ea"/>
                    <a:ea typeface="+mn-ea"/>
                  </a:rPr>
                  <a:t>)</a:t>
                </a:r>
                <a:r>
                  <a:rPr lang="zh-CN" altLang="en-US" sz="1800" dirty="0">
                    <a:latin typeface="+mn-ea"/>
                    <a:ea typeface="+mn-ea"/>
                  </a:rPr>
                  <a:t>不会达到光速，则这个二阶小量也必然不会达到光速，满足群速度光速极限的设定。</a:t>
                </a:r>
                <a:endParaRPr lang="en-US" altLang="zh-CN" sz="1800" dirty="0">
                  <a:latin typeface="+mn-ea"/>
                  <a:ea typeface="+mn-ea"/>
                </a:endParaRPr>
              </a:p>
              <a:p>
                <a:pPr>
                  <a:lnSpc>
                    <a:spcPct val="150000"/>
                  </a:lnSpc>
                </a:pPr>
                <a:r>
                  <a:rPr lang="zh-CN" altLang="en-US" sz="1800" dirty="0">
                    <a:latin typeface="+mn-ea"/>
                    <a:ea typeface="+mn-ea"/>
                  </a:rPr>
                  <a:t>    在这里发现新的群速度是令人兴奋的，毕竟我之前断言过群速度是参考系的标志，不可能通过运动学规律推导出新的群速度。但必须说明这个新的群速度应当不具有观测效应，在一阶的过程里出现二阶小量那肯定是没有观测效应的。由此可见平动</a:t>
                </a:r>
                <a:r>
                  <a:rPr lang="en-US" altLang="zh-CN" sz="1800" dirty="0">
                    <a:latin typeface="+mn-ea"/>
                    <a:ea typeface="+mn-ea"/>
                  </a:rPr>
                  <a:t>(</a:t>
                </a:r>
                <a:r>
                  <a:rPr lang="en-US" altLang="zh-CN" sz="1800" dirty="0">
                    <a:latin typeface="+mn-lt"/>
                    <a:ea typeface="+mn-ea"/>
                  </a:rPr>
                  <a:t>Lorentz</a:t>
                </a:r>
                <a:r>
                  <a:rPr lang="en-US" altLang="zh-CN" sz="1800" dirty="0">
                    <a:latin typeface="+mn-ea"/>
                    <a:ea typeface="+mn-ea"/>
                  </a:rPr>
                  <a:t>)</a:t>
                </a:r>
                <a:r>
                  <a:rPr lang="zh-CN" altLang="en-US" sz="1800" dirty="0">
                    <a:latin typeface="+mn-ea"/>
                    <a:ea typeface="+mn-ea"/>
                  </a:rPr>
                  <a:t>速度是比转动角速度“低一阶”的，造成这一点的根本原因在于相对论平动</a:t>
                </a:r>
                <a:r>
                  <a:rPr lang="en-US" altLang="zh-CN" sz="1800" dirty="0">
                    <a:latin typeface="+mn-ea"/>
                    <a:ea typeface="+mn-ea"/>
                  </a:rPr>
                  <a:t>-</a:t>
                </a:r>
                <a:r>
                  <a:rPr lang="zh-CN" altLang="en-US" sz="1800" dirty="0">
                    <a:latin typeface="+mn-ea"/>
                    <a:ea typeface="+mn-ea"/>
                  </a:rPr>
                  <a:t>转动等价关系，可以从固有</a:t>
                </a:r>
                <a:r>
                  <a:rPr lang="en-US" altLang="zh-CN" sz="1800" dirty="0">
                    <a:latin typeface="+mn-lt"/>
                    <a:ea typeface="+mn-ea"/>
                  </a:rPr>
                  <a:t>Lorentz</a:t>
                </a:r>
                <a:r>
                  <a:rPr lang="zh-CN" altLang="en-US" sz="1800" dirty="0">
                    <a:latin typeface="+mn-ea"/>
                    <a:ea typeface="+mn-ea"/>
                  </a:rPr>
                  <a:t>群的无穷小变换反映出：</a:t>
                </a:r>
                <a:endParaRPr lang="en-US" altLang="zh-CN" sz="1800" dirty="0">
                  <a:latin typeface="+mn-ea"/>
                  <a:ea typeface="+mn-ea"/>
                </a:endParaRPr>
              </a:p>
              <a:p>
                <a:pPr>
                  <a:lnSpc>
                    <a:spcPct val="150000"/>
                  </a:lnSpc>
                </a:pPr>
                <a14:m>
                  <m:oMathPara xmlns:m="http://schemas.openxmlformats.org/officeDocument/2006/math">
                    <m:oMathParaPr>
                      <m:jc m:val="centerGroup"/>
                    </m:oMathParaPr>
                    <m:oMath xmlns:m="http://schemas.openxmlformats.org/officeDocument/2006/math">
                      <m:r>
                        <a:rPr lang="el-GR" altLang="zh-CN" sz="1800" b="0" i="1" smtClean="0">
                          <a:latin typeface="Cambria Math" panose="02040503050406030204" pitchFamily="18" charset="0"/>
                          <a:ea typeface="+mn-ea"/>
                        </a:rPr>
                        <m:t>𝜀</m:t>
                      </m:r>
                      <m:r>
                        <a:rPr lang="el-GR" altLang="zh-CN" sz="1800" b="0" i="1" smtClean="0">
                          <a:latin typeface="Cambria Math" panose="02040503050406030204" pitchFamily="18" charset="0"/>
                          <a:ea typeface="+mn-ea"/>
                        </a:rPr>
                        <m:t>=</m:t>
                      </m:r>
                      <m:sSub>
                        <m:sSubPr>
                          <m:ctrlPr>
                            <a:rPr lang="en-US" altLang="zh-CN" sz="1800" b="1" i="1" smtClean="0">
                              <a:latin typeface="Cambria Math" panose="02040503050406030204" pitchFamily="18" charset="0"/>
                              <a:ea typeface="+mn-ea"/>
                            </a:rPr>
                          </m:ctrlPr>
                        </m:sSubPr>
                        <m:e>
                          <m:r>
                            <a:rPr lang="en-US" altLang="zh-CN" sz="1800" b="1" i="1">
                              <a:latin typeface="Cambria Math" panose="02040503050406030204" pitchFamily="18" charset="0"/>
                              <a:ea typeface="+mn-ea"/>
                            </a:rPr>
                            <m:t>𝑰</m:t>
                          </m:r>
                        </m:e>
                        <m:sub>
                          <m:r>
                            <a:rPr lang="en-US" altLang="zh-CN" sz="1800" b="1" i="1">
                              <a:latin typeface="Cambria Math" panose="02040503050406030204" pitchFamily="18" charset="0"/>
                              <a:ea typeface="+mn-ea"/>
                            </a:rPr>
                            <m:t>𝟒</m:t>
                          </m:r>
                        </m:sub>
                      </m:sSub>
                      <m:r>
                        <a:rPr lang="en-US" altLang="zh-CN" sz="1800" b="0" i="1" smtClean="0">
                          <a:latin typeface="Cambria Math" panose="02040503050406030204" pitchFamily="18" charset="0"/>
                          <a:ea typeface="+mn-ea"/>
                        </a:rPr>
                        <m:t>+</m:t>
                      </m:r>
                      <m:r>
                        <a:rPr lang="el-GR" altLang="zh-CN" sz="1800" b="1" i="1" smtClean="0">
                          <a:latin typeface="Cambria Math" panose="02040503050406030204" pitchFamily="18" charset="0"/>
                          <a:ea typeface="+mn-ea"/>
                        </a:rPr>
                        <m:t>𝝋</m:t>
                      </m:r>
                      <m:r>
                        <a:rPr lang="el-GR" altLang="zh-CN" sz="1800" b="0" i="1" smtClean="0">
                          <a:latin typeface="Cambria Math" panose="02040503050406030204" pitchFamily="18" charset="0"/>
                          <a:ea typeface="Cambria Math" panose="02040503050406030204" pitchFamily="18" charset="0"/>
                        </a:rPr>
                        <m:t>∙</m:t>
                      </m:r>
                      <m:d>
                        <m:dPr>
                          <m:ctrlPr>
                            <a:rPr lang="el-GR" altLang="zh-CN" sz="1800" b="0" i="1" smtClean="0">
                              <a:latin typeface="Cambria Math" panose="02040503050406030204" pitchFamily="18" charset="0"/>
                              <a:ea typeface="Cambria Math" panose="02040503050406030204" pitchFamily="18" charset="0"/>
                            </a:rPr>
                          </m:ctrlPr>
                        </m:dPr>
                        <m:e>
                          <m:r>
                            <a:rPr lang="el-GR" altLang="zh-CN" sz="1800" b="0" i="1" smtClean="0">
                              <a:latin typeface="Cambria Math" panose="02040503050406030204" pitchFamily="18" charset="0"/>
                              <a:ea typeface="Cambria Math" panose="02040503050406030204" pitchFamily="18" charset="0"/>
                            </a:rPr>
                            <m:t>−</m:t>
                          </m:r>
                          <m:r>
                            <a:rPr lang="en-US" altLang="zh-CN" sz="1800" b="0" i="1" smtClean="0">
                              <a:latin typeface="Cambria Math" panose="02040503050406030204" pitchFamily="18" charset="0"/>
                              <a:ea typeface="Cambria Math" panose="02040503050406030204" pitchFamily="18" charset="0"/>
                            </a:rPr>
                            <m:t>𝑖</m:t>
                          </m:r>
                          <m:r>
                            <a:rPr lang="el-GR" altLang="zh-CN" sz="1800" b="1" i="1" smtClean="0">
                              <a:latin typeface="Cambria Math" panose="02040503050406030204" pitchFamily="18" charset="0"/>
                              <a:ea typeface="Cambria Math" panose="02040503050406030204" pitchFamily="18" charset="0"/>
                            </a:rPr>
                            <m:t>𝜲</m:t>
                          </m:r>
                        </m:e>
                      </m:d>
                      <m:r>
                        <a:rPr lang="en-US" altLang="zh-CN" sz="1800" b="0" i="1" smtClean="0">
                          <a:latin typeface="Cambria Math" panose="02040503050406030204" pitchFamily="18" charset="0"/>
                          <a:ea typeface="Cambria Math" panose="02040503050406030204" pitchFamily="18" charset="0"/>
                        </a:rPr>
                        <m:t>+</m:t>
                      </m:r>
                      <m:r>
                        <a:rPr lang="en-US" altLang="zh-CN" sz="1800" b="0" i="1" smtClean="0">
                          <a:latin typeface="Cambria Math" panose="02040503050406030204" pitchFamily="18" charset="0"/>
                          <a:ea typeface="Cambria Math" panose="02040503050406030204" pitchFamily="18" charset="0"/>
                        </a:rPr>
                        <m:t>𝑖</m:t>
                      </m:r>
                      <m:r>
                        <a:rPr lang="el-GR" altLang="zh-CN" sz="1800" b="1" i="1" smtClean="0">
                          <a:latin typeface="Cambria Math" panose="02040503050406030204" pitchFamily="18" charset="0"/>
                          <a:ea typeface="Cambria Math" panose="02040503050406030204" pitchFamily="18" charset="0"/>
                        </a:rPr>
                        <m:t>𝝀</m:t>
                      </m:r>
                      <m:r>
                        <a:rPr lang="el-GR" altLang="zh-CN" sz="1800" b="0" i="1" smtClean="0">
                          <a:latin typeface="Cambria Math" panose="02040503050406030204" pitchFamily="18" charset="0"/>
                          <a:ea typeface="Cambria Math" panose="02040503050406030204" pitchFamily="18" charset="0"/>
                        </a:rPr>
                        <m:t>∙</m:t>
                      </m:r>
                      <m:r>
                        <a:rPr lang="en-US" altLang="zh-CN" sz="1800" b="1" i="1" smtClean="0">
                          <a:latin typeface="Cambria Math" panose="02040503050406030204" pitchFamily="18" charset="0"/>
                          <a:ea typeface="Cambria Math" panose="02040503050406030204" pitchFamily="18" charset="0"/>
                        </a:rPr>
                        <m:t>𝒀</m:t>
                      </m:r>
                    </m:oMath>
                  </m:oMathPara>
                </a14:m>
                <a:endParaRPr lang="el-GR" altLang="zh-CN" sz="1800" b="1" i="1" dirty="0">
                  <a:latin typeface="+mn-ea"/>
                  <a:ea typeface="+mn-ea"/>
                </a:endParaRPr>
              </a:p>
              <a:p>
                <a:pPr>
                  <a:lnSpc>
                    <a:spcPct val="150000"/>
                  </a:lnSpc>
                </a:pPr>
                <a:r>
                  <a:rPr lang="el-GR" altLang="zh-CN" sz="1800" b="1" i="1" dirty="0">
                    <a:latin typeface="+mn-ea"/>
                    <a:ea typeface="+mn-ea"/>
                  </a:rPr>
                  <a:t>    </a:t>
                </a:r>
                <a:r>
                  <a:rPr lang="zh-CN" altLang="en-US" sz="1800" dirty="0">
                    <a:latin typeface="+mn-ea"/>
                    <a:ea typeface="+mn-ea"/>
                  </a:rPr>
                  <a:t>其中</a:t>
                </a:r>
                <a14:m>
                  <m:oMath xmlns:m="http://schemas.openxmlformats.org/officeDocument/2006/math">
                    <m:r>
                      <a:rPr lang="el-GR" altLang="zh-CN" sz="1800" b="0" i="1" smtClean="0">
                        <a:latin typeface="Cambria Math" panose="02040503050406030204" pitchFamily="18" charset="0"/>
                        <a:ea typeface="+mn-ea"/>
                      </a:rPr>
                      <m:t>𝜀</m:t>
                    </m:r>
                  </m:oMath>
                </a14:m>
                <a:r>
                  <a:rPr lang="zh-CN" altLang="en-US" sz="1800" dirty="0">
                    <a:latin typeface="+mn-ea"/>
                    <a:ea typeface="+mn-ea"/>
                  </a:rPr>
                  <a:t>为无限小变换矩阵；</a:t>
                </a:r>
                <a:r>
                  <a:rPr lang="en-US" altLang="zh-CN" sz="1800" b="1" dirty="0"/>
                  <a:t> </a:t>
                </a:r>
                <a14:m>
                  <m:oMath xmlns:m="http://schemas.openxmlformats.org/officeDocument/2006/math">
                    <m:sSub>
                      <m:sSubPr>
                        <m:ctrlPr>
                          <a:rPr lang="en-US" altLang="zh-CN" sz="1800" b="1" i="1">
                            <a:latin typeface="Cambria Math" panose="02040503050406030204" pitchFamily="18" charset="0"/>
                          </a:rPr>
                        </m:ctrlPr>
                      </m:sSubPr>
                      <m:e>
                        <m:r>
                          <a:rPr lang="en-US" altLang="zh-CN" sz="1800" b="1" i="1">
                            <a:latin typeface="Cambria Math" panose="02040503050406030204" pitchFamily="18" charset="0"/>
                          </a:rPr>
                          <m:t>𝑰</m:t>
                        </m:r>
                      </m:e>
                      <m:sub>
                        <m:r>
                          <a:rPr lang="en-US" altLang="zh-CN" sz="1800" b="1" i="1">
                            <a:latin typeface="Cambria Math" panose="02040503050406030204" pitchFamily="18" charset="0"/>
                          </a:rPr>
                          <m:t>𝟒</m:t>
                        </m:r>
                      </m:sub>
                    </m:sSub>
                  </m:oMath>
                </a14:m>
                <a:r>
                  <a:rPr lang="zh-CN" altLang="en-US" sz="1800" dirty="0">
                    <a:latin typeface="+mn-ea"/>
                    <a:ea typeface="+mn-ea"/>
                  </a:rPr>
                  <a:t>为四维单位矩阵；</a:t>
                </a:r>
                <a:r>
                  <a:rPr lang="el-GR" altLang="zh-CN" sz="1800" b="1" dirty="0"/>
                  <a:t> </a:t>
                </a:r>
                <a14:m>
                  <m:oMath xmlns:m="http://schemas.openxmlformats.org/officeDocument/2006/math">
                    <m:r>
                      <a:rPr lang="el-GR" altLang="zh-CN" sz="1800" b="1" i="1">
                        <a:latin typeface="Cambria Math" panose="02040503050406030204" pitchFamily="18" charset="0"/>
                      </a:rPr>
                      <m:t>𝝋</m:t>
                    </m:r>
                    <m:r>
                      <a:rPr lang="en-US" altLang="zh-CN" sz="1800" b="1" i="1" smtClean="0">
                        <a:latin typeface="Cambria Math" panose="02040503050406030204" pitchFamily="18" charset="0"/>
                      </a:rPr>
                      <m:t>=(</m:t>
                    </m:r>
                    <m:sSub>
                      <m:sSubPr>
                        <m:ctrlPr>
                          <a:rPr lang="en-US" altLang="zh-CN" sz="1800" i="1" smtClean="0">
                            <a:latin typeface="Cambria Math" panose="02040503050406030204" pitchFamily="18" charset="0"/>
                          </a:rPr>
                        </m:ctrlPr>
                      </m:sSubPr>
                      <m:e>
                        <m:r>
                          <a:rPr lang="el-GR" altLang="zh-CN" sz="1800" b="0" i="1">
                            <a:latin typeface="Cambria Math" panose="02040503050406030204" pitchFamily="18" charset="0"/>
                          </a:rPr>
                          <m:t>𝜑</m:t>
                        </m:r>
                      </m:e>
                      <m:sub>
                        <m:r>
                          <a:rPr lang="en-US" altLang="zh-CN" sz="1800" b="0" i="1" smtClean="0">
                            <a:latin typeface="Cambria Math" panose="02040503050406030204" pitchFamily="18" charset="0"/>
                          </a:rPr>
                          <m:t>𝑥</m:t>
                        </m:r>
                      </m:sub>
                    </m:sSub>
                    <m:r>
                      <a:rPr lang="en-US" altLang="zh-CN" sz="1800" b="0" i="1" smtClean="0">
                        <a:latin typeface="Cambria Math" panose="02040503050406030204" pitchFamily="18" charset="0"/>
                      </a:rPr>
                      <m:t>,</m:t>
                    </m:r>
                    <m:sSub>
                      <m:sSubPr>
                        <m:ctrlPr>
                          <a:rPr lang="en-US" altLang="zh-CN" sz="1800" i="1">
                            <a:latin typeface="Cambria Math" panose="02040503050406030204" pitchFamily="18" charset="0"/>
                          </a:rPr>
                        </m:ctrlPr>
                      </m:sSubPr>
                      <m:e>
                        <m:r>
                          <a:rPr lang="el-GR" altLang="zh-CN" sz="1800" b="0" i="1">
                            <a:latin typeface="Cambria Math" panose="02040503050406030204" pitchFamily="18" charset="0"/>
                          </a:rPr>
                          <m:t>𝜑</m:t>
                        </m:r>
                      </m:e>
                      <m:sub>
                        <m:r>
                          <a:rPr lang="en-US" altLang="zh-CN" sz="1800" b="0" i="1" smtClean="0">
                            <a:latin typeface="Cambria Math" panose="02040503050406030204" pitchFamily="18" charset="0"/>
                          </a:rPr>
                          <m:t>𝑦</m:t>
                        </m:r>
                      </m:sub>
                    </m:sSub>
                    <m:r>
                      <a:rPr lang="en-US" altLang="zh-CN" sz="1800" b="0" i="1" smtClean="0">
                        <a:latin typeface="Cambria Math" panose="02040503050406030204" pitchFamily="18" charset="0"/>
                      </a:rPr>
                      <m:t>,</m:t>
                    </m:r>
                    <m:sSub>
                      <m:sSubPr>
                        <m:ctrlPr>
                          <a:rPr lang="en-US" altLang="zh-CN" sz="1800" i="1">
                            <a:latin typeface="Cambria Math" panose="02040503050406030204" pitchFamily="18" charset="0"/>
                          </a:rPr>
                        </m:ctrlPr>
                      </m:sSubPr>
                      <m:e>
                        <m:r>
                          <a:rPr lang="el-GR" altLang="zh-CN" sz="1800" b="0" i="1">
                            <a:latin typeface="Cambria Math" panose="02040503050406030204" pitchFamily="18" charset="0"/>
                          </a:rPr>
                          <m:t>𝜑</m:t>
                        </m:r>
                      </m:e>
                      <m:sub>
                        <m:r>
                          <a:rPr lang="en-US" altLang="zh-CN" sz="1800" b="0" i="1" smtClean="0">
                            <a:latin typeface="Cambria Math" panose="02040503050406030204" pitchFamily="18" charset="0"/>
                          </a:rPr>
                          <m:t>𝑧</m:t>
                        </m:r>
                      </m:sub>
                    </m:sSub>
                    <m:r>
                      <a:rPr lang="en-US" altLang="zh-CN" sz="1800" b="1" i="1" smtClean="0">
                        <a:latin typeface="Cambria Math" panose="02040503050406030204" pitchFamily="18" charset="0"/>
                      </a:rPr>
                      <m:t>)</m:t>
                    </m:r>
                  </m:oMath>
                </a14:m>
                <a:r>
                  <a:rPr lang="zh-CN" altLang="en-US" sz="1800" dirty="0">
                    <a:latin typeface="+mn-ea"/>
                    <a:ea typeface="+mn-ea"/>
                  </a:rPr>
                  <a:t>，即空间转动角；</a:t>
                </a:r>
                <a14:m>
                  <m:oMath xmlns:m="http://schemas.openxmlformats.org/officeDocument/2006/math">
                    <m:r>
                      <a:rPr lang="el-GR" altLang="zh-CN" sz="1800" b="1" i="1">
                        <a:latin typeface="Cambria Math" panose="02040503050406030204" pitchFamily="18" charset="0"/>
                        <a:ea typeface="Cambria Math" panose="02040503050406030204" pitchFamily="18" charset="0"/>
                      </a:rPr>
                      <m:t>𝝀</m:t>
                    </m:r>
                    <m:r>
                      <a:rPr lang="en-US" altLang="zh-CN" sz="1800" b="1" i="1">
                        <a:latin typeface="Cambria Math" panose="02040503050406030204" pitchFamily="18" charset="0"/>
                      </a:rPr>
                      <m:t>=(</m:t>
                    </m:r>
                    <m:sSub>
                      <m:sSubPr>
                        <m:ctrlPr>
                          <a:rPr lang="en-US" altLang="zh-CN" sz="1800" i="1">
                            <a:latin typeface="Cambria Math" panose="02040503050406030204" pitchFamily="18" charset="0"/>
                          </a:rPr>
                        </m:ctrlPr>
                      </m:sSubPr>
                      <m:e>
                        <m:r>
                          <a:rPr lang="en-US" altLang="zh-CN" sz="1800" b="0" i="1" smtClean="0">
                            <a:latin typeface="Cambria Math" panose="02040503050406030204" pitchFamily="18" charset="0"/>
                          </a:rPr>
                          <m:t>𝑣</m:t>
                        </m:r>
                      </m:e>
                      <m:sub>
                        <m:r>
                          <a:rPr lang="en-US" altLang="zh-CN" sz="1800" b="0" i="1">
                            <a:latin typeface="Cambria Math" panose="02040503050406030204" pitchFamily="18" charset="0"/>
                          </a:rPr>
                          <m:t>𝑥</m:t>
                        </m:r>
                      </m:sub>
                    </m:sSub>
                    <m:r>
                      <a:rPr lang="en-US" altLang="zh-CN" sz="1800" b="0" i="1" smtClean="0">
                        <a:latin typeface="Cambria Math" panose="02040503050406030204" pitchFamily="18" charset="0"/>
                      </a:rPr>
                      <m:t>/</m:t>
                    </m:r>
                    <m:r>
                      <a:rPr lang="en-US" altLang="zh-CN" sz="1800" b="0" i="1" smtClean="0">
                        <a:latin typeface="Cambria Math" panose="02040503050406030204" pitchFamily="18" charset="0"/>
                      </a:rPr>
                      <m:t>𝑐</m:t>
                    </m:r>
                    <m:r>
                      <a:rPr lang="en-US" altLang="zh-CN" sz="1800" b="0" i="1">
                        <a:latin typeface="Cambria Math" panose="02040503050406030204" pitchFamily="18" charset="0"/>
                      </a:rPr>
                      <m:t>,</m:t>
                    </m:r>
                    <m:sSub>
                      <m:sSubPr>
                        <m:ctrlPr>
                          <a:rPr lang="en-US" altLang="zh-CN" sz="1800" i="1">
                            <a:latin typeface="Cambria Math" panose="02040503050406030204" pitchFamily="18" charset="0"/>
                          </a:rPr>
                        </m:ctrlPr>
                      </m:sSubPr>
                      <m:e>
                        <m:r>
                          <a:rPr lang="en-US" altLang="zh-CN" sz="1800" b="0" i="1">
                            <a:latin typeface="Cambria Math" panose="02040503050406030204" pitchFamily="18" charset="0"/>
                          </a:rPr>
                          <m:t>𝑣</m:t>
                        </m:r>
                      </m:e>
                      <m:sub>
                        <m:r>
                          <a:rPr lang="en-US" altLang="zh-CN" sz="1800" b="0" i="1" smtClean="0">
                            <a:latin typeface="Cambria Math" panose="02040503050406030204" pitchFamily="18" charset="0"/>
                          </a:rPr>
                          <m:t>𝑦</m:t>
                        </m:r>
                      </m:sub>
                    </m:sSub>
                    <m:r>
                      <a:rPr lang="en-US" altLang="zh-CN" sz="1800" b="0" i="1">
                        <a:latin typeface="Cambria Math" panose="02040503050406030204" pitchFamily="18" charset="0"/>
                      </a:rPr>
                      <m:t>/</m:t>
                    </m:r>
                    <m:r>
                      <a:rPr lang="en-US" altLang="zh-CN" sz="1800" b="0" i="1">
                        <a:latin typeface="Cambria Math" panose="02040503050406030204" pitchFamily="18" charset="0"/>
                      </a:rPr>
                      <m:t>𝑐</m:t>
                    </m:r>
                    <m:r>
                      <a:rPr lang="en-US" altLang="zh-CN" sz="1800" b="0" i="1">
                        <a:latin typeface="Cambria Math" panose="02040503050406030204" pitchFamily="18" charset="0"/>
                      </a:rPr>
                      <m:t>,</m:t>
                    </m:r>
                    <m:sSub>
                      <m:sSubPr>
                        <m:ctrlPr>
                          <a:rPr lang="en-US" altLang="zh-CN" sz="1800" i="1">
                            <a:latin typeface="Cambria Math" panose="02040503050406030204" pitchFamily="18" charset="0"/>
                          </a:rPr>
                        </m:ctrlPr>
                      </m:sSubPr>
                      <m:e>
                        <m:r>
                          <a:rPr lang="en-US" altLang="zh-CN" sz="1800" b="0" i="1">
                            <a:latin typeface="Cambria Math" panose="02040503050406030204" pitchFamily="18" charset="0"/>
                          </a:rPr>
                          <m:t>𝑣</m:t>
                        </m:r>
                      </m:e>
                      <m:sub>
                        <m:r>
                          <a:rPr lang="en-US" altLang="zh-CN" sz="1800" b="0" i="1" smtClean="0">
                            <a:latin typeface="Cambria Math" panose="02040503050406030204" pitchFamily="18" charset="0"/>
                          </a:rPr>
                          <m:t>𝑧</m:t>
                        </m:r>
                      </m:sub>
                    </m:sSub>
                    <m:r>
                      <a:rPr lang="en-US" altLang="zh-CN" sz="1800" b="0" i="1">
                        <a:latin typeface="Cambria Math" panose="02040503050406030204" pitchFamily="18" charset="0"/>
                      </a:rPr>
                      <m:t>/</m:t>
                    </m:r>
                    <m:r>
                      <a:rPr lang="en-US" altLang="zh-CN" sz="1800" b="0" i="1">
                        <a:latin typeface="Cambria Math" panose="02040503050406030204" pitchFamily="18" charset="0"/>
                      </a:rPr>
                      <m:t>𝑐</m:t>
                    </m:r>
                    <m:r>
                      <a:rPr lang="en-US" altLang="zh-CN" sz="1800" b="1" i="1">
                        <a:latin typeface="Cambria Math" panose="02040503050406030204" pitchFamily="18" charset="0"/>
                      </a:rPr>
                      <m:t>)</m:t>
                    </m:r>
                  </m:oMath>
                </a14:m>
                <a:r>
                  <a:rPr lang="zh-CN" altLang="en-US" sz="1800" dirty="0">
                    <a:latin typeface="+mn-ea"/>
                    <a:ea typeface="+mn-ea"/>
                  </a:rPr>
                  <a:t>，即平动速度，或称为时间</a:t>
                </a:r>
                <a:r>
                  <a:rPr lang="en-US" altLang="zh-CN" sz="1800" dirty="0">
                    <a:latin typeface="+mn-ea"/>
                    <a:ea typeface="+mn-ea"/>
                  </a:rPr>
                  <a:t>-</a:t>
                </a:r>
                <a:r>
                  <a:rPr lang="zh-CN" altLang="en-US" sz="1800" dirty="0">
                    <a:latin typeface="+mn-ea"/>
                    <a:ea typeface="+mn-ea"/>
                  </a:rPr>
                  <a:t>空间转动角，</a:t>
                </a:r>
                <a:r>
                  <a:rPr lang="el-GR" altLang="zh-CN" sz="1800" b="1" dirty="0">
                    <a:ea typeface="Cambria Math" panose="02040503050406030204" pitchFamily="18" charset="0"/>
                  </a:rPr>
                  <a:t> </a:t>
                </a:r>
                <a14:m>
                  <m:oMath xmlns:m="http://schemas.openxmlformats.org/officeDocument/2006/math">
                    <m:r>
                      <a:rPr lang="el-GR" altLang="zh-CN" sz="1800" b="1" i="1">
                        <a:latin typeface="Cambria Math" panose="02040503050406030204" pitchFamily="18" charset="0"/>
                        <a:ea typeface="Cambria Math" panose="02040503050406030204" pitchFamily="18" charset="0"/>
                      </a:rPr>
                      <m:t>𝜲</m:t>
                    </m:r>
                  </m:oMath>
                </a14:m>
                <a:r>
                  <a:rPr lang="zh-CN" altLang="en-US" sz="1800" dirty="0">
                    <a:latin typeface="+mn-ea"/>
                    <a:ea typeface="+mn-ea"/>
                  </a:rPr>
                  <a:t>和</a:t>
                </a:r>
                <a14:m>
                  <m:oMath xmlns:m="http://schemas.openxmlformats.org/officeDocument/2006/math">
                    <m:r>
                      <a:rPr lang="en-US" altLang="zh-CN" sz="1800" b="1" i="1">
                        <a:latin typeface="Cambria Math" panose="02040503050406030204" pitchFamily="18" charset="0"/>
                        <a:ea typeface="Cambria Math" panose="02040503050406030204" pitchFamily="18" charset="0"/>
                      </a:rPr>
                      <m:t>𝒀</m:t>
                    </m:r>
                  </m:oMath>
                </a14:m>
                <a:r>
                  <a:rPr lang="zh-CN" altLang="en-US" sz="1800" dirty="0">
                    <a:latin typeface="+mn-ea"/>
                    <a:ea typeface="+mn-ea"/>
                  </a:rPr>
                  <a:t>分别为空间转动和时间</a:t>
                </a:r>
                <a:r>
                  <a:rPr lang="en-US" altLang="zh-CN" sz="1800" dirty="0">
                    <a:latin typeface="+mn-ea"/>
                    <a:ea typeface="+mn-ea"/>
                  </a:rPr>
                  <a:t>-</a:t>
                </a:r>
                <a:r>
                  <a:rPr lang="zh-CN" altLang="en-US" sz="1800" dirty="0">
                    <a:latin typeface="+mn-ea"/>
                    <a:ea typeface="+mn-ea"/>
                  </a:rPr>
                  <a:t>空间转动的四维生成元（具体形式可以参考相关书籍）。这个变换矩阵表明平动的速度</a:t>
                </a:r>
                <a:r>
                  <a:rPr lang="en-US" altLang="zh-CN" sz="1800" dirty="0">
                    <a:latin typeface="+mn-ea"/>
                    <a:ea typeface="+mn-ea"/>
                  </a:rPr>
                  <a:t>(</a:t>
                </a:r>
                <a14:m>
                  <m:oMath xmlns:m="http://schemas.openxmlformats.org/officeDocument/2006/math">
                    <m:r>
                      <a:rPr lang="en-US" altLang="zh-CN" sz="1800" b="0" i="1" smtClean="0">
                        <a:latin typeface="Cambria Math" panose="02040503050406030204" pitchFamily="18" charset="0"/>
                        <a:ea typeface="+mn-ea"/>
                      </a:rPr>
                      <m:t>𝑣</m:t>
                    </m:r>
                    <m:r>
                      <a:rPr lang="en-US" altLang="zh-CN" sz="1800" b="0" i="1" smtClean="0">
                        <a:latin typeface="Cambria Math" panose="02040503050406030204" pitchFamily="18" charset="0"/>
                        <a:ea typeface="+mn-ea"/>
                      </a:rPr>
                      <m:t>/</m:t>
                    </m:r>
                    <m:r>
                      <a:rPr lang="en-US" altLang="zh-CN" sz="1800" b="0" i="1" smtClean="0">
                        <a:latin typeface="Cambria Math" panose="02040503050406030204" pitchFamily="18" charset="0"/>
                        <a:ea typeface="+mn-ea"/>
                      </a:rPr>
                      <m:t>𝑐</m:t>
                    </m:r>
                  </m:oMath>
                </a14:m>
                <a:r>
                  <a:rPr lang="en-US" altLang="zh-CN" sz="1800" dirty="0">
                    <a:latin typeface="+mn-ea"/>
                    <a:ea typeface="+mn-ea"/>
                  </a:rPr>
                  <a:t>)</a:t>
                </a:r>
                <a:r>
                  <a:rPr lang="zh-CN" altLang="en-US" sz="1800" dirty="0">
                    <a:latin typeface="+mn-ea"/>
                    <a:ea typeface="+mn-ea"/>
                  </a:rPr>
                  <a:t>在变换中等价于转动的角度，即“低一阶”的现象是基于相对论对于时空旋转</a:t>
                </a:r>
                <a:endParaRPr lang="en-US" altLang="zh-CN" sz="1800" dirty="0">
                  <a:latin typeface="+mn-ea"/>
                  <a:ea typeface="+mn-ea"/>
                </a:endParaRPr>
              </a:p>
            </p:txBody>
          </p:sp>
        </mc:Choice>
        <mc:Fallback xmlns="">
          <p:sp>
            <p:nvSpPr>
              <p:cNvPr id="4" name="文本框 3">
                <a:extLst>
                  <a:ext uri="{FF2B5EF4-FFF2-40B4-BE49-F238E27FC236}">
                    <a16:creationId xmlns:a16="http://schemas.microsoft.com/office/drawing/2014/main" id="{38FEABE4-60BD-D041-4425-726A81097F65}"/>
                  </a:ext>
                </a:extLst>
              </p:cNvPr>
              <p:cNvSpPr txBox="1">
                <a:spLocks noRot="1" noChangeAspect="1" noMove="1" noResize="1" noEditPoints="1" noAdjustHandles="1" noChangeArrowheads="1" noChangeShapeType="1" noTextEdit="1"/>
              </p:cNvSpPr>
              <p:nvPr/>
            </p:nvSpPr>
            <p:spPr>
              <a:xfrm>
                <a:off x="51206" y="827223"/>
                <a:ext cx="9092794" cy="5920339"/>
              </a:xfrm>
              <a:prstGeom prst="rect">
                <a:avLst/>
              </a:prstGeom>
              <a:blipFill>
                <a:blip r:embed="rId3"/>
                <a:stretch>
                  <a:fillRect l="-536" b="-515"/>
                </a:stretch>
              </a:blipFill>
            </p:spPr>
            <p:txBody>
              <a:bodyPr/>
              <a:lstStyle/>
              <a:p>
                <a:r>
                  <a:rPr lang="zh-CN" altLang="en-US">
                    <a:noFill/>
                  </a:rPr>
                  <a:t> </a:t>
                </a:r>
              </a:p>
            </p:txBody>
          </p:sp>
        </mc:Fallback>
      </mc:AlternateContent>
      <p:sp>
        <p:nvSpPr>
          <p:cNvPr id="2" name="文本框 1">
            <a:extLst>
              <a:ext uri="{FF2B5EF4-FFF2-40B4-BE49-F238E27FC236}">
                <a16:creationId xmlns:a16="http://schemas.microsoft.com/office/drawing/2014/main" id="{062F05D1-C2F6-D346-6FF8-74AA9D90015D}"/>
              </a:ext>
            </a:extLst>
          </p:cNvPr>
          <p:cNvSpPr txBox="1"/>
          <p:nvPr/>
        </p:nvSpPr>
        <p:spPr>
          <a:xfrm>
            <a:off x="305821" y="197451"/>
            <a:ext cx="2954655" cy="461665"/>
          </a:xfrm>
          <a:prstGeom prst="rect">
            <a:avLst/>
          </a:prstGeom>
          <a:noFill/>
        </p:spPr>
        <p:txBody>
          <a:bodyPr wrap="none" rtlCol="0">
            <a:spAutoFit/>
          </a:bodyPr>
          <a:lstStyle/>
          <a:p>
            <a:r>
              <a:rPr lang="zh-CN" altLang="en-US" dirty="0">
                <a:solidFill>
                  <a:schemeClr val="bg1"/>
                </a:solidFill>
                <a:latin typeface="+mn-ea"/>
                <a:ea typeface="+mn-ea"/>
              </a:rPr>
              <a:t>二阶</a:t>
            </a:r>
            <a:r>
              <a:rPr lang="en-US" altLang="zh-CN" dirty="0">
                <a:solidFill>
                  <a:schemeClr val="bg1"/>
                </a:solidFill>
                <a:latin typeface="+mn-ea"/>
                <a:ea typeface="+mn-ea"/>
              </a:rPr>
              <a:t>Thomas</a:t>
            </a:r>
            <a:r>
              <a:rPr lang="zh-CN" altLang="en-US" dirty="0">
                <a:solidFill>
                  <a:schemeClr val="bg1"/>
                </a:solidFill>
                <a:latin typeface="+mn-ea"/>
                <a:ea typeface="+mn-ea"/>
              </a:rPr>
              <a:t>效应讨论</a:t>
            </a:r>
          </a:p>
        </p:txBody>
      </p:sp>
    </p:spTree>
    <p:extLst>
      <p:ext uri="{BB962C8B-B14F-4D97-AF65-F5344CB8AC3E}">
        <p14:creationId xmlns:p14="http://schemas.microsoft.com/office/powerpoint/2010/main" val="32682337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6891B622-AD70-86D8-4382-D7BBB3959D76}"/>
                  </a:ext>
                </a:extLst>
              </p:cNvPr>
              <p:cNvSpPr txBox="1"/>
              <p:nvPr/>
            </p:nvSpPr>
            <p:spPr>
              <a:xfrm>
                <a:off x="64922" y="759315"/>
                <a:ext cx="9014156" cy="6026330"/>
              </a:xfrm>
              <a:prstGeom prst="rect">
                <a:avLst/>
              </a:prstGeom>
              <a:noFill/>
            </p:spPr>
            <p:txBody>
              <a:bodyPr wrap="square">
                <a:spAutoFit/>
              </a:bodyPr>
              <a:lstStyle/>
              <a:p>
                <a:pPr marL="0" marR="0" lvl="0" indent="0" algn="l" defTabSz="914400" rtl="0" eaLnBrk="1" fontAlgn="base" latinLnBrk="0" hangingPunct="1">
                  <a:lnSpc>
                    <a:spcPct val="150000"/>
                  </a:lnSpc>
                  <a:spcBef>
                    <a:spcPct val="0"/>
                  </a:spcBef>
                  <a:spcAft>
                    <a:spcPct val="0"/>
                  </a:spcAft>
                  <a:buClrTx/>
                  <a:buSzTx/>
                  <a:buFontTx/>
                  <a:buNone/>
                  <a:tabLst/>
                  <a:defRPr/>
                </a:pPr>
                <a:r>
                  <a:rPr kumimoji="1" lang="zh-CN" altLang="en-US" sz="1800" b="0" i="0" u="none" strike="noStrike" kern="1200" cap="none" spc="0" normalizeH="0" baseline="0" noProof="0" dirty="0">
                    <a:ln>
                      <a:noFill/>
                    </a:ln>
                    <a:solidFill>
                      <a:srgbClr val="000000"/>
                    </a:solidFill>
                    <a:effectLst/>
                    <a:uLnTx/>
                    <a:uFillTx/>
                    <a:latin typeface="黑体"/>
                    <a:ea typeface="黑体"/>
                    <a:cs typeface="+mn-cs"/>
                  </a:rPr>
                  <a:t>以相对速度来“度量”这一基本观点。</a:t>
                </a:r>
                <a:endParaRPr kumimoji="1" lang="en-US" altLang="zh-CN" sz="1800" b="0" i="0" u="none" strike="noStrike" kern="1200" cap="none" spc="0" normalizeH="0" baseline="0" noProof="0" dirty="0">
                  <a:ln>
                    <a:noFill/>
                  </a:ln>
                  <a:solidFill>
                    <a:srgbClr val="000000"/>
                  </a:solidFill>
                  <a:effectLst/>
                  <a:uLnTx/>
                  <a:uFillTx/>
                  <a:latin typeface="黑体"/>
                  <a:ea typeface="黑体"/>
                  <a:cs typeface="+mn-cs"/>
                </a:endParaRPr>
              </a:p>
              <a:p>
                <a:pPr lvl="0">
                  <a:lnSpc>
                    <a:spcPct val="150000"/>
                  </a:lnSpc>
                  <a:defRPr/>
                </a:pPr>
                <a:r>
                  <a:rPr lang="en-US" altLang="zh-CN" sz="1800" dirty="0">
                    <a:solidFill>
                      <a:srgbClr val="000000"/>
                    </a:solidFill>
                    <a:latin typeface="黑体"/>
                    <a:ea typeface="黑体"/>
                  </a:rPr>
                  <a:t>    </a:t>
                </a:r>
                <a:r>
                  <a:rPr lang="en-US" altLang="zh-CN" sz="1800" dirty="0">
                    <a:solidFill>
                      <a:srgbClr val="000000"/>
                    </a:solidFill>
                    <a:latin typeface="+mn-lt"/>
                    <a:ea typeface="黑体"/>
                  </a:rPr>
                  <a:t>Thomas</a:t>
                </a:r>
                <a:r>
                  <a:rPr lang="zh-CN" altLang="en-US" sz="1800" dirty="0">
                    <a:solidFill>
                      <a:srgbClr val="000000"/>
                    </a:solidFill>
                    <a:latin typeface="黑体"/>
                    <a:ea typeface="黑体"/>
                  </a:rPr>
                  <a:t>效应也可以采取时间</a:t>
                </a:r>
                <a:r>
                  <a:rPr lang="en-US" altLang="zh-CN" sz="1800" dirty="0">
                    <a:solidFill>
                      <a:srgbClr val="000000"/>
                    </a:solidFill>
                    <a:latin typeface="黑体"/>
                    <a:ea typeface="黑体"/>
                  </a:rPr>
                  <a:t>-</a:t>
                </a:r>
                <a:r>
                  <a:rPr lang="zh-CN" altLang="en-US" sz="1800" dirty="0">
                    <a:solidFill>
                      <a:srgbClr val="000000"/>
                    </a:solidFill>
                    <a:latin typeface="黑体"/>
                    <a:ea typeface="黑体"/>
                  </a:rPr>
                  <a:t>空间旋转的视角，即不共线平动加速度</a:t>
                </a:r>
                <a:r>
                  <a:rPr lang="en-US" altLang="zh-CN" sz="1800" dirty="0">
                    <a:solidFill>
                      <a:srgbClr val="000000"/>
                    </a:solidFill>
                    <a:latin typeface="黑体"/>
                    <a:ea typeface="黑体"/>
                  </a:rPr>
                  <a:t>(</a:t>
                </a:r>
                <a:r>
                  <a:rPr lang="zh-CN" altLang="en-US" sz="1800" dirty="0">
                    <a:solidFill>
                      <a:srgbClr val="000000"/>
                    </a:solidFill>
                    <a:latin typeface="黑体"/>
                    <a:ea typeface="黑体"/>
                  </a:rPr>
                  <a:t>时</a:t>
                </a:r>
                <a:r>
                  <a:rPr lang="en-US" altLang="zh-CN" sz="1800" dirty="0">
                    <a:solidFill>
                      <a:srgbClr val="000000"/>
                    </a:solidFill>
                    <a:latin typeface="黑体"/>
                    <a:ea typeface="黑体"/>
                  </a:rPr>
                  <a:t>-</a:t>
                </a:r>
                <a:r>
                  <a:rPr lang="zh-CN" altLang="en-US" sz="1800" dirty="0">
                    <a:solidFill>
                      <a:srgbClr val="000000"/>
                    </a:solidFill>
                    <a:latin typeface="黑体"/>
                    <a:ea typeface="黑体"/>
                  </a:rPr>
                  <a:t>空旋转</a:t>
                </a:r>
                <a:r>
                  <a:rPr lang="en-US" altLang="zh-CN" sz="1800" dirty="0">
                    <a:solidFill>
                      <a:srgbClr val="000000"/>
                    </a:solidFill>
                    <a:latin typeface="黑体"/>
                    <a:ea typeface="黑体"/>
                  </a:rPr>
                  <a:t>)</a:t>
                </a:r>
                <a:r>
                  <a:rPr lang="zh-CN" altLang="en-US" sz="1800" dirty="0">
                    <a:solidFill>
                      <a:srgbClr val="000000"/>
                    </a:solidFill>
                    <a:latin typeface="黑体"/>
                    <a:ea typeface="黑体"/>
                  </a:rPr>
                  <a:t>产生空间旋转角速度</a:t>
                </a:r>
                <a:r>
                  <a:rPr lang="en-US" altLang="zh-CN" sz="1800" dirty="0">
                    <a:solidFill>
                      <a:srgbClr val="000000"/>
                    </a:solidFill>
                    <a:latin typeface="黑体"/>
                    <a:ea typeface="黑体"/>
                  </a:rPr>
                  <a:t>(</a:t>
                </a:r>
                <a:r>
                  <a:rPr lang="zh-CN" altLang="en-US" sz="1800" dirty="0">
                    <a:solidFill>
                      <a:srgbClr val="000000"/>
                    </a:solidFill>
                    <a:latin typeface="黑体"/>
                    <a:ea typeface="黑体"/>
                  </a:rPr>
                  <a:t>所谓进动</a:t>
                </a:r>
                <a:r>
                  <a:rPr lang="en-US" altLang="zh-CN" sz="1800" dirty="0">
                    <a:solidFill>
                      <a:srgbClr val="000000"/>
                    </a:solidFill>
                    <a:latin typeface="黑体"/>
                    <a:ea typeface="黑体"/>
                  </a:rPr>
                  <a:t>)</a:t>
                </a:r>
                <a:r>
                  <a:rPr lang="zh-CN" altLang="en-US" sz="1800" dirty="0">
                    <a:solidFill>
                      <a:srgbClr val="000000"/>
                    </a:solidFill>
                    <a:latin typeface="黑体"/>
                    <a:ea typeface="黑体"/>
                  </a:rPr>
                  <a:t>。但反之不共线空间旋转并不产生平动加速度</a:t>
                </a:r>
                <a:r>
                  <a:rPr lang="en-US" altLang="zh-CN" sz="1800" dirty="0">
                    <a:solidFill>
                      <a:srgbClr val="000000"/>
                    </a:solidFill>
                    <a:latin typeface="黑体"/>
                    <a:ea typeface="黑体"/>
                  </a:rPr>
                  <a:t>(</a:t>
                </a:r>
                <a:r>
                  <a:rPr lang="zh-CN" altLang="en-US" sz="1800" dirty="0">
                    <a:solidFill>
                      <a:srgbClr val="000000"/>
                    </a:solidFill>
                    <a:latin typeface="黑体"/>
                    <a:ea typeface="黑体"/>
                  </a:rPr>
                  <a:t>时</a:t>
                </a:r>
                <a:r>
                  <a:rPr lang="en-US" altLang="zh-CN" sz="1800" dirty="0">
                    <a:solidFill>
                      <a:srgbClr val="000000"/>
                    </a:solidFill>
                    <a:latin typeface="黑体"/>
                    <a:ea typeface="黑体"/>
                  </a:rPr>
                  <a:t>-</a:t>
                </a:r>
                <a:r>
                  <a:rPr lang="zh-CN" altLang="en-US" sz="1800" dirty="0">
                    <a:solidFill>
                      <a:srgbClr val="000000"/>
                    </a:solidFill>
                    <a:latin typeface="黑体"/>
                    <a:ea typeface="黑体"/>
                  </a:rPr>
                  <a:t>空旋转</a:t>
                </a:r>
                <a:r>
                  <a:rPr lang="en-US" altLang="zh-CN" sz="1800" dirty="0">
                    <a:solidFill>
                      <a:srgbClr val="000000"/>
                    </a:solidFill>
                    <a:latin typeface="黑体"/>
                    <a:ea typeface="黑体"/>
                  </a:rPr>
                  <a:t>)</a:t>
                </a:r>
                <a:r>
                  <a:rPr lang="zh-CN" altLang="en-US" sz="1800" dirty="0">
                    <a:solidFill>
                      <a:srgbClr val="000000"/>
                    </a:solidFill>
                    <a:latin typeface="黑体"/>
                    <a:ea typeface="黑体"/>
                  </a:rPr>
                  <a:t>，因为转动、平动生成元对易关系</a:t>
                </a:r>
                <a14:m>
                  <m:oMath xmlns:m="http://schemas.openxmlformats.org/officeDocument/2006/math">
                    <m:d>
                      <m:dPr>
                        <m:begChr m:val="["/>
                        <m:endChr m:val="]"/>
                        <m:ctrlPr>
                          <a:rPr lang="en-US" altLang="zh-CN" sz="1800" b="0" i="1" smtClean="0">
                            <a:solidFill>
                              <a:srgbClr val="000000"/>
                            </a:solidFill>
                            <a:latin typeface="Cambria Math" panose="02040503050406030204" pitchFamily="18" charset="0"/>
                            <a:ea typeface="黑体"/>
                          </a:rPr>
                        </m:ctrlPr>
                      </m:dPr>
                      <m:e>
                        <m:sSub>
                          <m:sSubPr>
                            <m:ctrlPr>
                              <a:rPr lang="en-US" altLang="zh-CN" sz="1800" b="0" i="1" smtClean="0">
                                <a:solidFill>
                                  <a:srgbClr val="000000"/>
                                </a:solidFill>
                                <a:latin typeface="Cambria Math" panose="02040503050406030204" pitchFamily="18" charset="0"/>
                                <a:ea typeface="黑体"/>
                              </a:rPr>
                            </m:ctrlPr>
                          </m:sSubPr>
                          <m:e>
                            <m:r>
                              <a:rPr lang="en-US" altLang="zh-CN" sz="1800" b="0" i="1" smtClean="0">
                                <a:solidFill>
                                  <a:srgbClr val="000000"/>
                                </a:solidFill>
                                <a:latin typeface="Cambria Math" panose="02040503050406030204" pitchFamily="18" charset="0"/>
                                <a:ea typeface="黑体"/>
                              </a:rPr>
                              <m:t>𝑆</m:t>
                            </m:r>
                          </m:e>
                          <m:sub>
                            <m:r>
                              <a:rPr lang="en-US" altLang="zh-CN" sz="1800" b="0" i="1" smtClean="0">
                                <a:solidFill>
                                  <a:srgbClr val="000000"/>
                                </a:solidFill>
                                <a:latin typeface="Cambria Math" panose="02040503050406030204" pitchFamily="18" charset="0"/>
                                <a:ea typeface="黑体"/>
                              </a:rPr>
                              <m:t>𝑖</m:t>
                            </m:r>
                          </m:sub>
                        </m:sSub>
                        <m:r>
                          <a:rPr lang="en-US" altLang="zh-CN" sz="1800" b="0" i="1" smtClean="0">
                            <a:solidFill>
                              <a:srgbClr val="000000"/>
                            </a:solidFill>
                            <a:latin typeface="Cambria Math" panose="02040503050406030204" pitchFamily="18" charset="0"/>
                            <a:ea typeface="黑体"/>
                          </a:rPr>
                          <m:t>,</m:t>
                        </m:r>
                        <m:sSub>
                          <m:sSubPr>
                            <m:ctrlPr>
                              <a:rPr lang="en-US" altLang="zh-CN" sz="1800" b="0" i="1" smtClean="0">
                                <a:solidFill>
                                  <a:srgbClr val="000000"/>
                                </a:solidFill>
                                <a:latin typeface="Cambria Math" panose="02040503050406030204" pitchFamily="18" charset="0"/>
                                <a:ea typeface="黑体"/>
                              </a:rPr>
                            </m:ctrlPr>
                          </m:sSubPr>
                          <m:e>
                            <m:r>
                              <a:rPr lang="en-US" altLang="zh-CN" sz="1800" b="0" i="1" smtClean="0">
                                <a:solidFill>
                                  <a:srgbClr val="000000"/>
                                </a:solidFill>
                                <a:latin typeface="Cambria Math" panose="02040503050406030204" pitchFamily="18" charset="0"/>
                                <a:ea typeface="黑体"/>
                              </a:rPr>
                              <m:t>𝑆</m:t>
                            </m:r>
                          </m:e>
                          <m:sub>
                            <m:r>
                              <a:rPr lang="en-US" altLang="zh-CN" sz="1800" b="0" i="1" smtClean="0">
                                <a:solidFill>
                                  <a:srgbClr val="000000"/>
                                </a:solidFill>
                                <a:latin typeface="Cambria Math" panose="02040503050406030204" pitchFamily="18" charset="0"/>
                                <a:ea typeface="黑体"/>
                              </a:rPr>
                              <m:t>𝑗</m:t>
                            </m:r>
                          </m:sub>
                        </m:sSub>
                      </m:e>
                    </m:d>
                    <m:r>
                      <a:rPr lang="en-US" altLang="zh-CN" sz="1800" b="0" i="1" smtClean="0">
                        <a:solidFill>
                          <a:srgbClr val="000000"/>
                        </a:solidFill>
                        <a:latin typeface="Cambria Math" panose="02040503050406030204" pitchFamily="18" charset="0"/>
                        <a:ea typeface="黑体"/>
                      </a:rPr>
                      <m:t>=</m:t>
                    </m:r>
                    <m:sSub>
                      <m:sSubPr>
                        <m:ctrlPr>
                          <a:rPr lang="en-US" altLang="zh-CN" sz="1800" b="0" i="1" smtClean="0">
                            <a:solidFill>
                              <a:srgbClr val="000000"/>
                            </a:solidFill>
                            <a:latin typeface="Cambria Math" panose="02040503050406030204" pitchFamily="18" charset="0"/>
                            <a:ea typeface="黑体"/>
                          </a:rPr>
                        </m:ctrlPr>
                      </m:sSubPr>
                      <m:e>
                        <m:r>
                          <a:rPr lang="el-GR" altLang="zh-CN" sz="1800" b="0" i="1" smtClean="0">
                            <a:solidFill>
                              <a:srgbClr val="000000"/>
                            </a:solidFill>
                            <a:latin typeface="Cambria Math" panose="02040503050406030204" pitchFamily="18" charset="0"/>
                            <a:ea typeface="黑体"/>
                          </a:rPr>
                          <m:t>𝜀</m:t>
                        </m:r>
                      </m:e>
                      <m:sub>
                        <m:r>
                          <a:rPr lang="en-US" altLang="zh-CN" sz="1800" b="0" i="1" smtClean="0">
                            <a:solidFill>
                              <a:srgbClr val="000000"/>
                            </a:solidFill>
                            <a:latin typeface="Cambria Math" panose="02040503050406030204" pitchFamily="18" charset="0"/>
                            <a:ea typeface="黑体"/>
                          </a:rPr>
                          <m:t>𝑖𝑗𝑘</m:t>
                        </m:r>
                      </m:sub>
                    </m:sSub>
                    <m:sSub>
                      <m:sSubPr>
                        <m:ctrlPr>
                          <a:rPr lang="en-US" altLang="zh-CN" sz="1800" b="0" i="1" smtClean="0">
                            <a:solidFill>
                              <a:srgbClr val="000000"/>
                            </a:solidFill>
                            <a:latin typeface="Cambria Math" panose="02040503050406030204" pitchFamily="18" charset="0"/>
                            <a:ea typeface="黑体"/>
                          </a:rPr>
                        </m:ctrlPr>
                      </m:sSubPr>
                      <m:e>
                        <m:r>
                          <a:rPr lang="en-US" altLang="zh-CN" sz="1800" b="0" i="1" smtClean="0">
                            <a:solidFill>
                              <a:srgbClr val="000000"/>
                            </a:solidFill>
                            <a:latin typeface="Cambria Math" panose="02040503050406030204" pitchFamily="18" charset="0"/>
                            <a:ea typeface="黑体"/>
                          </a:rPr>
                          <m:t>𝑆</m:t>
                        </m:r>
                      </m:e>
                      <m:sub>
                        <m:r>
                          <a:rPr lang="en-US" altLang="zh-CN" sz="1800" b="0" i="1" smtClean="0">
                            <a:solidFill>
                              <a:srgbClr val="000000"/>
                            </a:solidFill>
                            <a:latin typeface="Cambria Math" panose="02040503050406030204" pitchFamily="18" charset="0"/>
                            <a:ea typeface="黑体"/>
                          </a:rPr>
                          <m:t>𝑘</m:t>
                        </m:r>
                      </m:sub>
                    </m:sSub>
                  </m:oMath>
                </a14:m>
                <a:r>
                  <a:rPr lang="zh-CN" altLang="en-US" sz="1800" dirty="0">
                    <a:solidFill>
                      <a:srgbClr val="000000"/>
                    </a:solidFill>
                    <a:latin typeface="黑体"/>
                    <a:ea typeface="黑体"/>
                  </a:rPr>
                  <a:t>不同</a:t>
                </a:r>
                <a:r>
                  <a:rPr lang="en-US" altLang="zh-CN" sz="1800" dirty="0">
                    <a:solidFill>
                      <a:srgbClr val="000000"/>
                    </a:solidFill>
                    <a:latin typeface="+mn-lt"/>
                    <a:ea typeface="黑体"/>
                  </a:rPr>
                  <a:t>Wigner</a:t>
                </a:r>
                <a:r>
                  <a:rPr lang="zh-CN" altLang="en-US" sz="1800" dirty="0">
                    <a:solidFill>
                      <a:srgbClr val="000000"/>
                    </a:solidFill>
                    <a:latin typeface="黑体"/>
                    <a:ea typeface="黑体"/>
                  </a:rPr>
                  <a:t>转动</a:t>
                </a:r>
                <a14:m>
                  <m:oMath xmlns:m="http://schemas.openxmlformats.org/officeDocument/2006/math">
                    <m:d>
                      <m:dPr>
                        <m:begChr m:val="["/>
                        <m:endChr m:val="]"/>
                        <m:ctrlPr>
                          <a:rPr lang="en-US" altLang="zh-CN" sz="1800" i="1">
                            <a:solidFill>
                              <a:srgbClr val="000000"/>
                            </a:solidFill>
                            <a:latin typeface="Cambria Math" panose="02040503050406030204" pitchFamily="18" charset="0"/>
                            <a:ea typeface="黑体"/>
                          </a:rPr>
                        </m:ctrlPr>
                      </m:dPr>
                      <m:e>
                        <m:sSub>
                          <m:sSubPr>
                            <m:ctrlPr>
                              <a:rPr lang="en-US" altLang="zh-CN" sz="1800" i="1">
                                <a:solidFill>
                                  <a:srgbClr val="000000"/>
                                </a:solidFill>
                                <a:latin typeface="Cambria Math" panose="02040503050406030204" pitchFamily="18" charset="0"/>
                                <a:ea typeface="黑体"/>
                              </a:rPr>
                            </m:ctrlPr>
                          </m:sSubPr>
                          <m:e>
                            <m:r>
                              <a:rPr lang="en-US" altLang="zh-CN" sz="1800" i="1" smtClean="0">
                                <a:solidFill>
                                  <a:srgbClr val="000000"/>
                                </a:solidFill>
                                <a:latin typeface="Cambria Math" panose="02040503050406030204" pitchFamily="18" charset="0"/>
                                <a:ea typeface="黑体"/>
                              </a:rPr>
                              <m:t>𝐾</m:t>
                            </m:r>
                          </m:e>
                          <m:sub>
                            <m:r>
                              <a:rPr lang="en-US" altLang="zh-CN" sz="1800" i="1">
                                <a:solidFill>
                                  <a:srgbClr val="000000"/>
                                </a:solidFill>
                                <a:latin typeface="Cambria Math" panose="02040503050406030204" pitchFamily="18" charset="0"/>
                                <a:ea typeface="黑体"/>
                              </a:rPr>
                              <m:t>𝑖</m:t>
                            </m:r>
                          </m:sub>
                        </m:sSub>
                        <m:r>
                          <a:rPr lang="en-US" altLang="zh-CN" sz="1800" i="1">
                            <a:solidFill>
                              <a:srgbClr val="000000"/>
                            </a:solidFill>
                            <a:latin typeface="Cambria Math" panose="02040503050406030204" pitchFamily="18" charset="0"/>
                            <a:ea typeface="黑体"/>
                          </a:rPr>
                          <m:t>,</m:t>
                        </m:r>
                        <m:sSub>
                          <m:sSubPr>
                            <m:ctrlPr>
                              <a:rPr lang="en-US" altLang="zh-CN" sz="1800" i="1">
                                <a:solidFill>
                                  <a:srgbClr val="000000"/>
                                </a:solidFill>
                                <a:latin typeface="Cambria Math" panose="02040503050406030204" pitchFamily="18" charset="0"/>
                                <a:ea typeface="黑体"/>
                              </a:rPr>
                            </m:ctrlPr>
                          </m:sSubPr>
                          <m:e>
                            <m:r>
                              <a:rPr lang="en-US" altLang="zh-CN" sz="1800" i="1" smtClean="0">
                                <a:solidFill>
                                  <a:srgbClr val="000000"/>
                                </a:solidFill>
                                <a:latin typeface="Cambria Math" panose="02040503050406030204" pitchFamily="18" charset="0"/>
                                <a:ea typeface="黑体"/>
                              </a:rPr>
                              <m:t>𝐾</m:t>
                            </m:r>
                          </m:e>
                          <m:sub>
                            <m:r>
                              <a:rPr lang="en-US" altLang="zh-CN" sz="1800" i="1">
                                <a:solidFill>
                                  <a:srgbClr val="000000"/>
                                </a:solidFill>
                                <a:latin typeface="Cambria Math" panose="02040503050406030204" pitchFamily="18" charset="0"/>
                                <a:ea typeface="黑体"/>
                              </a:rPr>
                              <m:t>𝑗</m:t>
                            </m:r>
                          </m:sub>
                        </m:sSub>
                      </m:e>
                    </m:d>
                    <m:r>
                      <a:rPr lang="en-US" altLang="zh-CN" sz="1800" i="1">
                        <a:solidFill>
                          <a:srgbClr val="000000"/>
                        </a:solidFill>
                        <a:latin typeface="Cambria Math" panose="02040503050406030204" pitchFamily="18" charset="0"/>
                        <a:ea typeface="黑体"/>
                      </a:rPr>
                      <m:t>=</m:t>
                    </m:r>
                    <m:r>
                      <a:rPr lang="en-US" altLang="zh-CN" sz="1800" b="0" i="1" smtClean="0">
                        <a:solidFill>
                          <a:srgbClr val="000000"/>
                        </a:solidFill>
                        <a:latin typeface="Cambria Math" panose="02040503050406030204" pitchFamily="18" charset="0"/>
                        <a:ea typeface="黑体"/>
                      </a:rPr>
                      <m:t>−</m:t>
                    </m:r>
                    <m:sSub>
                      <m:sSubPr>
                        <m:ctrlPr>
                          <a:rPr lang="en-US" altLang="zh-CN" sz="1800" i="1">
                            <a:solidFill>
                              <a:srgbClr val="000000"/>
                            </a:solidFill>
                            <a:latin typeface="Cambria Math" panose="02040503050406030204" pitchFamily="18" charset="0"/>
                            <a:ea typeface="黑体"/>
                          </a:rPr>
                        </m:ctrlPr>
                      </m:sSubPr>
                      <m:e>
                        <m:r>
                          <a:rPr lang="el-GR" altLang="zh-CN" sz="1800" i="1">
                            <a:solidFill>
                              <a:srgbClr val="000000"/>
                            </a:solidFill>
                            <a:latin typeface="Cambria Math" panose="02040503050406030204" pitchFamily="18" charset="0"/>
                            <a:ea typeface="黑体"/>
                          </a:rPr>
                          <m:t>𝜀</m:t>
                        </m:r>
                      </m:e>
                      <m:sub>
                        <m:r>
                          <a:rPr lang="en-US" altLang="zh-CN" sz="1800" i="1">
                            <a:solidFill>
                              <a:srgbClr val="000000"/>
                            </a:solidFill>
                            <a:latin typeface="Cambria Math" panose="02040503050406030204" pitchFamily="18" charset="0"/>
                            <a:ea typeface="黑体"/>
                          </a:rPr>
                          <m:t>𝑖𝑗𝑘</m:t>
                        </m:r>
                      </m:sub>
                    </m:sSub>
                    <m:sSub>
                      <m:sSubPr>
                        <m:ctrlPr>
                          <a:rPr lang="en-US" altLang="zh-CN" sz="1800" i="1">
                            <a:solidFill>
                              <a:srgbClr val="000000"/>
                            </a:solidFill>
                            <a:latin typeface="Cambria Math" panose="02040503050406030204" pitchFamily="18" charset="0"/>
                            <a:ea typeface="黑体"/>
                          </a:rPr>
                        </m:ctrlPr>
                      </m:sSubPr>
                      <m:e>
                        <m:r>
                          <a:rPr lang="en-US" altLang="zh-CN" sz="1800" i="1">
                            <a:solidFill>
                              <a:srgbClr val="000000"/>
                            </a:solidFill>
                            <a:latin typeface="Cambria Math" panose="02040503050406030204" pitchFamily="18" charset="0"/>
                            <a:ea typeface="黑体"/>
                          </a:rPr>
                          <m:t>𝑆</m:t>
                        </m:r>
                      </m:e>
                      <m:sub>
                        <m:r>
                          <a:rPr lang="en-US" altLang="zh-CN" sz="1800" i="1">
                            <a:solidFill>
                              <a:srgbClr val="000000"/>
                            </a:solidFill>
                            <a:latin typeface="Cambria Math" panose="02040503050406030204" pitchFamily="18" charset="0"/>
                            <a:ea typeface="黑体"/>
                          </a:rPr>
                          <m:t>𝑘</m:t>
                        </m:r>
                      </m:sub>
                    </m:sSub>
                    <m:r>
                      <a:rPr lang="en-US" altLang="zh-CN" sz="1800" i="1">
                        <a:solidFill>
                          <a:srgbClr val="000000"/>
                        </a:solidFill>
                        <a:latin typeface="Cambria Math" panose="02040503050406030204" pitchFamily="18" charset="0"/>
                        <a:ea typeface="黑体"/>
                      </a:rPr>
                      <m:t> </m:t>
                    </m:r>
                  </m:oMath>
                </a14:m>
                <a:r>
                  <a:rPr lang="zh-CN" altLang="en-US" sz="1800" dirty="0">
                    <a:solidFill>
                      <a:srgbClr val="000000"/>
                    </a:solidFill>
                    <a:latin typeface="黑体"/>
                    <a:ea typeface="黑体"/>
                  </a:rPr>
                  <a:t>的结果，这是</a:t>
                </a:r>
                <a:r>
                  <a:rPr lang="en-US" altLang="zh-CN" sz="1800" dirty="0">
                    <a:solidFill>
                      <a:srgbClr val="000000"/>
                    </a:solidFill>
                    <a:latin typeface="+mn-lt"/>
                    <a:ea typeface="黑体"/>
                  </a:rPr>
                  <a:t>Lorentz</a:t>
                </a:r>
                <a:r>
                  <a:rPr lang="zh-CN" altLang="en-US" sz="1800" dirty="0">
                    <a:solidFill>
                      <a:srgbClr val="000000"/>
                    </a:solidFill>
                    <a:latin typeface="黑体"/>
                    <a:ea typeface="黑体"/>
                  </a:rPr>
                  <a:t>变换矩阵中时间地位特殊所致</a:t>
                </a:r>
                <a:r>
                  <a:rPr lang="en-US" altLang="zh-CN" sz="1800" dirty="0">
                    <a:solidFill>
                      <a:srgbClr val="000000"/>
                    </a:solidFill>
                    <a:latin typeface="黑体"/>
                    <a:ea typeface="黑体"/>
                  </a:rPr>
                  <a:t>(</a:t>
                </a:r>
                <a:r>
                  <a:rPr lang="zh-CN" altLang="en-US" sz="1800" dirty="0">
                    <a:solidFill>
                      <a:srgbClr val="000000"/>
                    </a:solidFill>
                    <a:latin typeface="黑体"/>
                    <a:ea typeface="黑体"/>
                  </a:rPr>
                  <a:t>参考</a:t>
                </a:r>
                <a:r>
                  <a:rPr lang="en-US" altLang="zh-CN" sz="1800" dirty="0">
                    <a:solidFill>
                      <a:srgbClr val="000000"/>
                    </a:solidFill>
                    <a:latin typeface="+mn-lt"/>
                    <a:ea typeface="黑体"/>
                  </a:rPr>
                  <a:t>J.D.Jackson</a:t>
                </a:r>
                <a:r>
                  <a:rPr lang="en-US" altLang="zh-CN" sz="1800" dirty="0">
                    <a:solidFill>
                      <a:srgbClr val="000000"/>
                    </a:solidFill>
                    <a:latin typeface="黑体"/>
                    <a:ea typeface="黑体"/>
                  </a:rPr>
                  <a:t>《</a:t>
                </a:r>
                <a:r>
                  <a:rPr lang="zh-CN" altLang="en-US" sz="1800" dirty="0">
                    <a:solidFill>
                      <a:srgbClr val="000000"/>
                    </a:solidFill>
                    <a:latin typeface="黑体"/>
                    <a:ea typeface="黑体"/>
                  </a:rPr>
                  <a:t>经典电动力学</a:t>
                </a:r>
                <a:r>
                  <a:rPr lang="en-US" altLang="zh-CN" sz="1800" dirty="0">
                    <a:solidFill>
                      <a:srgbClr val="000000"/>
                    </a:solidFill>
                    <a:latin typeface="黑体"/>
                    <a:ea typeface="黑体"/>
                  </a:rPr>
                  <a:t>》</a:t>
                </a:r>
                <a14:m>
                  <m:oMath xmlns:m="http://schemas.openxmlformats.org/officeDocument/2006/math">
                    <m:sSub>
                      <m:sSubPr>
                        <m:ctrlPr>
                          <a:rPr lang="en-US" altLang="zh-CN" sz="1800" i="1" smtClean="0">
                            <a:solidFill>
                              <a:srgbClr val="000000"/>
                            </a:solidFill>
                            <a:latin typeface="Cambria Math" panose="02040503050406030204" pitchFamily="18" charset="0"/>
                            <a:ea typeface="黑体"/>
                          </a:rPr>
                        </m:ctrlPr>
                      </m:sSubPr>
                      <m:e>
                        <m:r>
                          <m:rPr>
                            <m:sty m:val="p"/>
                          </m:rPr>
                          <a:rPr lang="en-US" altLang="zh-CN" sz="1800" b="0" i="0" smtClean="0">
                            <a:solidFill>
                              <a:srgbClr val="000000"/>
                            </a:solidFill>
                            <a:latin typeface="Cambria Math" panose="02040503050406030204" pitchFamily="18" charset="0"/>
                            <a:ea typeface="黑体"/>
                          </a:rPr>
                          <m:t>P</m:t>
                        </m:r>
                      </m:e>
                      <m:sub>
                        <m:r>
                          <a:rPr lang="en-US" altLang="zh-CN" sz="1800" b="0" i="1" smtClean="0">
                            <a:solidFill>
                              <a:srgbClr val="000000"/>
                            </a:solidFill>
                            <a:latin typeface="Cambria Math" panose="02040503050406030204" pitchFamily="18" charset="0"/>
                            <a:ea typeface="黑体"/>
                          </a:rPr>
                          <m:t>546</m:t>
                        </m:r>
                      </m:sub>
                    </m:sSub>
                  </m:oMath>
                </a14:m>
                <a:r>
                  <a:rPr lang="en-US" altLang="zh-CN" sz="1800" dirty="0">
                    <a:solidFill>
                      <a:srgbClr val="000000"/>
                    </a:solidFill>
                    <a:latin typeface="黑体"/>
                    <a:ea typeface="黑体"/>
                  </a:rPr>
                  <a:t>)</a:t>
                </a:r>
                <a:r>
                  <a:rPr lang="zh-CN" altLang="en-US" sz="1800" dirty="0">
                    <a:solidFill>
                      <a:srgbClr val="000000"/>
                    </a:solidFill>
                    <a:latin typeface="黑体"/>
                    <a:ea typeface="黑体"/>
                  </a:rPr>
                  <a:t>。</a:t>
                </a:r>
                <a:endParaRPr kumimoji="1" lang="en-US" altLang="zh-CN" sz="1800" b="0" i="0" u="none" strike="noStrike" kern="1200" cap="none" spc="0" normalizeH="0" baseline="0" noProof="0" dirty="0">
                  <a:ln>
                    <a:noFill/>
                  </a:ln>
                  <a:solidFill>
                    <a:srgbClr val="000000"/>
                  </a:solidFill>
                  <a:effectLst/>
                  <a:uLnTx/>
                  <a:uFillTx/>
                  <a:latin typeface="黑体"/>
                  <a:ea typeface="黑体"/>
                  <a:cs typeface="+mn-cs"/>
                </a:endParaRPr>
              </a:p>
              <a:p>
                <a:pPr lvl="0">
                  <a:lnSpc>
                    <a:spcPct val="150000"/>
                  </a:lnSpc>
                  <a:defRPr/>
                </a:pPr>
                <a:r>
                  <a:rPr lang="en-US" altLang="zh-CN" sz="1800" dirty="0">
                    <a:solidFill>
                      <a:srgbClr val="000000"/>
                    </a:solidFill>
                    <a:latin typeface="黑体"/>
                    <a:ea typeface="黑体"/>
                  </a:rPr>
                  <a:t>    </a:t>
                </a:r>
                <a:r>
                  <a:rPr kumimoji="1" lang="zh-CN" altLang="en-US" sz="1800" b="0" i="0" u="none" strike="noStrike" kern="1200" cap="none" spc="0" normalizeH="0" baseline="0" noProof="0" dirty="0">
                    <a:ln>
                      <a:noFill/>
                    </a:ln>
                    <a:solidFill>
                      <a:srgbClr val="000000"/>
                    </a:solidFill>
                    <a:effectLst/>
                    <a:uLnTx/>
                    <a:uFillTx/>
                    <a:latin typeface="黑体"/>
                    <a:ea typeface="黑体"/>
                    <a:cs typeface="+mn-cs"/>
                  </a:rPr>
                  <a:t>观察</a:t>
                </a:r>
                <a14:m>
                  <m:oMath xmlns:m="http://schemas.openxmlformats.org/officeDocument/2006/math">
                    <m:acc>
                      <m:accPr>
                        <m:chr m:val="̂"/>
                        <m:ctrlPr>
                          <a:rPr kumimoji="1"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accPr>
                      <m:e>
                        <m:r>
                          <a:rPr kumimoji="1"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𝐿</m:t>
                        </m:r>
                      </m:e>
                    </m:acc>
                    <m:r>
                      <a:rPr kumimoji="1"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acc>
                      <m:accPr>
                        <m:chr m:val="̂"/>
                        <m:ctrlPr>
                          <a:rPr kumimoji="1"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accPr>
                      <m:e>
                        <m:r>
                          <a:rPr kumimoji="1"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𝑃</m:t>
                        </m:r>
                      </m:e>
                    </m:acc>
                    <m:sSub>
                      <m:sSubPr>
                        <m:ctrlPr>
                          <a:rPr kumimoji="1"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bPr>
                      <m:e>
                        <m:acc>
                          <m:accPr>
                            <m:chr m:val="̂"/>
                            <m:ctrlPr>
                              <a:rPr kumimoji="1"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accPr>
                          <m:e>
                            <m:r>
                              <a:rPr kumimoji="1"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𝑃</m:t>
                            </m:r>
                          </m:e>
                        </m:acc>
                      </m:e>
                      <m:sub>
                        <m:r>
                          <a:rPr kumimoji="1"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𝑇</m:t>
                        </m:r>
                        <m:r>
                          <a:rPr kumimoji="1"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2</m:t>
                        </m:r>
                      </m:sub>
                    </m:sSub>
                    <m:sSub>
                      <m:sSubPr>
                        <m:ctrlPr>
                          <a:rPr kumimoji="1" lang="en-US" altLang="zh-CN"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acc>
                          <m:accPr>
                            <m:chr m:val="̂"/>
                            <m:ctrlPr>
                              <a:rPr kumimoji="1" lang="en-US" altLang="zh-CN"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accPr>
                          <m:e>
                            <m:r>
                              <a:rPr kumimoji="1"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𝑅</m:t>
                            </m:r>
                          </m:e>
                        </m:acc>
                      </m:e>
                      <m:sub>
                        <m:r>
                          <a:rPr kumimoji="1" lang="en-US" altLang="zh-CN" sz="1800" b="0" i="1" u="none" strike="noStrike" kern="1200" cap="none" spc="0" normalizeH="0" baseline="0" noProof="0">
                            <a:ln>
                              <a:noFill/>
                            </a:ln>
                            <a:solidFill>
                              <a:srgbClr val="000000"/>
                            </a:solidFill>
                            <a:effectLst/>
                            <a:uLnTx/>
                            <a:uFillTx/>
                            <a:latin typeface="Cambria Math" panose="02040503050406030204" pitchFamily="18" charset="0"/>
                            <a:cs typeface="+mn-cs"/>
                          </a:rPr>
                          <m:t>𝑇</m:t>
                        </m:r>
                        <m:r>
                          <a:rPr kumimoji="1" lang="en-US" altLang="zh-CN"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a14:m>
                <a:r>
                  <a:rPr kumimoji="1"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 </a:t>
                </a:r>
                <a14:m>
                  <m:oMath xmlns:m="http://schemas.openxmlformats.org/officeDocument/2006/math">
                    <m:sSub>
                      <m:sSubPr>
                        <m:ctrlPr>
                          <a:rPr kumimoji="1" lang="en-US" altLang="zh-CN"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acc>
                          <m:accPr>
                            <m:chr m:val="̂"/>
                            <m:ctrlPr>
                              <a:rPr kumimoji="1" lang="en-US" altLang="zh-CN"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accPr>
                          <m:e>
                            <m:r>
                              <a:rPr kumimoji="1"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𝑅</m:t>
                            </m:r>
                          </m:e>
                        </m:acc>
                      </m:e>
                      <m:sub>
                        <m:r>
                          <a:rPr kumimoji="1" lang="en-US" altLang="zh-CN" sz="1800" b="0" i="1" u="none" strike="noStrike" kern="1200" cap="none" spc="0" normalizeH="0" baseline="0" noProof="0">
                            <a:ln>
                              <a:noFill/>
                            </a:ln>
                            <a:solidFill>
                              <a:srgbClr val="000000"/>
                            </a:solidFill>
                            <a:effectLst/>
                            <a:uLnTx/>
                            <a:uFillTx/>
                            <a:latin typeface="Cambria Math" panose="02040503050406030204" pitchFamily="18" charset="0"/>
                            <a:cs typeface="+mn-cs"/>
                          </a:rPr>
                          <m:t>𝑇</m:t>
                        </m:r>
                        <m:r>
                          <a:rPr kumimoji="1"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1</m:t>
                        </m:r>
                      </m:sub>
                    </m:sSub>
                  </m:oMath>
                </a14:m>
                <a:r>
                  <a:rPr kumimoji="1" lang="zh-CN" altLang="en-US" sz="1800" b="0" i="0" u="none" strike="noStrike" kern="1200" cap="none" spc="0" normalizeH="0" baseline="0" noProof="0" dirty="0">
                    <a:ln>
                      <a:noFill/>
                    </a:ln>
                    <a:solidFill>
                      <a:srgbClr val="000000"/>
                    </a:solidFill>
                    <a:effectLst/>
                    <a:uLnTx/>
                    <a:uFillTx/>
                    <a:latin typeface="黑体"/>
                    <a:ea typeface="黑体"/>
                    <a:cs typeface="+mn-cs"/>
                  </a:rPr>
                  <a:t>这个关系式</a:t>
                </a:r>
                <a:r>
                  <a:rPr lang="zh-CN" altLang="en-US" sz="1800" dirty="0">
                    <a:solidFill>
                      <a:srgbClr val="000000"/>
                    </a:solidFill>
                    <a:latin typeface="黑体"/>
                    <a:ea typeface="黑体"/>
                  </a:rPr>
                  <a:t>，</a:t>
                </a:r>
                <a:r>
                  <a:rPr lang="zh-CN" altLang="en-US" sz="1800" dirty="0">
                    <a:solidFill>
                      <a:srgbClr val="000000"/>
                    </a:solidFill>
                    <a:latin typeface="Arial"/>
                    <a:ea typeface="黑体"/>
                  </a:rPr>
                  <a:t>平动</a:t>
                </a:r>
                <a:r>
                  <a:rPr kumimoji="1" lang="zh-CN" altLang="en-US" sz="1800" b="0" i="0" u="none" strike="noStrike" kern="1200" cap="none" spc="0" normalizeH="0" baseline="0" noProof="0" dirty="0">
                    <a:ln>
                      <a:noFill/>
                    </a:ln>
                    <a:solidFill>
                      <a:srgbClr val="000000"/>
                    </a:solidFill>
                    <a:effectLst/>
                    <a:uLnTx/>
                    <a:uFillTx/>
                    <a:latin typeface="黑体"/>
                    <a:ea typeface="黑体"/>
                    <a:cs typeface="+mn-cs"/>
                  </a:rPr>
                  <a:t>和</a:t>
                </a:r>
                <a:r>
                  <a:rPr lang="zh-CN" altLang="en-US" sz="1800" dirty="0">
                    <a:solidFill>
                      <a:srgbClr val="000000"/>
                    </a:solidFill>
                    <a:latin typeface="Arial"/>
                    <a:ea typeface="黑体"/>
                  </a:rPr>
                  <a:t>转动</a:t>
                </a:r>
                <a:r>
                  <a:rPr lang="zh-CN" altLang="en-US" sz="1800" noProof="0" dirty="0">
                    <a:solidFill>
                      <a:srgbClr val="000000"/>
                    </a:solidFill>
                    <a:latin typeface="黑体"/>
                    <a:ea typeface="黑体"/>
                  </a:rPr>
                  <a:t>集中两侧</a:t>
                </a:r>
                <a:r>
                  <a:rPr kumimoji="1" lang="zh-CN" altLang="en-US" sz="1800" b="0" i="0" u="none" strike="noStrike" kern="1200" cap="none" spc="0" normalizeH="0" baseline="0" noProof="0" dirty="0">
                    <a:ln>
                      <a:noFill/>
                    </a:ln>
                    <a:solidFill>
                      <a:srgbClr val="000000"/>
                    </a:solidFill>
                    <a:effectLst/>
                    <a:uLnTx/>
                    <a:uFillTx/>
                    <a:latin typeface="黑体"/>
                    <a:ea typeface="黑体"/>
                    <a:cs typeface="+mn-cs"/>
                  </a:rPr>
                  <a:t>。由于</a:t>
                </a:r>
                <a14:m>
                  <m:oMath xmlns:m="http://schemas.openxmlformats.org/officeDocument/2006/math">
                    <m:d>
                      <m:dPr>
                        <m:begChr m:val="["/>
                        <m:endChr m:val="]"/>
                        <m:ctrlPr>
                          <a:rPr lang="en-US" altLang="zh-CN" sz="1800" i="1">
                            <a:solidFill>
                              <a:srgbClr val="000000"/>
                            </a:solidFill>
                            <a:latin typeface="Cambria Math" panose="02040503050406030204" pitchFamily="18" charset="0"/>
                            <a:ea typeface="黑体"/>
                          </a:rPr>
                        </m:ctrlPr>
                      </m:dPr>
                      <m:e>
                        <m:sSub>
                          <m:sSubPr>
                            <m:ctrlPr>
                              <a:rPr lang="en-US" altLang="zh-CN" sz="1800" i="1">
                                <a:solidFill>
                                  <a:srgbClr val="000000"/>
                                </a:solidFill>
                                <a:latin typeface="Cambria Math" panose="02040503050406030204" pitchFamily="18" charset="0"/>
                                <a:ea typeface="黑体"/>
                              </a:rPr>
                            </m:ctrlPr>
                          </m:sSubPr>
                          <m:e>
                            <m:r>
                              <a:rPr lang="en-US" altLang="zh-CN" sz="1800" i="1">
                                <a:solidFill>
                                  <a:srgbClr val="000000"/>
                                </a:solidFill>
                                <a:latin typeface="Cambria Math" panose="02040503050406030204" pitchFamily="18" charset="0"/>
                                <a:ea typeface="黑体"/>
                              </a:rPr>
                              <m:t>𝑆</m:t>
                            </m:r>
                          </m:e>
                          <m:sub>
                            <m:r>
                              <a:rPr lang="en-US" altLang="zh-CN" sz="1800" i="1">
                                <a:solidFill>
                                  <a:srgbClr val="000000"/>
                                </a:solidFill>
                                <a:latin typeface="Cambria Math" panose="02040503050406030204" pitchFamily="18" charset="0"/>
                                <a:ea typeface="黑体"/>
                              </a:rPr>
                              <m:t>𝑖</m:t>
                            </m:r>
                          </m:sub>
                        </m:sSub>
                        <m:r>
                          <a:rPr lang="en-US" altLang="zh-CN" sz="1800" i="1">
                            <a:solidFill>
                              <a:srgbClr val="000000"/>
                            </a:solidFill>
                            <a:latin typeface="Cambria Math" panose="02040503050406030204" pitchFamily="18" charset="0"/>
                            <a:ea typeface="黑体"/>
                          </a:rPr>
                          <m:t>,</m:t>
                        </m:r>
                        <m:sSub>
                          <m:sSubPr>
                            <m:ctrlPr>
                              <a:rPr lang="en-US" altLang="zh-CN" sz="1800" i="1">
                                <a:solidFill>
                                  <a:srgbClr val="000000"/>
                                </a:solidFill>
                                <a:latin typeface="Cambria Math" panose="02040503050406030204" pitchFamily="18" charset="0"/>
                                <a:ea typeface="黑体"/>
                              </a:rPr>
                            </m:ctrlPr>
                          </m:sSubPr>
                          <m:e>
                            <m:r>
                              <a:rPr lang="en-US" altLang="zh-CN" sz="1800" b="0" i="1" smtClean="0">
                                <a:solidFill>
                                  <a:srgbClr val="000000"/>
                                </a:solidFill>
                                <a:latin typeface="Cambria Math" panose="02040503050406030204" pitchFamily="18" charset="0"/>
                                <a:ea typeface="黑体"/>
                              </a:rPr>
                              <m:t>𝐾</m:t>
                            </m:r>
                          </m:e>
                          <m:sub>
                            <m:r>
                              <a:rPr lang="en-US" altLang="zh-CN" sz="1800" i="1">
                                <a:solidFill>
                                  <a:srgbClr val="000000"/>
                                </a:solidFill>
                                <a:latin typeface="Cambria Math" panose="02040503050406030204" pitchFamily="18" charset="0"/>
                                <a:ea typeface="黑体"/>
                              </a:rPr>
                              <m:t>𝑗</m:t>
                            </m:r>
                          </m:sub>
                        </m:sSub>
                      </m:e>
                    </m:d>
                    <m:r>
                      <a:rPr lang="en-US" altLang="zh-CN" sz="1800" i="1">
                        <a:solidFill>
                          <a:srgbClr val="000000"/>
                        </a:solidFill>
                        <a:latin typeface="Cambria Math" panose="02040503050406030204" pitchFamily="18" charset="0"/>
                        <a:ea typeface="黑体"/>
                      </a:rPr>
                      <m:t>=</m:t>
                    </m:r>
                    <m:sSub>
                      <m:sSubPr>
                        <m:ctrlPr>
                          <a:rPr lang="en-US" altLang="zh-CN" sz="1800" i="1">
                            <a:solidFill>
                              <a:srgbClr val="000000"/>
                            </a:solidFill>
                            <a:latin typeface="Cambria Math" panose="02040503050406030204" pitchFamily="18" charset="0"/>
                            <a:ea typeface="黑体"/>
                          </a:rPr>
                        </m:ctrlPr>
                      </m:sSubPr>
                      <m:e>
                        <m:r>
                          <a:rPr lang="el-GR" altLang="zh-CN" sz="1800" i="1">
                            <a:solidFill>
                              <a:srgbClr val="000000"/>
                            </a:solidFill>
                            <a:latin typeface="Cambria Math" panose="02040503050406030204" pitchFamily="18" charset="0"/>
                            <a:ea typeface="黑体"/>
                          </a:rPr>
                          <m:t>𝜀</m:t>
                        </m:r>
                      </m:e>
                      <m:sub>
                        <m:r>
                          <a:rPr lang="en-US" altLang="zh-CN" sz="1800" i="1">
                            <a:solidFill>
                              <a:srgbClr val="000000"/>
                            </a:solidFill>
                            <a:latin typeface="Cambria Math" panose="02040503050406030204" pitchFamily="18" charset="0"/>
                            <a:ea typeface="黑体"/>
                          </a:rPr>
                          <m:t>𝑖𝑗𝑘</m:t>
                        </m:r>
                      </m:sub>
                    </m:sSub>
                    <m:sSub>
                      <m:sSubPr>
                        <m:ctrlPr>
                          <a:rPr lang="en-US" altLang="zh-CN" sz="1800" i="1">
                            <a:solidFill>
                              <a:srgbClr val="000000"/>
                            </a:solidFill>
                            <a:latin typeface="Cambria Math" panose="02040503050406030204" pitchFamily="18" charset="0"/>
                            <a:ea typeface="黑体"/>
                          </a:rPr>
                        </m:ctrlPr>
                      </m:sSubPr>
                      <m:e>
                        <m:r>
                          <a:rPr lang="en-US" altLang="zh-CN" sz="1800" b="0" i="1" smtClean="0">
                            <a:solidFill>
                              <a:srgbClr val="000000"/>
                            </a:solidFill>
                            <a:latin typeface="Cambria Math" panose="02040503050406030204" pitchFamily="18" charset="0"/>
                            <a:ea typeface="黑体"/>
                          </a:rPr>
                          <m:t>𝐾</m:t>
                        </m:r>
                      </m:e>
                      <m:sub>
                        <m:r>
                          <a:rPr lang="en-US" altLang="zh-CN" sz="1800" i="1">
                            <a:solidFill>
                              <a:srgbClr val="000000"/>
                            </a:solidFill>
                            <a:latin typeface="Cambria Math" panose="02040503050406030204" pitchFamily="18" charset="0"/>
                            <a:ea typeface="黑体"/>
                          </a:rPr>
                          <m:t>𝑘</m:t>
                        </m:r>
                      </m:sub>
                    </m:sSub>
                    <m:r>
                      <a:rPr lang="en-US" altLang="zh-CN" sz="1800" i="1">
                        <a:solidFill>
                          <a:srgbClr val="000000"/>
                        </a:solidFill>
                        <a:latin typeface="Cambria Math" panose="02040503050406030204" pitchFamily="18" charset="0"/>
                        <a:ea typeface="黑体"/>
                      </a:rPr>
                      <m:t> </m:t>
                    </m:r>
                  </m:oMath>
                </a14:m>
                <a:r>
                  <a:rPr kumimoji="1" lang="zh-CN" altLang="en-US" sz="1800" b="0" i="0" u="none" strike="noStrike" kern="1200" cap="none" spc="0" normalizeH="0" baseline="0" noProof="0" dirty="0">
                    <a:ln>
                      <a:noFill/>
                    </a:ln>
                    <a:solidFill>
                      <a:srgbClr val="000000"/>
                    </a:solidFill>
                    <a:effectLst/>
                    <a:uLnTx/>
                    <a:uFillTx/>
                    <a:latin typeface="黑体"/>
                    <a:ea typeface="黑体"/>
                    <a:cs typeface="+mn-cs"/>
                  </a:rPr>
                  <a:t>，在</a:t>
                </a:r>
                <a:r>
                  <a:rPr lang="en-US" altLang="zh-CN" sz="1800" dirty="0">
                    <a:solidFill>
                      <a:srgbClr val="000000"/>
                    </a:solidFill>
                    <a:latin typeface="+mn-lt"/>
                    <a:ea typeface="黑体"/>
                  </a:rPr>
                  <a:t>Thomas</a:t>
                </a:r>
                <a:r>
                  <a:rPr lang="zh-CN" altLang="en-US" sz="1800" dirty="0">
                    <a:solidFill>
                      <a:srgbClr val="000000"/>
                    </a:solidFill>
                    <a:latin typeface="黑体"/>
                    <a:ea typeface="黑体"/>
                  </a:rPr>
                  <a:t>进动中</a:t>
                </a:r>
                <a:r>
                  <a:rPr kumimoji="1" lang="zh-CN" altLang="en-US" sz="1800" b="0" i="0" u="none" strike="noStrike" kern="1200" cap="none" spc="0" normalizeH="0" baseline="0" noProof="0" dirty="0">
                    <a:ln>
                      <a:noFill/>
                    </a:ln>
                    <a:solidFill>
                      <a:srgbClr val="000000"/>
                    </a:solidFill>
                    <a:effectLst/>
                    <a:uLnTx/>
                    <a:uFillTx/>
                    <a:latin typeface="黑体"/>
                    <a:ea typeface="黑体"/>
                    <a:cs typeface="+mn-cs"/>
                  </a:rPr>
                  <a:t>由于</a:t>
                </a:r>
                <a14:m>
                  <m:oMath xmlns:m="http://schemas.openxmlformats.org/officeDocument/2006/math">
                    <m:sSub>
                      <m:sSubPr>
                        <m:ctrlPr>
                          <a:rPr kumimoji="1"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ea typeface="黑体"/>
                            <a:cs typeface="+mn-cs"/>
                          </a:rPr>
                        </m:ctrlPr>
                      </m:sSubPr>
                      <m:e>
                        <m:r>
                          <m:rPr>
                            <m:sty m:val="p"/>
                          </m:rPr>
                          <a:rPr kumimoji="1" lang="el-GR" altLang="zh-CN" sz="1800" b="0" i="0" u="none" strike="noStrike" kern="1200" cap="none" spc="0" normalizeH="0" baseline="0" noProof="0" smtClean="0">
                            <a:ln>
                              <a:noFill/>
                            </a:ln>
                            <a:solidFill>
                              <a:srgbClr val="000000"/>
                            </a:solidFill>
                            <a:effectLst/>
                            <a:uLnTx/>
                            <a:uFillTx/>
                            <a:latin typeface="Cambria Math" panose="02040503050406030204" pitchFamily="18" charset="0"/>
                            <a:ea typeface="黑体"/>
                            <a:cs typeface="+mn-cs"/>
                          </a:rPr>
                          <m:t>Σ</m:t>
                        </m:r>
                      </m:e>
                      <m:sub>
                        <m:r>
                          <a:rPr kumimoji="1" lang="el-GR" altLang="zh-CN" sz="1800" b="0" i="1" u="none" strike="noStrike" kern="1200" cap="none" spc="0" normalizeH="0" baseline="0" noProof="0" smtClean="0">
                            <a:ln>
                              <a:noFill/>
                            </a:ln>
                            <a:solidFill>
                              <a:srgbClr val="000000"/>
                            </a:solidFill>
                            <a:effectLst/>
                            <a:uLnTx/>
                            <a:uFillTx/>
                            <a:latin typeface="Cambria Math" panose="02040503050406030204" pitchFamily="18" charset="0"/>
                            <a:ea typeface="黑体"/>
                            <a:cs typeface="+mn-cs"/>
                          </a:rPr>
                          <m:t>1</m:t>
                        </m:r>
                      </m:sub>
                    </m:sSub>
                    <m:r>
                      <a:rPr kumimoji="1"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sSub>
                      <m:sSubPr>
                        <m:ctrlPr>
                          <a:rPr lang="en-US" altLang="zh-CN" sz="1800" i="1">
                            <a:solidFill>
                              <a:srgbClr val="000000"/>
                            </a:solidFill>
                            <a:latin typeface="Cambria Math" panose="02040503050406030204" pitchFamily="18" charset="0"/>
                            <a:ea typeface="黑体"/>
                          </a:rPr>
                        </m:ctrlPr>
                      </m:sSubPr>
                      <m:e>
                        <m:r>
                          <m:rPr>
                            <m:sty m:val="p"/>
                          </m:rPr>
                          <a:rPr lang="el-GR" altLang="zh-CN" sz="1800">
                            <a:solidFill>
                              <a:srgbClr val="000000"/>
                            </a:solidFill>
                            <a:latin typeface="Cambria Math" panose="02040503050406030204" pitchFamily="18" charset="0"/>
                            <a:ea typeface="黑体"/>
                          </a:rPr>
                          <m:t>Σ</m:t>
                        </m:r>
                      </m:e>
                      <m:sub>
                        <m:r>
                          <a:rPr lang="el-GR" altLang="zh-CN" sz="1800" b="0" i="1" smtClean="0">
                            <a:solidFill>
                              <a:srgbClr val="000000"/>
                            </a:solidFill>
                            <a:latin typeface="Cambria Math" panose="02040503050406030204" pitchFamily="18" charset="0"/>
                            <a:ea typeface="黑体"/>
                          </a:rPr>
                          <m:t>2</m:t>
                        </m:r>
                      </m:sub>
                    </m:sSub>
                    <m:r>
                      <a:rPr lang="zh-CN" altLang="en-US" sz="1800" i="1" smtClean="0">
                        <a:solidFill>
                          <a:srgbClr val="000000"/>
                        </a:solidFill>
                        <a:latin typeface="Cambria Math" panose="02040503050406030204" pitchFamily="18" charset="0"/>
                        <a:ea typeface="黑体"/>
                      </a:rPr>
                      <m:t>和</m:t>
                    </m:r>
                    <m:sSub>
                      <m:sSubPr>
                        <m:ctrlPr>
                          <a:rPr lang="en-US" altLang="zh-CN" sz="1800" i="1">
                            <a:solidFill>
                              <a:srgbClr val="000000"/>
                            </a:solidFill>
                            <a:latin typeface="Cambria Math" panose="02040503050406030204" pitchFamily="18" charset="0"/>
                            <a:ea typeface="黑体"/>
                          </a:rPr>
                        </m:ctrlPr>
                      </m:sSubPr>
                      <m:e>
                        <m:r>
                          <m:rPr>
                            <m:sty m:val="p"/>
                          </m:rPr>
                          <a:rPr lang="el-GR" altLang="zh-CN" sz="1800">
                            <a:solidFill>
                              <a:srgbClr val="000000"/>
                            </a:solidFill>
                            <a:latin typeface="Cambria Math" panose="02040503050406030204" pitchFamily="18" charset="0"/>
                            <a:ea typeface="黑体"/>
                          </a:rPr>
                          <m:t>Σ</m:t>
                        </m:r>
                      </m:e>
                      <m:sub>
                        <m:r>
                          <a:rPr lang="en-US" altLang="zh-CN" sz="1800" b="0" i="1" smtClean="0">
                            <a:solidFill>
                              <a:srgbClr val="000000"/>
                            </a:solidFill>
                            <a:latin typeface="Cambria Math" panose="02040503050406030204" pitchFamily="18" charset="0"/>
                            <a:ea typeface="黑体"/>
                          </a:rPr>
                          <m:t>2</m:t>
                        </m:r>
                      </m:sub>
                    </m:sSub>
                    <m:r>
                      <a:rPr lang="en-US" altLang="zh-CN" sz="1800" i="1">
                        <a:solidFill>
                          <a:srgbClr val="000000"/>
                        </a:solidFill>
                        <a:latin typeface="Cambria Math" panose="02040503050406030204" pitchFamily="18" charset="0"/>
                        <a:ea typeface="Cambria Math" panose="02040503050406030204" pitchFamily="18" charset="0"/>
                      </a:rPr>
                      <m:t>→</m:t>
                    </m:r>
                    <m:sSub>
                      <m:sSubPr>
                        <m:ctrlPr>
                          <a:rPr lang="en-US" altLang="zh-CN" sz="1800" i="1">
                            <a:solidFill>
                              <a:srgbClr val="000000"/>
                            </a:solidFill>
                            <a:latin typeface="Cambria Math" panose="02040503050406030204" pitchFamily="18" charset="0"/>
                            <a:ea typeface="黑体"/>
                          </a:rPr>
                        </m:ctrlPr>
                      </m:sSubPr>
                      <m:e>
                        <m:r>
                          <m:rPr>
                            <m:sty m:val="p"/>
                          </m:rPr>
                          <a:rPr lang="el-GR" altLang="zh-CN" sz="1800">
                            <a:solidFill>
                              <a:srgbClr val="000000"/>
                            </a:solidFill>
                            <a:latin typeface="Cambria Math" panose="02040503050406030204" pitchFamily="18" charset="0"/>
                            <a:ea typeface="黑体"/>
                          </a:rPr>
                          <m:t>Σ</m:t>
                        </m:r>
                      </m:e>
                      <m:sub>
                        <m:r>
                          <a:rPr lang="en-US" altLang="zh-CN" sz="1800" b="0" i="1" smtClean="0">
                            <a:solidFill>
                              <a:srgbClr val="000000"/>
                            </a:solidFill>
                            <a:latin typeface="Cambria Math" panose="02040503050406030204" pitchFamily="18" charset="0"/>
                            <a:ea typeface="黑体"/>
                          </a:rPr>
                          <m:t>3</m:t>
                        </m:r>
                      </m:sub>
                    </m:sSub>
                  </m:oMath>
                </a14:m>
                <a:r>
                  <a:rPr kumimoji="1" lang="zh-CN" altLang="en-US" sz="1800" b="0" i="0" u="none" strike="noStrike" kern="1200" cap="none" spc="0" normalizeH="0" baseline="0" noProof="0" dirty="0">
                    <a:ln>
                      <a:noFill/>
                    </a:ln>
                    <a:solidFill>
                      <a:srgbClr val="000000"/>
                    </a:solidFill>
                    <a:effectLst/>
                    <a:uLnTx/>
                    <a:uFillTx/>
                    <a:latin typeface="黑体"/>
                    <a:ea typeface="黑体"/>
                    <a:cs typeface="+mn-cs"/>
                  </a:rPr>
                  <a:t>的观测速度确定，因此</a:t>
                </a:r>
                <a:r>
                  <a:rPr lang="zh-CN" altLang="en-US" sz="1800" dirty="0">
                    <a:solidFill>
                      <a:srgbClr val="000000"/>
                    </a:solidFill>
                    <a:latin typeface="黑体"/>
                    <a:ea typeface="黑体"/>
                  </a:rPr>
                  <a:t>考虑时间膨胀的速度矢量和</a:t>
                </a:r>
                <a14:m>
                  <m:oMath xmlns:m="http://schemas.openxmlformats.org/officeDocument/2006/math">
                    <m:sSub>
                      <m:sSubPr>
                        <m:ctrlPr>
                          <a:rPr lang="en-US" altLang="zh-CN" sz="1800" i="1">
                            <a:solidFill>
                              <a:srgbClr val="000000"/>
                            </a:solidFill>
                            <a:latin typeface="Cambria Math" panose="02040503050406030204" pitchFamily="18" charset="0"/>
                            <a:ea typeface="黑体"/>
                          </a:rPr>
                        </m:ctrlPr>
                      </m:sSubPr>
                      <m:e>
                        <m:r>
                          <a:rPr lang="en-US" altLang="zh-CN" sz="1800" i="1">
                            <a:solidFill>
                              <a:srgbClr val="000000"/>
                            </a:solidFill>
                            <a:latin typeface="Cambria Math" panose="02040503050406030204" pitchFamily="18" charset="0"/>
                            <a:ea typeface="黑体"/>
                          </a:rPr>
                          <m:t>𝐾</m:t>
                        </m:r>
                      </m:e>
                      <m:sub>
                        <m:r>
                          <a:rPr lang="en-US" altLang="zh-CN" sz="1800" i="1">
                            <a:solidFill>
                              <a:srgbClr val="000000"/>
                            </a:solidFill>
                            <a:latin typeface="Cambria Math" panose="02040503050406030204" pitchFamily="18" charset="0"/>
                            <a:ea typeface="黑体"/>
                          </a:rPr>
                          <m:t>𝑗</m:t>
                        </m:r>
                      </m:sub>
                    </m:sSub>
                  </m:oMath>
                </a14:m>
                <a:r>
                  <a:rPr kumimoji="1" lang="zh-CN" altLang="en-US" sz="1800" b="0" i="0" u="none" strike="noStrike" kern="1200" cap="none" spc="0" normalizeH="0" baseline="0" noProof="0" dirty="0">
                    <a:ln>
                      <a:noFill/>
                    </a:ln>
                    <a:solidFill>
                      <a:srgbClr val="000000"/>
                    </a:solidFill>
                    <a:effectLst/>
                    <a:uLnTx/>
                    <a:uFillTx/>
                    <a:latin typeface="黑体"/>
                    <a:ea typeface="黑体"/>
                    <a:cs typeface="+mn-cs"/>
                  </a:rPr>
                  <a:t>也确定，对于相同的</a:t>
                </a:r>
                <a:r>
                  <a:rPr kumimoji="1" lang="en-US" altLang="zh-CN" sz="1800" b="0" i="0" u="none" strike="noStrike" kern="1200" cap="none" spc="0" normalizeH="0" baseline="0" noProof="0" dirty="0">
                    <a:ln>
                      <a:noFill/>
                    </a:ln>
                    <a:solidFill>
                      <a:srgbClr val="000000"/>
                    </a:solidFill>
                    <a:effectLst/>
                    <a:uLnTx/>
                    <a:uFillTx/>
                    <a:latin typeface="+mn-lt"/>
                    <a:ea typeface="黑体"/>
                    <a:cs typeface="+mn-cs"/>
                  </a:rPr>
                  <a:t>Thomas</a:t>
                </a:r>
                <a:r>
                  <a:rPr kumimoji="1" lang="zh-CN" altLang="en-US" sz="1800" b="0" i="0" u="none" strike="noStrike" kern="1200" cap="none" spc="0" normalizeH="0" baseline="0" noProof="0" dirty="0">
                    <a:ln>
                      <a:noFill/>
                    </a:ln>
                    <a:solidFill>
                      <a:srgbClr val="000000"/>
                    </a:solidFill>
                    <a:effectLst/>
                    <a:uLnTx/>
                    <a:uFillTx/>
                    <a:latin typeface="黑体"/>
                    <a:ea typeface="黑体"/>
                    <a:cs typeface="+mn-cs"/>
                  </a:rPr>
                  <a:t>进动</a:t>
                </a:r>
                <a14:m>
                  <m:oMath xmlns:m="http://schemas.openxmlformats.org/officeDocument/2006/math">
                    <m:sSub>
                      <m:sSubPr>
                        <m:ctrlPr>
                          <a:rPr lang="en-US" altLang="zh-CN" sz="1800" i="1">
                            <a:solidFill>
                              <a:srgbClr val="000000"/>
                            </a:solidFill>
                            <a:latin typeface="Cambria Math" panose="02040503050406030204" pitchFamily="18" charset="0"/>
                            <a:ea typeface="黑体"/>
                          </a:rPr>
                        </m:ctrlPr>
                      </m:sSubPr>
                      <m:e>
                        <m:r>
                          <a:rPr lang="en-US" altLang="zh-CN" sz="1800" i="1">
                            <a:solidFill>
                              <a:srgbClr val="000000"/>
                            </a:solidFill>
                            <a:latin typeface="Cambria Math" panose="02040503050406030204" pitchFamily="18" charset="0"/>
                            <a:ea typeface="黑体"/>
                          </a:rPr>
                          <m:t>𝑆</m:t>
                        </m:r>
                      </m:e>
                      <m:sub>
                        <m:r>
                          <a:rPr lang="en-US" altLang="zh-CN" sz="1800" i="1">
                            <a:solidFill>
                              <a:srgbClr val="000000"/>
                            </a:solidFill>
                            <a:latin typeface="Cambria Math" panose="02040503050406030204" pitchFamily="18" charset="0"/>
                            <a:ea typeface="黑体"/>
                          </a:rPr>
                          <m:t>𝑖</m:t>
                        </m:r>
                      </m:sub>
                    </m:sSub>
                  </m:oMath>
                </a14:m>
                <a:r>
                  <a:rPr kumimoji="1" lang="zh-CN" altLang="en-US" sz="1800" b="0" i="0" u="none" strike="noStrike" kern="1200" cap="none" spc="0" normalizeH="0" baseline="0" noProof="0" dirty="0">
                    <a:ln>
                      <a:noFill/>
                    </a:ln>
                    <a:solidFill>
                      <a:srgbClr val="000000"/>
                    </a:solidFill>
                    <a:effectLst/>
                    <a:uLnTx/>
                    <a:uFillTx/>
                    <a:latin typeface="黑体"/>
                    <a:ea typeface="黑体"/>
                    <a:cs typeface="+mn-cs"/>
                  </a:rPr>
                  <a:t>有</a:t>
                </a:r>
                <a14:m>
                  <m:oMath xmlns:m="http://schemas.openxmlformats.org/officeDocument/2006/math">
                    <m:sSub>
                      <m:sSubPr>
                        <m:ctrlPr>
                          <a:rPr lang="en-US" altLang="zh-CN" sz="1800" i="1">
                            <a:solidFill>
                              <a:srgbClr val="000000"/>
                            </a:solidFill>
                            <a:latin typeface="Cambria Math" panose="02040503050406030204" pitchFamily="18" charset="0"/>
                            <a:ea typeface="黑体"/>
                          </a:rPr>
                        </m:ctrlPr>
                      </m:sSubPr>
                      <m:e>
                        <m:r>
                          <a:rPr lang="en-US" altLang="zh-CN" sz="1800" i="1">
                            <a:solidFill>
                              <a:srgbClr val="000000"/>
                            </a:solidFill>
                            <a:latin typeface="Cambria Math" panose="02040503050406030204" pitchFamily="18" charset="0"/>
                            <a:ea typeface="黑体"/>
                          </a:rPr>
                          <m:t>𝑆</m:t>
                        </m:r>
                      </m:e>
                      <m:sub>
                        <m:r>
                          <a:rPr lang="en-US" altLang="zh-CN" sz="1800" i="1">
                            <a:solidFill>
                              <a:srgbClr val="000000"/>
                            </a:solidFill>
                            <a:latin typeface="Cambria Math" panose="02040503050406030204" pitchFamily="18" charset="0"/>
                            <a:ea typeface="黑体"/>
                          </a:rPr>
                          <m:t>𝑖</m:t>
                        </m:r>
                      </m:sub>
                    </m:sSub>
                    <m:sSub>
                      <m:sSubPr>
                        <m:ctrlPr>
                          <a:rPr lang="en-US" altLang="zh-CN" sz="1800" i="1">
                            <a:solidFill>
                              <a:srgbClr val="000000"/>
                            </a:solidFill>
                            <a:latin typeface="Cambria Math" panose="02040503050406030204" pitchFamily="18" charset="0"/>
                            <a:ea typeface="黑体"/>
                          </a:rPr>
                        </m:ctrlPr>
                      </m:sSubPr>
                      <m:e>
                        <m:r>
                          <a:rPr lang="en-US" altLang="zh-CN" sz="1800" i="1">
                            <a:solidFill>
                              <a:srgbClr val="000000"/>
                            </a:solidFill>
                            <a:latin typeface="Cambria Math" panose="02040503050406030204" pitchFamily="18" charset="0"/>
                            <a:ea typeface="黑体"/>
                          </a:rPr>
                          <m:t>𝐾</m:t>
                        </m:r>
                      </m:e>
                      <m:sub>
                        <m:r>
                          <a:rPr lang="en-US" altLang="zh-CN" sz="1800" i="1">
                            <a:solidFill>
                              <a:srgbClr val="000000"/>
                            </a:solidFill>
                            <a:latin typeface="Cambria Math" panose="02040503050406030204" pitchFamily="18" charset="0"/>
                            <a:ea typeface="黑体"/>
                          </a:rPr>
                          <m:t>𝑗</m:t>
                        </m:r>
                      </m:sub>
                    </m:sSub>
                    <m:r>
                      <a:rPr lang="en-US" altLang="zh-CN" sz="1800" i="1" smtClean="0">
                        <a:solidFill>
                          <a:srgbClr val="000000"/>
                        </a:solidFill>
                        <a:latin typeface="Cambria Math" panose="02040503050406030204" pitchFamily="18" charset="0"/>
                        <a:ea typeface="Cambria Math" panose="02040503050406030204" pitchFamily="18" charset="0"/>
                      </a:rPr>
                      <m:t>≠</m:t>
                    </m:r>
                    <m:sSub>
                      <m:sSubPr>
                        <m:ctrlPr>
                          <a:rPr lang="en-US" altLang="zh-CN" sz="1800" i="1">
                            <a:solidFill>
                              <a:srgbClr val="000000"/>
                            </a:solidFill>
                            <a:latin typeface="Cambria Math" panose="02040503050406030204" pitchFamily="18" charset="0"/>
                            <a:ea typeface="黑体"/>
                          </a:rPr>
                        </m:ctrlPr>
                      </m:sSubPr>
                      <m:e>
                        <m:r>
                          <a:rPr lang="en-US" altLang="zh-CN" sz="1800" i="1">
                            <a:solidFill>
                              <a:srgbClr val="000000"/>
                            </a:solidFill>
                            <a:latin typeface="Cambria Math" panose="02040503050406030204" pitchFamily="18" charset="0"/>
                            <a:ea typeface="黑体"/>
                          </a:rPr>
                          <m:t>𝐾</m:t>
                        </m:r>
                      </m:e>
                      <m:sub>
                        <m:r>
                          <a:rPr lang="en-US" altLang="zh-CN" sz="1800" i="1">
                            <a:solidFill>
                              <a:srgbClr val="000000"/>
                            </a:solidFill>
                            <a:latin typeface="Cambria Math" panose="02040503050406030204" pitchFamily="18" charset="0"/>
                            <a:ea typeface="黑体"/>
                          </a:rPr>
                          <m:t>𝑗</m:t>
                        </m:r>
                      </m:sub>
                    </m:sSub>
                    <m:sSub>
                      <m:sSubPr>
                        <m:ctrlPr>
                          <a:rPr lang="en-US" altLang="zh-CN" sz="1800" i="1">
                            <a:solidFill>
                              <a:srgbClr val="000000"/>
                            </a:solidFill>
                            <a:latin typeface="Cambria Math" panose="02040503050406030204" pitchFamily="18" charset="0"/>
                            <a:ea typeface="黑体"/>
                          </a:rPr>
                        </m:ctrlPr>
                      </m:sSubPr>
                      <m:e>
                        <m:r>
                          <a:rPr lang="en-US" altLang="zh-CN" sz="1800" i="1">
                            <a:solidFill>
                              <a:srgbClr val="000000"/>
                            </a:solidFill>
                            <a:latin typeface="Cambria Math" panose="02040503050406030204" pitchFamily="18" charset="0"/>
                            <a:ea typeface="黑体"/>
                          </a:rPr>
                          <m:t>𝑆</m:t>
                        </m:r>
                      </m:e>
                      <m:sub>
                        <m:r>
                          <a:rPr lang="en-US" altLang="zh-CN" sz="1800" i="1">
                            <a:solidFill>
                              <a:srgbClr val="000000"/>
                            </a:solidFill>
                            <a:latin typeface="Cambria Math" panose="02040503050406030204" pitchFamily="18" charset="0"/>
                            <a:ea typeface="黑体"/>
                          </a:rPr>
                          <m:t>𝑖</m:t>
                        </m:r>
                      </m:sub>
                    </m:sSub>
                    <m:r>
                      <a:rPr lang="zh-CN" altLang="en-US" sz="1800" i="1">
                        <a:solidFill>
                          <a:srgbClr val="000000"/>
                        </a:solidFill>
                        <a:latin typeface="Cambria Math" panose="02040503050406030204" pitchFamily="18" charset="0"/>
                        <a:ea typeface="黑体"/>
                      </a:rPr>
                      <m:t>。</m:t>
                    </m:r>
                  </m:oMath>
                </a14:m>
                <a:r>
                  <a:rPr lang="zh-CN" altLang="en-US" sz="1800" dirty="0">
                    <a:solidFill>
                      <a:srgbClr val="000000"/>
                    </a:solidFill>
                    <a:latin typeface="黑体"/>
                    <a:ea typeface="黑体"/>
                  </a:rPr>
                  <a:t>对易关系表明要构造二者相等</a:t>
                </a:r>
                <a:r>
                  <a:rPr kumimoji="1" lang="zh-CN" altLang="en-US" sz="1800" b="0" i="0" u="none" strike="noStrike" kern="1200" cap="none" spc="0" normalizeH="0" baseline="0" noProof="0" dirty="0">
                    <a:ln>
                      <a:noFill/>
                    </a:ln>
                    <a:solidFill>
                      <a:srgbClr val="000000"/>
                    </a:solidFill>
                    <a:effectLst/>
                    <a:uLnTx/>
                    <a:uFillTx/>
                    <a:latin typeface="黑体"/>
                    <a:ea typeface="黑体"/>
                    <a:cs typeface="+mn-cs"/>
                  </a:rPr>
                  <a:t>必须加入一个</a:t>
                </a:r>
                <a:r>
                  <a:rPr kumimoji="1" lang="zh-CN" altLang="en-US" sz="1800" b="0" i="0" u="none" strike="noStrike" kern="1200" cap="none" spc="0" normalizeH="0" baseline="0" noProof="0" dirty="0">
                    <a:ln>
                      <a:noFill/>
                    </a:ln>
                    <a:solidFill>
                      <a:srgbClr val="000000"/>
                    </a:solidFill>
                    <a:effectLst/>
                    <a:uLnTx/>
                    <a:uFillTx/>
                    <a:latin typeface="+mn-lt"/>
                    <a:ea typeface="黑体"/>
                    <a:cs typeface="+mn-cs"/>
                  </a:rPr>
                  <a:t>垂直于</a:t>
                </a:r>
                <a14:m>
                  <m:oMath xmlns:m="http://schemas.openxmlformats.org/officeDocument/2006/math">
                    <m:sSub>
                      <m:sSubPr>
                        <m:ctrlPr>
                          <a:rPr lang="en-US" altLang="zh-CN" sz="1800" i="1">
                            <a:solidFill>
                              <a:srgbClr val="000000"/>
                            </a:solidFill>
                            <a:latin typeface="Cambria Math" panose="02040503050406030204" pitchFamily="18" charset="0"/>
                            <a:ea typeface="黑体"/>
                          </a:rPr>
                        </m:ctrlPr>
                      </m:sSubPr>
                      <m:e>
                        <m:r>
                          <m:rPr>
                            <m:sty m:val="p"/>
                          </m:rPr>
                          <a:rPr lang="el-GR" altLang="zh-CN" sz="1800">
                            <a:solidFill>
                              <a:srgbClr val="000000"/>
                            </a:solidFill>
                            <a:latin typeface="Cambria Math" panose="02040503050406030204" pitchFamily="18" charset="0"/>
                            <a:ea typeface="黑体"/>
                          </a:rPr>
                          <m:t>Σ</m:t>
                        </m:r>
                      </m:e>
                      <m:sub>
                        <m:r>
                          <a:rPr lang="el-GR" altLang="zh-CN" sz="1800" i="1">
                            <a:solidFill>
                              <a:srgbClr val="000000"/>
                            </a:solidFill>
                            <a:latin typeface="Cambria Math" panose="02040503050406030204" pitchFamily="18" charset="0"/>
                            <a:ea typeface="黑体"/>
                          </a:rPr>
                          <m:t>1</m:t>
                        </m:r>
                      </m:sub>
                    </m:sSub>
                    <m:r>
                      <a:rPr lang="en-US" altLang="zh-CN" sz="1800" i="1">
                        <a:solidFill>
                          <a:srgbClr val="000000"/>
                        </a:solidFill>
                        <a:latin typeface="Cambria Math" panose="02040503050406030204" pitchFamily="18" charset="0"/>
                        <a:ea typeface="Cambria Math" panose="02040503050406030204" pitchFamily="18" charset="0"/>
                      </a:rPr>
                      <m:t>→</m:t>
                    </m:r>
                    <m:sSub>
                      <m:sSubPr>
                        <m:ctrlPr>
                          <a:rPr lang="en-US" altLang="zh-CN" sz="1800" i="1">
                            <a:solidFill>
                              <a:srgbClr val="000000"/>
                            </a:solidFill>
                            <a:latin typeface="Cambria Math" panose="02040503050406030204" pitchFamily="18" charset="0"/>
                            <a:ea typeface="黑体"/>
                          </a:rPr>
                        </m:ctrlPr>
                      </m:sSubPr>
                      <m:e>
                        <m:r>
                          <m:rPr>
                            <m:sty m:val="p"/>
                          </m:rPr>
                          <a:rPr lang="el-GR" altLang="zh-CN" sz="1800">
                            <a:solidFill>
                              <a:srgbClr val="000000"/>
                            </a:solidFill>
                            <a:latin typeface="Cambria Math" panose="02040503050406030204" pitchFamily="18" charset="0"/>
                            <a:ea typeface="黑体"/>
                          </a:rPr>
                          <m:t>Σ</m:t>
                        </m:r>
                      </m:e>
                      <m:sub>
                        <m:r>
                          <a:rPr lang="el-GR" altLang="zh-CN" sz="1800" i="1">
                            <a:solidFill>
                              <a:srgbClr val="000000"/>
                            </a:solidFill>
                            <a:latin typeface="Cambria Math" panose="02040503050406030204" pitchFamily="18" charset="0"/>
                            <a:ea typeface="黑体"/>
                          </a:rPr>
                          <m:t>2</m:t>
                        </m:r>
                      </m:sub>
                    </m:sSub>
                  </m:oMath>
                </a14:m>
                <a:r>
                  <a:rPr kumimoji="1" lang="zh-CN" altLang="en-US" sz="1800" b="0" i="0" u="none" strike="noStrike" kern="1200" cap="none" spc="0" normalizeH="0" baseline="0" noProof="0" dirty="0">
                    <a:ln>
                      <a:noFill/>
                    </a:ln>
                    <a:solidFill>
                      <a:srgbClr val="000000"/>
                    </a:solidFill>
                    <a:effectLst/>
                    <a:uLnTx/>
                    <a:uFillTx/>
                    <a:latin typeface="+mn-lt"/>
                    <a:ea typeface="黑体"/>
                    <a:cs typeface="+mn-cs"/>
                  </a:rPr>
                  <a:t>观测速度和</a:t>
                </a:r>
                <a:r>
                  <a:rPr lang="en-US" altLang="zh-CN" sz="1800" dirty="0">
                    <a:solidFill>
                      <a:srgbClr val="000000"/>
                    </a:solidFill>
                    <a:latin typeface="+mn-lt"/>
                    <a:ea typeface="黑体"/>
                  </a:rPr>
                  <a:t>Thomas</a:t>
                </a:r>
                <a:r>
                  <a:rPr lang="zh-CN" altLang="en-US" sz="1800" dirty="0">
                    <a:solidFill>
                      <a:srgbClr val="000000"/>
                    </a:solidFill>
                    <a:latin typeface="黑体"/>
                    <a:ea typeface="黑体"/>
                  </a:rPr>
                  <a:t>进动方向的速度变量，这个结果符合</a:t>
                </a:r>
                <a:r>
                  <a:rPr lang="en-US" altLang="zh-CN" sz="1800" dirty="0">
                    <a:solidFill>
                      <a:srgbClr val="000000"/>
                    </a:solidFill>
                    <a:latin typeface="+mn-lt"/>
                    <a:ea typeface="黑体"/>
                  </a:rPr>
                  <a:t>Thomas</a:t>
                </a:r>
                <a:r>
                  <a:rPr lang="zh-CN" altLang="en-US" sz="1800" dirty="0">
                    <a:solidFill>
                      <a:srgbClr val="000000"/>
                    </a:solidFill>
                    <a:latin typeface="黑体"/>
                    <a:ea typeface="黑体"/>
                  </a:rPr>
                  <a:t>进动推导中忽略加速度方向时间膨胀就可以</a:t>
                </a:r>
                <a14:m>
                  <m:oMath xmlns:m="http://schemas.openxmlformats.org/officeDocument/2006/math">
                    <m:r>
                      <m:rPr>
                        <m:nor/>
                      </m:rPr>
                      <a:rPr lang="zh-CN" altLang="en-US" sz="1800" dirty="0">
                        <a:solidFill>
                          <a:srgbClr val="000000"/>
                        </a:solidFill>
                        <a:latin typeface="黑体"/>
                        <a:ea typeface="黑体"/>
                      </a:rPr>
                      <m:t>使</m:t>
                    </m:r>
                    <m:acc>
                      <m:accPr>
                        <m:chr m:val="̂"/>
                        <m:ctrlPr>
                          <a:rPr lang="en-US" altLang="zh-CN" sz="1800" i="1">
                            <a:solidFill>
                              <a:srgbClr val="000000"/>
                            </a:solidFill>
                            <a:latin typeface="Cambria Math" panose="02040503050406030204" pitchFamily="18" charset="0"/>
                          </a:rPr>
                        </m:ctrlPr>
                      </m:accPr>
                      <m:e>
                        <m:r>
                          <a:rPr lang="en-US" altLang="zh-CN" sz="1800" i="1">
                            <a:solidFill>
                              <a:srgbClr val="000000"/>
                            </a:solidFill>
                            <a:latin typeface="Cambria Math" panose="02040503050406030204" pitchFamily="18" charset="0"/>
                          </a:rPr>
                          <m:t>𝑃</m:t>
                        </m:r>
                      </m:e>
                    </m:acc>
                  </m:oMath>
                </a14:m>
                <a:r>
                  <a:rPr lang="zh-CN" altLang="en-US" sz="1800" dirty="0">
                    <a:solidFill>
                      <a:srgbClr val="000000"/>
                    </a:solidFill>
                    <a:latin typeface="黑体"/>
                    <a:ea typeface="黑体"/>
                  </a:rPr>
                  <a:t>与</a:t>
                </a:r>
                <a14:m>
                  <m:oMath xmlns:m="http://schemas.openxmlformats.org/officeDocument/2006/math">
                    <m:acc>
                      <m:accPr>
                        <m:chr m:val="̂"/>
                        <m:ctrlPr>
                          <a:rPr lang="en-US" altLang="zh-CN" sz="1800" i="1">
                            <a:solidFill>
                              <a:srgbClr val="000000"/>
                            </a:solidFill>
                            <a:latin typeface="Cambria Math" panose="02040503050406030204" pitchFamily="18" charset="0"/>
                          </a:rPr>
                        </m:ctrlPr>
                      </m:accPr>
                      <m:e>
                        <m:r>
                          <a:rPr lang="en-US" altLang="zh-CN" sz="1800" i="1" smtClean="0">
                            <a:solidFill>
                              <a:srgbClr val="000000"/>
                            </a:solidFill>
                            <a:latin typeface="Cambria Math" panose="02040503050406030204" pitchFamily="18" charset="0"/>
                          </a:rPr>
                          <m:t>𝑅</m:t>
                        </m:r>
                      </m:e>
                    </m:acc>
                  </m:oMath>
                </a14:m>
                <a:r>
                  <a:rPr lang="zh-CN" altLang="en-US" sz="1800" dirty="0">
                    <a:solidFill>
                      <a:srgbClr val="000000"/>
                    </a:solidFill>
                    <a:latin typeface="黑体"/>
                    <a:ea typeface="黑体"/>
                  </a:rPr>
                  <a:t>交换的结论</a:t>
                </a:r>
                <a:r>
                  <a:rPr kumimoji="1" lang="zh-CN" altLang="en-US" sz="1800" b="0" i="0" u="none" strike="noStrike" kern="1200" cap="none" spc="0" normalizeH="0" baseline="0" noProof="0" dirty="0">
                    <a:ln>
                      <a:noFill/>
                    </a:ln>
                    <a:solidFill>
                      <a:srgbClr val="000000"/>
                    </a:solidFill>
                    <a:effectLst/>
                    <a:uLnTx/>
                    <a:uFillTx/>
                    <a:latin typeface="黑体"/>
                    <a:ea typeface="黑体"/>
                    <a:cs typeface="+mn-cs"/>
                  </a:rPr>
                  <a:t>。</a:t>
                </a:r>
                <a:r>
                  <a:rPr lang="en-US" altLang="zh-CN" sz="1800" dirty="0">
                    <a:solidFill>
                      <a:srgbClr val="000000"/>
                    </a:solidFill>
                  </a:rPr>
                  <a:t> </a:t>
                </a:r>
                <a14:m>
                  <m:oMath xmlns:m="http://schemas.openxmlformats.org/officeDocument/2006/math">
                    <m:acc>
                      <m:accPr>
                        <m:chr m:val="̂"/>
                        <m:ctrlPr>
                          <a:rPr lang="en-US" altLang="zh-CN" sz="1800" i="1">
                            <a:solidFill>
                              <a:srgbClr val="000000"/>
                            </a:solidFill>
                            <a:latin typeface="Cambria Math" panose="02040503050406030204" pitchFamily="18" charset="0"/>
                          </a:rPr>
                        </m:ctrlPr>
                      </m:accPr>
                      <m:e>
                        <m:r>
                          <a:rPr lang="en-US" altLang="zh-CN" sz="1800" i="1">
                            <a:solidFill>
                              <a:srgbClr val="000000"/>
                            </a:solidFill>
                            <a:latin typeface="Cambria Math" panose="02040503050406030204" pitchFamily="18" charset="0"/>
                          </a:rPr>
                          <m:t>𝐿</m:t>
                        </m:r>
                      </m:e>
                    </m:acc>
                    <m:r>
                      <a:rPr lang="en-US" altLang="zh-CN" sz="1800" i="1">
                        <a:solidFill>
                          <a:srgbClr val="000000"/>
                        </a:solidFill>
                        <a:latin typeface="Cambria Math" panose="02040503050406030204" pitchFamily="18" charset="0"/>
                      </a:rPr>
                      <m:t>=</m:t>
                    </m:r>
                    <m:acc>
                      <m:accPr>
                        <m:chr m:val="̂"/>
                        <m:ctrlPr>
                          <a:rPr lang="en-US" altLang="zh-CN" sz="1800" i="1">
                            <a:solidFill>
                              <a:srgbClr val="000000"/>
                            </a:solidFill>
                            <a:latin typeface="Cambria Math" panose="02040503050406030204" pitchFamily="18" charset="0"/>
                          </a:rPr>
                        </m:ctrlPr>
                      </m:accPr>
                      <m:e>
                        <m:r>
                          <a:rPr lang="en-US" altLang="zh-CN" sz="1800" i="1">
                            <a:solidFill>
                              <a:srgbClr val="000000"/>
                            </a:solidFill>
                            <a:latin typeface="Cambria Math" panose="02040503050406030204" pitchFamily="18" charset="0"/>
                          </a:rPr>
                          <m:t>𝑃</m:t>
                        </m:r>
                      </m:e>
                    </m:acc>
                    <m:sSub>
                      <m:sSubPr>
                        <m:ctrlPr>
                          <a:rPr lang="en-US" altLang="zh-CN" sz="1800" i="1">
                            <a:solidFill>
                              <a:srgbClr val="000000"/>
                            </a:solidFill>
                            <a:latin typeface="Cambria Math" panose="02040503050406030204" pitchFamily="18" charset="0"/>
                          </a:rPr>
                        </m:ctrlPr>
                      </m:sSubPr>
                      <m:e>
                        <m:acc>
                          <m:accPr>
                            <m:chr m:val="̂"/>
                            <m:ctrlPr>
                              <a:rPr lang="en-US" altLang="zh-CN" sz="1800" i="1">
                                <a:solidFill>
                                  <a:srgbClr val="000000"/>
                                </a:solidFill>
                                <a:latin typeface="Cambria Math" panose="02040503050406030204" pitchFamily="18" charset="0"/>
                              </a:rPr>
                            </m:ctrlPr>
                          </m:accPr>
                          <m:e>
                            <m:r>
                              <a:rPr lang="en-US" altLang="zh-CN" sz="1800" i="1">
                                <a:solidFill>
                                  <a:srgbClr val="000000"/>
                                </a:solidFill>
                                <a:latin typeface="Cambria Math" panose="02040503050406030204" pitchFamily="18" charset="0"/>
                              </a:rPr>
                              <m:t>𝑃</m:t>
                            </m:r>
                          </m:e>
                        </m:acc>
                      </m:e>
                      <m:sub>
                        <m:r>
                          <a:rPr lang="en-US" altLang="zh-CN" sz="1800" i="1">
                            <a:solidFill>
                              <a:srgbClr val="000000"/>
                            </a:solidFill>
                            <a:latin typeface="Cambria Math" panose="02040503050406030204" pitchFamily="18" charset="0"/>
                          </a:rPr>
                          <m:t>𝑇</m:t>
                        </m:r>
                        <m:r>
                          <a:rPr lang="en-US" altLang="zh-CN" sz="1800" i="1">
                            <a:solidFill>
                              <a:srgbClr val="000000"/>
                            </a:solidFill>
                            <a:latin typeface="Cambria Math" panose="02040503050406030204" pitchFamily="18" charset="0"/>
                          </a:rPr>
                          <m:t>2</m:t>
                        </m:r>
                      </m:sub>
                    </m:sSub>
                    <m:sSub>
                      <m:sSubPr>
                        <m:ctrlPr>
                          <a:rPr lang="en-US" altLang="zh-CN" sz="1800" i="1">
                            <a:solidFill>
                              <a:srgbClr val="000000"/>
                            </a:solidFill>
                            <a:latin typeface="Cambria Math" panose="02040503050406030204" pitchFamily="18" charset="0"/>
                          </a:rPr>
                        </m:ctrlPr>
                      </m:sSubPr>
                      <m:e>
                        <m:acc>
                          <m:accPr>
                            <m:chr m:val="̂"/>
                            <m:ctrlPr>
                              <a:rPr lang="en-US" altLang="zh-CN" sz="1800" i="1">
                                <a:solidFill>
                                  <a:srgbClr val="000000"/>
                                </a:solidFill>
                                <a:latin typeface="Cambria Math" panose="02040503050406030204" pitchFamily="18" charset="0"/>
                              </a:rPr>
                            </m:ctrlPr>
                          </m:accPr>
                          <m:e>
                            <m:r>
                              <a:rPr lang="en-US" altLang="zh-CN" sz="1800" i="1">
                                <a:solidFill>
                                  <a:srgbClr val="000000"/>
                                </a:solidFill>
                                <a:latin typeface="Cambria Math" panose="02040503050406030204" pitchFamily="18" charset="0"/>
                              </a:rPr>
                              <m:t>𝑅</m:t>
                            </m:r>
                          </m:e>
                        </m:acc>
                      </m:e>
                      <m:sub>
                        <m:r>
                          <a:rPr lang="en-US" altLang="zh-CN" sz="1800" i="1">
                            <a:solidFill>
                              <a:srgbClr val="000000"/>
                            </a:solidFill>
                            <a:latin typeface="Cambria Math" panose="02040503050406030204" pitchFamily="18" charset="0"/>
                          </a:rPr>
                          <m:t>𝑇</m:t>
                        </m:r>
                        <m:r>
                          <a:rPr lang="en-US" altLang="zh-CN" sz="1800" i="1">
                            <a:solidFill>
                              <a:srgbClr val="000000"/>
                            </a:solidFill>
                            <a:latin typeface="Cambria Math" panose="02040503050406030204" pitchFamily="18" charset="0"/>
                          </a:rPr>
                          <m:t>2</m:t>
                        </m:r>
                      </m:sub>
                    </m:sSub>
                  </m:oMath>
                </a14:m>
                <a:r>
                  <a:rPr lang="en-US" altLang="zh-CN" sz="1800" dirty="0">
                    <a:solidFill>
                      <a:srgbClr val="000000"/>
                    </a:solidFill>
                  </a:rPr>
                  <a:t> </a:t>
                </a:r>
                <a14:m>
                  <m:oMath xmlns:m="http://schemas.openxmlformats.org/officeDocument/2006/math">
                    <m:sSub>
                      <m:sSubPr>
                        <m:ctrlPr>
                          <a:rPr lang="en-US" altLang="zh-CN" sz="1800" i="1">
                            <a:solidFill>
                              <a:srgbClr val="000000"/>
                            </a:solidFill>
                            <a:latin typeface="Cambria Math" panose="02040503050406030204" pitchFamily="18" charset="0"/>
                          </a:rPr>
                        </m:ctrlPr>
                      </m:sSubPr>
                      <m:e>
                        <m:acc>
                          <m:accPr>
                            <m:chr m:val="̂"/>
                            <m:ctrlPr>
                              <a:rPr lang="en-US" altLang="zh-CN" sz="1800" i="1">
                                <a:solidFill>
                                  <a:srgbClr val="000000"/>
                                </a:solidFill>
                                <a:latin typeface="Cambria Math" panose="02040503050406030204" pitchFamily="18" charset="0"/>
                              </a:rPr>
                            </m:ctrlPr>
                          </m:accPr>
                          <m:e>
                            <m:r>
                              <a:rPr lang="en-US" altLang="zh-CN" sz="1800" i="1">
                                <a:solidFill>
                                  <a:srgbClr val="000000"/>
                                </a:solidFill>
                                <a:latin typeface="Cambria Math" panose="02040503050406030204" pitchFamily="18" charset="0"/>
                              </a:rPr>
                              <m:t>𝑅</m:t>
                            </m:r>
                          </m:e>
                        </m:acc>
                      </m:e>
                      <m:sub>
                        <m:r>
                          <a:rPr lang="en-US" altLang="zh-CN" sz="1800" i="1">
                            <a:solidFill>
                              <a:srgbClr val="000000"/>
                            </a:solidFill>
                            <a:latin typeface="Cambria Math" panose="02040503050406030204" pitchFamily="18" charset="0"/>
                          </a:rPr>
                          <m:t>𝑇</m:t>
                        </m:r>
                        <m:r>
                          <a:rPr lang="en-US" altLang="zh-CN" sz="1800" i="1">
                            <a:solidFill>
                              <a:srgbClr val="000000"/>
                            </a:solidFill>
                            <a:latin typeface="Cambria Math" panose="02040503050406030204" pitchFamily="18" charset="0"/>
                          </a:rPr>
                          <m:t>1</m:t>
                        </m:r>
                      </m:sub>
                    </m:sSub>
                  </m:oMath>
                </a14:m>
                <a:r>
                  <a:rPr lang="zh-CN" altLang="en-US" sz="1800" dirty="0">
                    <a:solidFill>
                      <a:srgbClr val="000000"/>
                    </a:solidFill>
                    <a:latin typeface="黑体"/>
                    <a:ea typeface="黑体"/>
                  </a:rPr>
                  <a:t>可视为将不</a:t>
                </a:r>
                <a:r>
                  <a:rPr kumimoji="1" lang="zh-CN" altLang="en-US" sz="1800" b="0" i="0" u="none" strike="noStrike" kern="1200" cap="none" spc="0" normalizeH="0" baseline="0" noProof="0" dirty="0">
                    <a:ln>
                      <a:noFill/>
                    </a:ln>
                    <a:solidFill>
                      <a:srgbClr val="000000"/>
                    </a:solidFill>
                    <a:effectLst/>
                    <a:uLnTx/>
                    <a:uFillTx/>
                    <a:latin typeface="黑体"/>
                    <a:ea typeface="黑体"/>
                    <a:cs typeface="+mn-cs"/>
                  </a:rPr>
                  <a:t>忽略时间膨胀的一阶</a:t>
                </a:r>
                <a:r>
                  <a:rPr kumimoji="1" lang="en-US" altLang="zh-CN" sz="1800" b="0" i="0" u="none" strike="noStrike" kern="1200" cap="none" spc="0" normalizeH="0" baseline="0" noProof="0" dirty="0">
                    <a:ln>
                      <a:noFill/>
                    </a:ln>
                    <a:solidFill>
                      <a:srgbClr val="000000"/>
                    </a:solidFill>
                    <a:effectLst/>
                    <a:uLnTx/>
                    <a:uFillTx/>
                    <a:latin typeface="+mn-lt"/>
                    <a:ea typeface="黑体"/>
                    <a:cs typeface="+mn-cs"/>
                  </a:rPr>
                  <a:t>Thomas</a:t>
                </a:r>
                <a:r>
                  <a:rPr kumimoji="1" lang="zh-CN" altLang="en-US" sz="1800" b="0" i="0" u="none" strike="noStrike" kern="1200" cap="none" spc="0" normalizeH="0" baseline="0" noProof="0" dirty="0">
                    <a:ln>
                      <a:noFill/>
                    </a:ln>
                    <a:solidFill>
                      <a:srgbClr val="000000"/>
                    </a:solidFill>
                    <a:effectLst/>
                    <a:uLnTx/>
                    <a:uFillTx/>
                    <a:latin typeface="黑体"/>
                    <a:ea typeface="黑体"/>
                    <a:cs typeface="+mn-cs"/>
                  </a:rPr>
                  <a:t>效应</a:t>
                </a:r>
                <a14:m>
                  <m:oMath xmlns:m="http://schemas.openxmlformats.org/officeDocument/2006/math">
                    <m:acc>
                      <m:accPr>
                        <m:chr m:val="̂"/>
                        <m:ctrlPr>
                          <a:rPr lang="en-US" altLang="zh-CN" sz="1800" i="1">
                            <a:solidFill>
                              <a:srgbClr val="000000"/>
                            </a:solidFill>
                            <a:latin typeface="Cambria Math" panose="02040503050406030204" pitchFamily="18" charset="0"/>
                          </a:rPr>
                        </m:ctrlPr>
                      </m:accPr>
                      <m:e>
                        <m:r>
                          <a:rPr lang="en-US" altLang="zh-CN" sz="1800" i="1">
                            <a:solidFill>
                              <a:srgbClr val="000000"/>
                            </a:solidFill>
                            <a:latin typeface="Cambria Math" panose="02040503050406030204" pitchFamily="18" charset="0"/>
                          </a:rPr>
                          <m:t>𝐿</m:t>
                        </m:r>
                      </m:e>
                    </m:acc>
                    <m:r>
                      <a:rPr lang="en-US" altLang="zh-CN" sz="1800" i="1">
                        <a:solidFill>
                          <a:srgbClr val="000000"/>
                        </a:solidFill>
                        <a:latin typeface="Cambria Math" panose="02040503050406030204" pitchFamily="18" charset="0"/>
                      </a:rPr>
                      <m:t> </m:t>
                    </m:r>
                    <m:r>
                      <a:rPr lang="en-US" altLang="zh-CN" sz="1800" b="0" i="1" smtClean="0">
                        <a:solidFill>
                          <a:srgbClr val="000000"/>
                        </a:solidFill>
                        <a:latin typeface="Cambria Math" panose="02040503050406030204" pitchFamily="18" charset="0"/>
                      </a:rPr>
                      <m:t>=</m:t>
                    </m:r>
                    <m:acc>
                      <m:accPr>
                        <m:chr m:val="̂"/>
                        <m:ctrlPr>
                          <a:rPr lang="en-US" altLang="zh-CN" sz="1800" i="1">
                            <a:solidFill>
                              <a:srgbClr val="000000"/>
                            </a:solidFill>
                            <a:latin typeface="Cambria Math" panose="02040503050406030204" pitchFamily="18" charset="0"/>
                          </a:rPr>
                        </m:ctrlPr>
                      </m:accPr>
                      <m:e>
                        <m:r>
                          <a:rPr lang="en-US" altLang="zh-CN" sz="1800" i="1">
                            <a:solidFill>
                              <a:srgbClr val="000000"/>
                            </a:solidFill>
                            <a:latin typeface="Cambria Math" panose="02040503050406030204" pitchFamily="18" charset="0"/>
                          </a:rPr>
                          <m:t>𝑃</m:t>
                        </m:r>
                      </m:e>
                    </m:acc>
                    <m:acc>
                      <m:accPr>
                        <m:chr m:val="̂"/>
                        <m:ctrlPr>
                          <a:rPr lang="en-US" altLang="zh-CN" sz="1800" i="1">
                            <a:solidFill>
                              <a:srgbClr val="000000"/>
                            </a:solidFill>
                            <a:latin typeface="Cambria Math" panose="02040503050406030204" pitchFamily="18" charset="0"/>
                          </a:rPr>
                        </m:ctrlPr>
                      </m:accPr>
                      <m:e>
                        <m:r>
                          <a:rPr lang="en-US" altLang="zh-CN" sz="1800" b="0" i="1" smtClean="0">
                            <a:solidFill>
                              <a:srgbClr val="000000"/>
                            </a:solidFill>
                            <a:latin typeface="Cambria Math" panose="02040503050406030204" pitchFamily="18" charset="0"/>
                          </a:rPr>
                          <m:t>𝑅</m:t>
                        </m:r>
                      </m:e>
                    </m:acc>
                  </m:oMath>
                </a14:m>
                <a:r>
                  <a:rPr kumimoji="1" lang="zh-CN" altLang="en-US" sz="1800" b="0" i="0" u="none" strike="noStrike" kern="1200" cap="none" spc="0" normalizeH="0" baseline="0" noProof="0" dirty="0">
                    <a:ln>
                      <a:noFill/>
                    </a:ln>
                    <a:solidFill>
                      <a:srgbClr val="000000"/>
                    </a:solidFill>
                    <a:effectLst/>
                    <a:uLnTx/>
                    <a:uFillTx/>
                    <a:latin typeface="黑体"/>
                    <a:ea typeface="黑体"/>
                    <a:cs typeface="+mn-cs"/>
                  </a:rPr>
                  <a:t>的不可交换性依照相同顺序推至二阶。</a:t>
                </a:r>
                <a:endParaRPr kumimoji="1" lang="en-US" altLang="zh-CN" sz="1800" b="0" i="0" u="none" strike="noStrike" kern="1200" cap="none" spc="0" normalizeH="0" baseline="0" noProof="0" dirty="0">
                  <a:ln>
                    <a:noFill/>
                  </a:ln>
                  <a:solidFill>
                    <a:srgbClr val="000000"/>
                  </a:solidFill>
                  <a:effectLst/>
                  <a:uLnTx/>
                  <a:uFillTx/>
                  <a:latin typeface="黑体"/>
                  <a:ea typeface="黑体"/>
                  <a:cs typeface="+mn-cs"/>
                </a:endParaRPr>
              </a:p>
              <a:p>
                <a:pPr marL="0" marR="0" lvl="0" indent="0" algn="l" defTabSz="914400" rtl="0" eaLnBrk="1" fontAlgn="base" latinLnBrk="0" hangingPunct="1">
                  <a:lnSpc>
                    <a:spcPct val="150000"/>
                  </a:lnSpc>
                  <a:spcBef>
                    <a:spcPct val="0"/>
                  </a:spcBef>
                  <a:spcAft>
                    <a:spcPct val="0"/>
                  </a:spcAft>
                  <a:buClrTx/>
                  <a:buSzTx/>
                  <a:buFontTx/>
                  <a:buNone/>
                  <a:tabLst/>
                  <a:defRPr/>
                </a:pPr>
                <a:r>
                  <a:rPr kumimoji="1" lang="en-US" altLang="zh-CN" sz="1800" b="0" i="0" u="none" strike="noStrike" kern="1200" cap="none" spc="0" normalizeH="0" baseline="0" noProof="0" dirty="0">
                    <a:ln>
                      <a:noFill/>
                    </a:ln>
                    <a:solidFill>
                      <a:srgbClr val="000000"/>
                    </a:solidFill>
                    <a:effectLst/>
                    <a:uLnTx/>
                    <a:uFillTx/>
                    <a:latin typeface="黑体"/>
                    <a:ea typeface="黑体"/>
                    <a:cs typeface="+mn-cs"/>
                  </a:rPr>
                  <a:t>    </a:t>
                </a:r>
                <a:r>
                  <a:rPr kumimoji="1" lang="zh-CN" altLang="en-US" sz="1800" b="0" i="0" u="none" strike="noStrike" kern="1200" cap="none" spc="0" normalizeH="0" baseline="0" noProof="0" dirty="0">
                    <a:ln>
                      <a:noFill/>
                    </a:ln>
                    <a:solidFill>
                      <a:srgbClr val="000000"/>
                    </a:solidFill>
                    <a:effectLst/>
                    <a:uLnTx/>
                    <a:uFillTx/>
                    <a:latin typeface="黑体"/>
                    <a:ea typeface="黑体"/>
                    <a:cs typeface="+mn-cs"/>
                  </a:rPr>
                  <a:t>最后谈一下被忽略的</a:t>
                </a:r>
                <a:r>
                  <a:rPr kumimoji="1" lang="zh-CN" altLang="en-US"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一阶</a:t>
                </a:r>
                <a:r>
                  <a:rPr kumimoji="1" lang="en-US" altLang="zh-CN" sz="1800" b="0" i="0" u="none" strike="noStrike" kern="1200" cap="none" spc="0" normalizeH="0" baseline="0" noProof="0" dirty="0">
                    <a:ln>
                      <a:noFill/>
                    </a:ln>
                    <a:solidFill>
                      <a:srgbClr val="000000"/>
                    </a:solidFill>
                    <a:effectLst/>
                    <a:uLnTx/>
                    <a:uFillTx/>
                    <a:latin typeface="Arial"/>
                    <a:ea typeface="黑体" panose="02010609060101010101" pitchFamily="49" charset="-122"/>
                    <a:cs typeface="+mn-cs"/>
                  </a:rPr>
                  <a:t>Thomas</a:t>
                </a:r>
                <a:r>
                  <a:rPr kumimoji="1" lang="zh-CN" altLang="en-US"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转动余项，这是个二阶小量，已经验证即便考虑上这个二阶小量也不会对上述结果产生影响，只会在结果上多出这一余项。我的观点是它没有微元转动形式，应当如</a:t>
                </a:r>
                <a:r>
                  <a:rPr kumimoji="1" lang="zh-CN" altLang="en-US" sz="1800" b="0" i="0" u="none" strike="noStrike" kern="1200" cap="none" spc="0" normalizeH="0" baseline="0" noProof="0" dirty="0">
                    <a:ln>
                      <a:noFill/>
                    </a:ln>
                    <a:solidFill>
                      <a:srgbClr val="000000"/>
                    </a:solidFill>
                    <a:effectLst/>
                    <a:uLnTx/>
                    <a:uFillTx/>
                    <a:latin typeface="黑体"/>
                    <a:ea typeface="黑体"/>
                    <a:cs typeface="+mn-cs"/>
                  </a:rPr>
                  <a:t>速度二阶小量一样因为没有观测效应而被忽略。</a:t>
                </a:r>
                <a:endParaRPr kumimoji="1" lang="en-US" altLang="zh-CN" sz="1800" b="0" i="0" u="none" strike="noStrike" kern="1200" cap="none" spc="0" normalizeH="0" baseline="0" noProof="0" dirty="0">
                  <a:ln>
                    <a:noFill/>
                  </a:ln>
                  <a:solidFill>
                    <a:srgbClr val="000000"/>
                  </a:solidFill>
                  <a:effectLst/>
                  <a:uLnTx/>
                  <a:uFillTx/>
                  <a:latin typeface="黑体"/>
                  <a:ea typeface="黑体"/>
                  <a:cs typeface="+mn-cs"/>
                </a:endParaRPr>
              </a:p>
            </p:txBody>
          </p:sp>
        </mc:Choice>
        <mc:Fallback xmlns="">
          <p:sp>
            <p:nvSpPr>
              <p:cNvPr id="6" name="文本框 5">
                <a:extLst>
                  <a:ext uri="{FF2B5EF4-FFF2-40B4-BE49-F238E27FC236}">
                    <a16:creationId xmlns:a16="http://schemas.microsoft.com/office/drawing/2014/main" id="{6891B622-AD70-86D8-4382-D7BBB3959D76}"/>
                  </a:ext>
                </a:extLst>
              </p:cNvPr>
              <p:cNvSpPr txBox="1">
                <a:spLocks noRot="1" noChangeAspect="1" noMove="1" noResize="1" noEditPoints="1" noAdjustHandles="1" noChangeArrowheads="1" noChangeShapeType="1" noTextEdit="1"/>
              </p:cNvSpPr>
              <p:nvPr/>
            </p:nvSpPr>
            <p:spPr>
              <a:xfrm>
                <a:off x="64922" y="759315"/>
                <a:ext cx="9014156" cy="6026330"/>
              </a:xfrm>
              <a:prstGeom prst="rect">
                <a:avLst/>
              </a:prstGeom>
              <a:blipFill>
                <a:blip r:embed="rId3"/>
                <a:stretch>
                  <a:fillRect l="-609" r="-3112" b="-709"/>
                </a:stretch>
              </a:blipFill>
            </p:spPr>
            <p:txBody>
              <a:bodyPr/>
              <a:lstStyle/>
              <a:p>
                <a:r>
                  <a:rPr lang="zh-CN" altLang="en-US">
                    <a:noFill/>
                  </a:rPr>
                  <a:t> </a:t>
                </a:r>
              </a:p>
            </p:txBody>
          </p:sp>
        </mc:Fallback>
      </mc:AlternateContent>
      <p:sp>
        <p:nvSpPr>
          <p:cNvPr id="2" name="文本框 1">
            <a:extLst>
              <a:ext uri="{FF2B5EF4-FFF2-40B4-BE49-F238E27FC236}">
                <a16:creationId xmlns:a16="http://schemas.microsoft.com/office/drawing/2014/main" id="{8A0C977F-2D6B-37CE-AA8A-3E0B51B26B0D}"/>
              </a:ext>
            </a:extLst>
          </p:cNvPr>
          <p:cNvSpPr txBox="1"/>
          <p:nvPr/>
        </p:nvSpPr>
        <p:spPr>
          <a:xfrm>
            <a:off x="305821" y="197451"/>
            <a:ext cx="2954655" cy="461665"/>
          </a:xfrm>
          <a:prstGeom prst="rect">
            <a:avLst/>
          </a:prstGeom>
          <a:noFill/>
        </p:spPr>
        <p:txBody>
          <a:bodyPr wrap="none" rtlCol="0">
            <a:spAutoFit/>
          </a:bodyPr>
          <a:lstStyle/>
          <a:p>
            <a:r>
              <a:rPr lang="zh-CN" altLang="en-US" dirty="0">
                <a:solidFill>
                  <a:schemeClr val="bg1"/>
                </a:solidFill>
                <a:latin typeface="+mn-ea"/>
                <a:ea typeface="+mn-ea"/>
              </a:rPr>
              <a:t>二阶</a:t>
            </a:r>
            <a:r>
              <a:rPr lang="en-US" altLang="zh-CN" dirty="0">
                <a:solidFill>
                  <a:schemeClr val="bg1"/>
                </a:solidFill>
                <a:latin typeface="+mn-ea"/>
                <a:ea typeface="+mn-ea"/>
              </a:rPr>
              <a:t>Thomas</a:t>
            </a:r>
            <a:r>
              <a:rPr lang="zh-CN" altLang="en-US" dirty="0">
                <a:solidFill>
                  <a:schemeClr val="bg1"/>
                </a:solidFill>
                <a:latin typeface="+mn-ea"/>
                <a:ea typeface="+mn-ea"/>
              </a:rPr>
              <a:t>效应讨论</a:t>
            </a:r>
          </a:p>
        </p:txBody>
      </p:sp>
    </p:spTree>
    <p:extLst>
      <p:ext uri="{BB962C8B-B14F-4D97-AF65-F5344CB8AC3E}">
        <p14:creationId xmlns:p14="http://schemas.microsoft.com/office/powerpoint/2010/main" val="22112403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8" name="文本框 7">
                <a:extLst>
                  <a:ext uri="{FF2B5EF4-FFF2-40B4-BE49-F238E27FC236}">
                    <a16:creationId xmlns:a16="http://schemas.microsoft.com/office/drawing/2014/main" id="{0EAFDAEB-6B4E-E16E-2F0B-679E953B5BCB}"/>
                  </a:ext>
                </a:extLst>
              </p:cNvPr>
              <p:cNvSpPr txBox="1"/>
              <p:nvPr/>
            </p:nvSpPr>
            <p:spPr>
              <a:xfrm>
                <a:off x="-51207" y="767950"/>
                <a:ext cx="9246413" cy="6007414"/>
              </a:xfrm>
              <a:prstGeom prst="rect">
                <a:avLst/>
              </a:prstGeom>
              <a:noFill/>
            </p:spPr>
            <p:txBody>
              <a:bodyPr wrap="square">
                <a:spAutoFit/>
              </a:bodyPr>
              <a:lstStyle/>
              <a:p>
                <a:pPr>
                  <a:lnSpc>
                    <a:spcPts val="3100"/>
                  </a:lnSpc>
                </a:pPr>
                <a:r>
                  <a:rPr lang="zh-CN" altLang="en-US" sz="1800" dirty="0">
                    <a:latin typeface="黑体"/>
                    <a:ea typeface="黑体"/>
                  </a:rPr>
                  <a:t>    “硬币悖论”是指在非相对论框架下任意</a:t>
                </a:r>
                <a:r>
                  <a:rPr lang="zh-CN" altLang="en-US" sz="1800" dirty="0">
                    <a:solidFill>
                      <a:srgbClr val="FF0000"/>
                    </a:solidFill>
                    <a:latin typeface="黑体"/>
                    <a:ea typeface="黑体"/>
                  </a:rPr>
                  <a:t>特定</a:t>
                </a:r>
                <a:r>
                  <a:rPr lang="zh-CN" altLang="en-US" sz="1800" dirty="0">
                    <a:latin typeface="黑体"/>
                    <a:ea typeface="黑体"/>
                  </a:rPr>
                  <a:t>参考系观察的圆周运动总是公转与自转的耦合，其关键在于空间转动的相对性与耦合性。讨论硬币悖论时通常认为运动系</a:t>
                </a:r>
                <a:r>
                  <a:rPr lang="en-US" altLang="zh-CN" sz="1800" dirty="0">
                    <a:latin typeface="黑体"/>
                    <a:ea typeface="黑体"/>
                  </a:rPr>
                  <a:t>(</a:t>
                </a:r>
                <a:r>
                  <a:rPr lang="en-US" altLang="zh-CN" sz="1800" dirty="0">
                    <a:latin typeface="Arial" panose="020B0604020202020204" pitchFamily="34" charset="0"/>
                    <a:ea typeface="黑体"/>
                    <a:cs typeface="Arial" panose="020B0604020202020204" pitchFamily="34" charset="0"/>
                  </a:rPr>
                  <a:t>rest frame</a:t>
                </a:r>
                <a:r>
                  <a:rPr lang="en-US" altLang="zh-CN" sz="1800" dirty="0">
                    <a:latin typeface="黑体"/>
                    <a:ea typeface="黑体"/>
                  </a:rPr>
                  <a:t>)</a:t>
                </a:r>
                <a:r>
                  <a:rPr lang="zh-CN" altLang="en-US" sz="1800" dirty="0">
                    <a:latin typeface="黑体"/>
                    <a:ea typeface="黑体"/>
                  </a:rPr>
                  <a:t>随硬币转动是自然的，而不变是不自然的，这也是讨论</a:t>
                </a:r>
                <a:r>
                  <a:rPr lang="en-US" altLang="zh-CN" sz="1800" dirty="0">
                    <a:latin typeface="+mn-lt"/>
                    <a:ea typeface="黑体"/>
                  </a:rPr>
                  <a:t>Thomas</a:t>
                </a:r>
                <a:r>
                  <a:rPr lang="zh-CN" altLang="en-US" sz="1800" dirty="0">
                    <a:latin typeface="黑体"/>
                    <a:ea typeface="黑体"/>
                  </a:rPr>
                  <a:t>效应的固有时</a:t>
                </a:r>
                <a:r>
                  <a:rPr lang="en-US" altLang="zh-CN" sz="1800" dirty="0">
                    <a:latin typeface="黑体"/>
                    <a:ea typeface="黑体"/>
                  </a:rPr>
                  <a:t>-</a:t>
                </a:r>
                <a:r>
                  <a:rPr lang="zh-CN" altLang="en-US" sz="1800" dirty="0">
                    <a:latin typeface="黑体"/>
                    <a:ea typeface="黑体"/>
                  </a:rPr>
                  <a:t>非固有时变换的观点</a:t>
                </a:r>
                <a:r>
                  <a:rPr lang="en-US" altLang="zh-CN" sz="1800" dirty="0">
                    <a:latin typeface="黑体"/>
                    <a:ea typeface="黑体"/>
                  </a:rPr>
                  <a:t>*</a:t>
                </a:r>
                <a:r>
                  <a:rPr lang="zh-CN" altLang="en-US" sz="1800" dirty="0">
                    <a:latin typeface="黑体"/>
                    <a:ea typeface="黑体"/>
                  </a:rPr>
                  <a:t>。而这个观点违背了</a:t>
                </a:r>
                <a:r>
                  <a:rPr lang="en-US" altLang="zh-CN" sz="1800" dirty="0">
                    <a:latin typeface="+mn-lt"/>
                    <a:ea typeface="黑体"/>
                  </a:rPr>
                  <a:t>MCRF</a:t>
                </a:r>
                <a:r>
                  <a:rPr lang="zh-CN" altLang="en-US" sz="1800" dirty="0">
                    <a:latin typeface="黑体"/>
                    <a:ea typeface="黑体"/>
                  </a:rPr>
                  <a:t>的要求，属于常识引发误断，产生硬币悖论和</a:t>
                </a:r>
                <a:r>
                  <a:rPr lang="en-US" altLang="zh-CN" sz="1800" dirty="0">
                    <a:latin typeface="+mn-lt"/>
                    <a:ea typeface="黑体"/>
                  </a:rPr>
                  <a:t>Thomas</a:t>
                </a:r>
                <a:r>
                  <a:rPr lang="zh-CN" altLang="en-US" sz="1800" dirty="0">
                    <a:latin typeface="黑体"/>
                    <a:ea typeface="黑体"/>
                  </a:rPr>
                  <a:t>效应的本质都是坚持</a:t>
                </a:r>
                <a:r>
                  <a:rPr lang="en-US" altLang="zh-CN" sz="1800" dirty="0">
                    <a:latin typeface="+mn-lt"/>
                    <a:ea typeface="黑体"/>
                  </a:rPr>
                  <a:t>MCRF</a:t>
                </a:r>
                <a:r>
                  <a:rPr lang="zh-CN" altLang="en-US" sz="1800" dirty="0">
                    <a:latin typeface="黑体"/>
                    <a:ea typeface="黑体"/>
                  </a:rPr>
                  <a:t>不变，并必然地产生运动系的空间转动和时</a:t>
                </a:r>
                <a:r>
                  <a:rPr lang="en-US" altLang="zh-CN" sz="1800" dirty="0">
                    <a:latin typeface="黑体"/>
                    <a:ea typeface="黑体"/>
                  </a:rPr>
                  <a:t>-</a:t>
                </a:r>
                <a:r>
                  <a:rPr lang="zh-CN" altLang="en-US" sz="1800" dirty="0">
                    <a:latin typeface="黑体"/>
                    <a:ea typeface="黑体"/>
                  </a:rPr>
                  <a:t>空转动的耦合；并且</a:t>
                </a:r>
                <a:r>
                  <a:rPr kumimoji="1" lang="zh-CN" altLang="en-US" sz="1800" b="0" i="0" u="none" strike="noStrike" kern="1200" cap="none" spc="0" normalizeH="0" baseline="0" noProof="0" dirty="0">
                    <a:ln>
                      <a:noFill/>
                    </a:ln>
                    <a:solidFill>
                      <a:srgbClr val="000000"/>
                    </a:solidFill>
                    <a:effectLst/>
                    <a:uLnTx/>
                    <a:uFillTx/>
                    <a:latin typeface="+mn-lt"/>
                    <a:ea typeface="黑体"/>
                    <a:cs typeface="+mn-cs"/>
                  </a:rPr>
                  <a:t>运动系转动</a:t>
                </a:r>
                <a:r>
                  <a:rPr kumimoji="1" lang="zh-CN" altLang="en-US" sz="1800" b="0" i="0" u="none" strike="noStrike" kern="1200" cap="none" spc="0" normalizeH="0" baseline="0" noProof="0" dirty="0">
                    <a:ln>
                      <a:noFill/>
                    </a:ln>
                    <a:solidFill>
                      <a:srgbClr val="000000"/>
                    </a:solidFill>
                    <a:effectLst/>
                    <a:uLnTx/>
                    <a:uFillTx/>
                    <a:latin typeface="黑体"/>
                    <a:ea typeface="黑体"/>
                    <a:cs typeface="+mn-cs"/>
                  </a:rPr>
                  <a:t>平面都与</a:t>
                </a:r>
                <a:r>
                  <a:rPr lang="zh-CN" altLang="en-US" sz="1800" dirty="0">
                    <a:solidFill>
                      <a:srgbClr val="000000"/>
                    </a:solidFill>
                    <a:latin typeface="黑体"/>
                    <a:ea typeface="黑体"/>
                  </a:rPr>
                  <a:t>瞬时曲率平面共面</a:t>
                </a:r>
                <a:r>
                  <a:rPr lang="zh-CN" altLang="en-US" sz="1800" dirty="0">
                    <a:latin typeface="黑体"/>
                    <a:ea typeface="黑体"/>
                  </a:rPr>
                  <a:t>。故尝试将这两个性质推广到四维时空，不共线加速度一方面产生的新的时</a:t>
                </a:r>
                <a:r>
                  <a:rPr lang="en-US" altLang="zh-CN" sz="1800" dirty="0">
                    <a:latin typeface="黑体"/>
                    <a:ea typeface="黑体"/>
                  </a:rPr>
                  <a:t>-</a:t>
                </a:r>
                <a:r>
                  <a:rPr lang="zh-CN" altLang="en-US" sz="1800" dirty="0">
                    <a:latin typeface="黑体"/>
                    <a:ea typeface="黑体"/>
                  </a:rPr>
                  <a:t>空转动，另一方面弯曲运动轨迹产生瞬时曲率公转，新的时</a:t>
                </a:r>
                <a:r>
                  <a:rPr lang="en-US" altLang="zh-CN" sz="1800" dirty="0">
                    <a:latin typeface="黑体"/>
                    <a:ea typeface="黑体"/>
                  </a:rPr>
                  <a:t>-</a:t>
                </a:r>
                <a:r>
                  <a:rPr lang="zh-CN" altLang="en-US" sz="1800" dirty="0">
                    <a:latin typeface="黑体"/>
                    <a:ea typeface="黑体"/>
                  </a:rPr>
                  <a:t>空转动是纯时</a:t>
                </a:r>
                <a:r>
                  <a:rPr lang="en-US" altLang="zh-CN" sz="1800" dirty="0">
                    <a:latin typeface="黑体"/>
                    <a:ea typeface="黑体"/>
                  </a:rPr>
                  <a:t>-</a:t>
                </a:r>
                <a:r>
                  <a:rPr lang="zh-CN" altLang="en-US" sz="1800" dirty="0">
                    <a:latin typeface="黑体"/>
                    <a:ea typeface="黑体"/>
                  </a:rPr>
                  <a:t>空转动与运动系自转的耦合，从而产生瞬时曲率公转与运动系自转的“硬币悖论”式的耦合。这种涉及时间维度的复杂转动耦合即“四维硬币悖论”。</a:t>
                </a:r>
                <a:endParaRPr lang="en-US" altLang="zh-CN" sz="1800" dirty="0">
                  <a:latin typeface="黑体"/>
                  <a:ea typeface="黑体"/>
                </a:endParaRPr>
              </a:p>
              <a:p>
                <a:pPr>
                  <a:lnSpc>
                    <a:spcPts val="3100"/>
                  </a:lnSpc>
                </a:pPr>
                <a:r>
                  <a:rPr lang="en-US" altLang="zh-CN" sz="1800" dirty="0">
                    <a:latin typeface="黑体"/>
                    <a:ea typeface="黑体"/>
                  </a:rPr>
                  <a:t>    </a:t>
                </a:r>
                <a:r>
                  <a:rPr lang="zh-CN" altLang="en-US" sz="1800" dirty="0">
                    <a:latin typeface="黑体"/>
                    <a:ea typeface="黑体"/>
                  </a:rPr>
                  <a:t>“四维硬币悖论”关注的是四维转动的耦合性，即四维转动必须被视作整体。时</a:t>
                </a:r>
                <a:r>
                  <a:rPr lang="en-US" altLang="zh-CN" sz="1800" dirty="0">
                    <a:latin typeface="黑体"/>
                    <a:ea typeface="黑体"/>
                  </a:rPr>
                  <a:t>-</a:t>
                </a:r>
                <a:r>
                  <a:rPr lang="zh-CN" altLang="en-US" sz="1800" dirty="0">
                    <a:latin typeface="黑体"/>
                    <a:ea typeface="黑体"/>
                  </a:rPr>
                  <a:t>空转动</a:t>
                </a:r>
                <a:r>
                  <a:rPr lang="en-US" altLang="zh-CN" sz="1800" dirty="0">
                    <a:latin typeface="黑体"/>
                    <a:ea typeface="黑体"/>
                  </a:rPr>
                  <a:t>(</a:t>
                </a:r>
                <a:r>
                  <a:rPr lang="zh-CN" altLang="en-US" sz="1800" dirty="0">
                    <a:latin typeface="黑体"/>
                    <a:ea typeface="黑体"/>
                  </a:rPr>
                  <a:t>平动加速，</a:t>
                </a:r>
                <a14:m>
                  <m:oMath xmlns:m="http://schemas.openxmlformats.org/officeDocument/2006/math">
                    <m:acc>
                      <m:accPr>
                        <m:chr m:val="̇"/>
                        <m:ctrlPr>
                          <a:rPr lang="el-GR" altLang="zh-CN" sz="1800" b="0" i="1" smtClean="0">
                            <a:latin typeface="Cambria Math" panose="02040503050406030204" pitchFamily="18" charset="0"/>
                            <a:ea typeface="黑体"/>
                          </a:rPr>
                        </m:ctrlPr>
                      </m:accPr>
                      <m:e>
                        <m:r>
                          <a:rPr lang="el-GR" altLang="zh-CN" sz="1800" i="1">
                            <a:latin typeface="Cambria Math" panose="02040503050406030204" pitchFamily="18" charset="0"/>
                            <a:ea typeface="黑体"/>
                          </a:rPr>
                          <m:t>𝛽</m:t>
                        </m:r>
                      </m:e>
                    </m:acc>
                  </m:oMath>
                </a14:m>
                <a:r>
                  <a:rPr lang="en-US" altLang="zh-CN" sz="1800" dirty="0">
                    <a:latin typeface="黑体"/>
                    <a:ea typeface="黑体"/>
                  </a:rPr>
                  <a:t>)</a:t>
                </a:r>
                <a:r>
                  <a:rPr lang="zh-CN" altLang="en-US" sz="1800" dirty="0">
                    <a:latin typeface="黑体"/>
                    <a:ea typeface="黑体"/>
                  </a:rPr>
                  <a:t>和瞬时路径公转</a:t>
                </a:r>
                <a:r>
                  <a:rPr lang="en-US" altLang="zh-CN" sz="1800" dirty="0">
                    <a:latin typeface="黑体"/>
                    <a:ea typeface="黑体"/>
                  </a:rPr>
                  <a:t>(</a:t>
                </a:r>
                <a:r>
                  <a:rPr lang="zh-CN" altLang="en-US" sz="1800" dirty="0">
                    <a:latin typeface="黑体"/>
                    <a:ea typeface="黑体"/>
                  </a:rPr>
                  <a:t>不共线速度，</a:t>
                </a:r>
                <a14:m>
                  <m:oMath xmlns:m="http://schemas.openxmlformats.org/officeDocument/2006/math">
                    <m:sSub>
                      <m:sSubPr>
                        <m:ctrlPr>
                          <a:rPr lang="en-US" altLang="zh-CN" sz="1800" i="1" smtClean="0">
                            <a:latin typeface="Cambria Math" panose="02040503050406030204" pitchFamily="18" charset="0"/>
                            <a:ea typeface="黑体"/>
                          </a:rPr>
                        </m:ctrlPr>
                      </m:sSubPr>
                      <m:e>
                        <m:r>
                          <a:rPr lang="el-GR" altLang="zh-CN" sz="1800" b="0" i="1" smtClean="0">
                            <a:latin typeface="Cambria Math" panose="02040503050406030204" pitchFamily="18" charset="0"/>
                            <a:ea typeface="黑体"/>
                          </a:rPr>
                          <m:t>𝛽</m:t>
                        </m:r>
                      </m:e>
                      <m:sub>
                        <m:r>
                          <a:rPr lang="zh-CN" altLang="en-US" sz="1800" i="1">
                            <a:latin typeface="Cambria Math" panose="02040503050406030204" pitchFamily="18" charset="0"/>
                            <a:ea typeface="黑体"/>
                          </a:rPr>
                          <m:t>⊥</m:t>
                        </m:r>
                      </m:sub>
                    </m:sSub>
                  </m:oMath>
                </a14:m>
                <a:r>
                  <a:rPr lang="en-US" altLang="zh-CN" sz="1800" dirty="0">
                    <a:latin typeface="黑体"/>
                    <a:ea typeface="黑体"/>
                  </a:rPr>
                  <a:t>)</a:t>
                </a:r>
                <a:r>
                  <a:rPr lang="zh-CN" altLang="en-US" sz="1800" dirty="0">
                    <a:latin typeface="黑体"/>
                    <a:ea typeface="黑体"/>
                  </a:rPr>
                  <a:t>这两个要素必然衍生出运动系</a:t>
                </a:r>
                <a:r>
                  <a:rPr lang="zh-CN" altLang="en-US" sz="1800" dirty="0">
                    <a:solidFill>
                      <a:srgbClr val="000000"/>
                    </a:solidFill>
                    <a:latin typeface="黑体"/>
                    <a:ea typeface="黑体"/>
                  </a:rPr>
                  <a:t>相对</a:t>
                </a:r>
                <a:r>
                  <a:rPr lang="en-US" altLang="zh-CN" sz="1800" dirty="0">
                    <a:solidFill>
                      <a:srgbClr val="000000"/>
                    </a:solidFill>
                    <a:latin typeface="+mn-lt"/>
                    <a:ea typeface="黑体"/>
                  </a:rPr>
                  <a:t>MC</a:t>
                </a:r>
              </a:p>
              <a:p>
                <a:pPr>
                  <a:lnSpc>
                    <a:spcPts val="3100"/>
                  </a:lnSpc>
                </a:pPr>
                <a:r>
                  <a:rPr lang="en-US" altLang="zh-CN" sz="1800" dirty="0">
                    <a:solidFill>
                      <a:srgbClr val="000000"/>
                    </a:solidFill>
                    <a:latin typeface="+mn-lt"/>
                    <a:ea typeface="黑体"/>
                  </a:rPr>
                  <a:t>RF</a:t>
                </a:r>
                <a:r>
                  <a:rPr lang="zh-CN" altLang="en-US" sz="1800" dirty="0">
                    <a:solidFill>
                      <a:srgbClr val="000000"/>
                    </a:solidFill>
                    <a:latin typeface="黑体"/>
                    <a:ea typeface="黑体"/>
                  </a:rPr>
                  <a:t>自转</a:t>
                </a:r>
                <a:r>
                  <a:rPr lang="en-US" altLang="zh-CN" sz="1800" dirty="0">
                    <a:solidFill>
                      <a:srgbClr val="000000"/>
                    </a:solidFill>
                    <a:latin typeface="黑体"/>
                    <a:ea typeface="黑体"/>
                  </a:rPr>
                  <a:t>(</a:t>
                </a:r>
                <a:r>
                  <a:rPr lang="en-US" altLang="zh-CN" sz="1800" dirty="0">
                    <a:solidFill>
                      <a:srgbClr val="000000"/>
                    </a:solidFill>
                    <a:latin typeface="Arial"/>
                    <a:ea typeface="黑体"/>
                  </a:rPr>
                  <a:t>Thomas</a:t>
                </a:r>
                <a:r>
                  <a:rPr lang="zh-CN" altLang="en-US" sz="1800" dirty="0">
                    <a:solidFill>
                      <a:srgbClr val="000000"/>
                    </a:solidFill>
                    <a:latin typeface="黑体"/>
                    <a:ea typeface="黑体"/>
                  </a:rPr>
                  <a:t>进动，</a:t>
                </a:r>
                <a14:m>
                  <m:oMath xmlns:m="http://schemas.openxmlformats.org/officeDocument/2006/math">
                    <m:sSub>
                      <m:sSubPr>
                        <m:ctrlPr>
                          <a:rPr lang="el-GR" altLang="zh-CN" sz="1800" i="1">
                            <a:solidFill>
                              <a:srgbClr val="000000"/>
                            </a:solidFill>
                            <a:latin typeface="Cambria Math" panose="02040503050406030204" pitchFamily="18" charset="0"/>
                            <a:ea typeface="Cambria Math" panose="02040503050406030204" pitchFamily="18" charset="0"/>
                          </a:rPr>
                        </m:ctrlPr>
                      </m:sSubPr>
                      <m:e>
                        <m:r>
                          <a:rPr lang="el-GR" altLang="zh-CN" sz="1800" i="1">
                            <a:solidFill>
                              <a:srgbClr val="000000"/>
                            </a:solidFill>
                            <a:latin typeface="Cambria Math" panose="02040503050406030204" pitchFamily="18" charset="0"/>
                            <a:ea typeface="Cambria Math" panose="02040503050406030204" pitchFamily="18" charset="0"/>
                          </a:rPr>
                          <m:t>𝜔</m:t>
                        </m:r>
                      </m:e>
                      <m:sub>
                        <m:r>
                          <m:rPr>
                            <m:sty m:val="p"/>
                          </m:rPr>
                          <a:rPr lang="el-GR" altLang="zh-CN" sz="1800">
                            <a:solidFill>
                              <a:srgbClr val="000000"/>
                            </a:solidFill>
                            <a:latin typeface="Cambria Math" panose="02040503050406030204" pitchFamily="18" charset="0"/>
                            <a:ea typeface="Cambria Math" panose="02040503050406030204" pitchFamily="18" charset="0"/>
                          </a:rPr>
                          <m:t>Τ</m:t>
                        </m:r>
                      </m:sub>
                    </m:sSub>
                    <m:r>
                      <a:rPr lang="el-GR" altLang="zh-CN" sz="1800" i="1">
                        <a:solidFill>
                          <a:srgbClr val="000000"/>
                        </a:solidFill>
                        <a:latin typeface="Cambria Math" panose="02040503050406030204" pitchFamily="18" charset="0"/>
                        <a:ea typeface="Cambria Math" panose="02040503050406030204" pitchFamily="18" charset="0"/>
                      </a:rPr>
                      <m:t>∝</m:t>
                    </m:r>
                    <m:acc>
                      <m:accPr>
                        <m:chr m:val="̇"/>
                        <m:ctrlPr>
                          <a:rPr lang="el-GR" altLang="zh-CN" sz="1800" i="1">
                            <a:solidFill>
                              <a:srgbClr val="000000"/>
                            </a:solidFill>
                            <a:latin typeface="Cambria Math" panose="02040503050406030204" pitchFamily="18" charset="0"/>
                            <a:ea typeface="黑体"/>
                          </a:rPr>
                        </m:ctrlPr>
                      </m:accPr>
                      <m:e>
                        <m:r>
                          <a:rPr lang="el-GR" altLang="zh-CN" sz="1800" i="1">
                            <a:solidFill>
                              <a:srgbClr val="000000"/>
                            </a:solidFill>
                            <a:latin typeface="Cambria Math" panose="02040503050406030204" pitchFamily="18" charset="0"/>
                            <a:ea typeface="黑体"/>
                          </a:rPr>
                          <m:t>𝛽</m:t>
                        </m:r>
                      </m:e>
                    </m:acc>
                    <m:r>
                      <a:rPr lang="el-GR" altLang="zh-CN" sz="1800" i="1">
                        <a:solidFill>
                          <a:srgbClr val="000000"/>
                        </a:solidFill>
                        <a:latin typeface="Cambria Math" panose="02040503050406030204" pitchFamily="18" charset="0"/>
                        <a:ea typeface="Cambria Math" panose="02040503050406030204" pitchFamily="18" charset="0"/>
                      </a:rPr>
                      <m:t>×</m:t>
                    </m:r>
                    <m:r>
                      <a:rPr lang="el-GR" altLang="zh-CN" sz="1800" i="1">
                        <a:solidFill>
                          <a:srgbClr val="000000"/>
                        </a:solidFill>
                        <a:latin typeface="Cambria Math" panose="02040503050406030204" pitchFamily="18" charset="0"/>
                        <a:ea typeface="Cambria Math" panose="02040503050406030204" pitchFamily="18" charset="0"/>
                      </a:rPr>
                      <m:t>𝛽</m:t>
                    </m:r>
                    <m:r>
                      <a:rPr lang="el-GR" altLang="zh-CN" sz="1800" i="1">
                        <a:solidFill>
                          <a:srgbClr val="000000"/>
                        </a:solidFill>
                        <a:latin typeface="Cambria Math" panose="02040503050406030204" pitchFamily="18" charset="0"/>
                        <a:ea typeface="黑体"/>
                      </a:rPr>
                      <m:t>=</m:t>
                    </m:r>
                    <m:acc>
                      <m:accPr>
                        <m:chr m:val="̇"/>
                        <m:ctrlPr>
                          <a:rPr lang="el-GR" altLang="zh-CN" sz="1800" i="1">
                            <a:solidFill>
                              <a:srgbClr val="000000"/>
                            </a:solidFill>
                            <a:latin typeface="Cambria Math" panose="02040503050406030204" pitchFamily="18" charset="0"/>
                            <a:ea typeface="黑体"/>
                          </a:rPr>
                        </m:ctrlPr>
                      </m:accPr>
                      <m:e>
                        <m:r>
                          <a:rPr lang="el-GR" altLang="zh-CN" sz="1800" i="1">
                            <a:solidFill>
                              <a:srgbClr val="000000"/>
                            </a:solidFill>
                            <a:latin typeface="Cambria Math" panose="02040503050406030204" pitchFamily="18" charset="0"/>
                            <a:ea typeface="黑体"/>
                          </a:rPr>
                          <m:t>𝛽</m:t>
                        </m:r>
                      </m:e>
                    </m:acc>
                    <m:sSub>
                      <m:sSubPr>
                        <m:ctrlPr>
                          <a:rPr lang="en-US" altLang="zh-CN" sz="1800" i="1">
                            <a:solidFill>
                              <a:srgbClr val="000000"/>
                            </a:solidFill>
                            <a:latin typeface="Cambria Math" panose="02040503050406030204" pitchFamily="18" charset="0"/>
                            <a:ea typeface="黑体"/>
                          </a:rPr>
                        </m:ctrlPr>
                      </m:sSubPr>
                      <m:e>
                        <m:r>
                          <a:rPr lang="el-GR" altLang="zh-CN" sz="1800" i="1">
                            <a:solidFill>
                              <a:srgbClr val="000000"/>
                            </a:solidFill>
                            <a:latin typeface="Cambria Math" panose="02040503050406030204" pitchFamily="18" charset="0"/>
                            <a:ea typeface="黑体"/>
                          </a:rPr>
                          <m:t>𝛽</m:t>
                        </m:r>
                      </m:e>
                      <m:sub>
                        <m:r>
                          <a:rPr lang="zh-CN" altLang="en-US" sz="1800" i="1">
                            <a:solidFill>
                              <a:srgbClr val="000000"/>
                            </a:solidFill>
                            <a:latin typeface="Cambria Math" panose="02040503050406030204" pitchFamily="18" charset="0"/>
                            <a:ea typeface="黑体"/>
                          </a:rPr>
                          <m:t>⊥</m:t>
                        </m:r>
                      </m:sub>
                    </m:sSub>
                  </m:oMath>
                </a14:m>
                <a:r>
                  <a:rPr lang="en-US" altLang="zh-CN" sz="1800" dirty="0">
                    <a:solidFill>
                      <a:srgbClr val="000000"/>
                    </a:solidFill>
                    <a:latin typeface="黑体"/>
                    <a:ea typeface="黑体"/>
                  </a:rPr>
                  <a:t>)</a:t>
                </a:r>
                <a:r>
                  <a:rPr lang="zh-CN" altLang="en-US" sz="1800" dirty="0">
                    <a:solidFill>
                      <a:srgbClr val="000000"/>
                    </a:solidFill>
                    <a:latin typeface="黑体"/>
                    <a:ea typeface="黑体"/>
                  </a:rPr>
                  <a:t>，</a:t>
                </a:r>
                <a:r>
                  <a:rPr lang="zh-CN" altLang="en-US" sz="1800" dirty="0">
                    <a:solidFill>
                      <a:srgbClr val="FF0000"/>
                    </a:solidFill>
                    <a:latin typeface="黑体"/>
                    <a:ea typeface="黑体"/>
                  </a:rPr>
                  <a:t>“有其二必有其三”的关系反映了三者的耦合性与完备性</a:t>
                </a:r>
                <a:r>
                  <a:rPr lang="zh-CN" altLang="en-US" sz="1800" dirty="0">
                    <a:solidFill>
                      <a:srgbClr val="000000"/>
                    </a:solidFill>
                    <a:latin typeface="黑体"/>
                    <a:ea typeface="黑体"/>
                  </a:rPr>
                  <a:t>。在此基础上讨论相对性必须是四维转动这个整体的相对性，即狭义相对性原理所认为的所有惯性系物理定律一致必须在四维转动的整体操作下</a:t>
                </a:r>
                <a:r>
                  <a:rPr lang="en-US" altLang="zh-CN" sz="1800" dirty="0">
                    <a:solidFill>
                      <a:srgbClr val="000000"/>
                    </a:solidFill>
                    <a:latin typeface="黑体"/>
                    <a:ea typeface="黑体"/>
                  </a:rPr>
                  <a:t>(</a:t>
                </a:r>
                <a:r>
                  <a:rPr lang="zh-CN" altLang="en-US" sz="1800" dirty="0">
                    <a:solidFill>
                      <a:srgbClr val="000000"/>
                    </a:solidFill>
                    <a:latin typeface="黑体"/>
                    <a:ea typeface="黑体"/>
                  </a:rPr>
                  <a:t>或固有</a:t>
                </a:r>
                <a:r>
                  <a:rPr lang="en-US" altLang="zh-CN" sz="1800" dirty="0">
                    <a:solidFill>
                      <a:srgbClr val="000000"/>
                    </a:solidFill>
                    <a:latin typeface="Arial"/>
                    <a:ea typeface="黑体"/>
                  </a:rPr>
                  <a:t>Lorentz</a:t>
                </a:r>
                <a:r>
                  <a:rPr lang="zh-CN" altLang="en-US" sz="1800" dirty="0">
                    <a:solidFill>
                      <a:srgbClr val="000000"/>
                    </a:solidFill>
                    <a:latin typeface="黑体"/>
                    <a:ea typeface="黑体"/>
                  </a:rPr>
                  <a:t>群的操作下</a:t>
                </a:r>
                <a:r>
                  <a:rPr lang="en-US" altLang="zh-CN" sz="1800" dirty="0">
                    <a:solidFill>
                      <a:srgbClr val="000000"/>
                    </a:solidFill>
                    <a:latin typeface="黑体"/>
                    <a:ea typeface="黑体"/>
                  </a:rPr>
                  <a:t>)</a:t>
                </a:r>
                <a:r>
                  <a:rPr lang="zh-CN" altLang="en-US" sz="1800" dirty="0">
                    <a:solidFill>
                      <a:srgbClr val="000000"/>
                    </a:solidFill>
                    <a:latin typeface="黑体"/>
                    <a:ea typeface="黑体"/>
                  </a:rPr>
                  <a:t>保持不变，因此必须关注</a:t>
                </a:r>
                <a:r>
                  <a:rPr lang="en-US" altLang="zh-CN" sz="1800" dirty="0">
                    <a:solidFill>
                      <a:srgbClr val="000000"/>
                    </a:solidFill>
                    <a:latin typeface="Arial"/>
                    <a:ea typeface="黑体"/>
                  </a:rPr>
                  <a:t>Thomas</a:t>
                </a:r>
                <a:r>
                  <a:rPr lang="zh-CN" altLang="en-US" sz="1800" dirty="0">
                    <a:solidFill>
                      <a:srgbClr val="000000"/>
                    </a:solidFill>
                    <a:latin typeface="黑体"/>
                    <a:ea typeface="黑体"/>
                  </a:rPr>
                  <a:t>转动而不是仅涉及直线</a:t>
                </a:r>
                <a:r>
                  <a:rPr lang="en-US" altLang="zh-CN" sz="1800" dirty="0">
                    <a:solidFill>
                      <a:srgbClr val="000000"/>
                    </a:solidFill>
                    <a:latin typeface="Arial"/>
                    <a:ea typeface="黑体"/>
                  </a:rPr>
                  <a:t>Lorentz</a:t>
                </a:r>
                <a:r>
                  <a:rPr lang="zh-CN" altLang="en-US" sz="1800" dirty="0">
                    <a:solidFill>
                      <a:srgbClr val="000000"/>
                    </a:solidFill>
                    <a:latin typeface="黑体"/>
                    <a:ea typeface="黑体"/>
                  </a:rPr>
                  <a:t>变换</a:t>
                </a:r>
                <a:r>
                  <a:rPr lang="en-US" altLang="zh-CN" sz="1800" dirty="0">
                    <a:solidFill>
                      <a:srgbClr val="000000"/>
                    </a:solidFill>
                    <a:latin typeface="黑体"/>
                    <a:ea typeface="黑体"/>
                  </a:rPr>
                  <a:t>(</a:t>
                </a:r>
                <a:r>
                  <a:rPr lang="zh-CN" altLang="en-US" sz="1800" dirty="0">
                    <a:solidFill>
                      <a:srgbClr val="000000"/>
                    </a:solidFill>
                    <a:latin typeface="黑体"/>
                    <a:ea typeface="黑体"/>
                  </a:rPr>
                  <a:t>时</a:t>
                </a:r>
                <a:r>
                  <a:rPr lang="en-US" altLang="zh-CN" sz="1800" dirty="0">
                    <a:solidFill>
                      <a:srgbClr val="000000"/>
                    </a:solidFill>
                    <a:latin typeface="黑体"/>
                    <a:ea typeface="黑体"/>
                  </a:rPr>
                  <a:t>-</a:t>
                </a:r>
                <a:r>
                  <a:rPr lang="zh-CN" altLang="en-US" sz="1800" dirty="0">
                    <a:solidFill>
                      <a:srgbClr val="000000"/>
                    </a:solidFill>
                    <a:latin typeface="黑体"/>
                    <a:ea typeface="黑体"/>
                  </a:rPr>
                  <a:t>空转动</a:t>
                </a:r>
                <a:r>
                  <a:rPr lang="en-US" altLang="zh-CN" sz="1800" dirty="0">
                    <a:solidFill>
                      <a:srgbClr val="000000"/>
                    </a:solidFill>
                    <a:latin typeface="黑体"/>
                    <a:ea typeface="黑体"/>
                  </a:rPr>
                  <a:t>)</a:t>
                </a:r>
                <a:r>
                  <a:rPr lang="zh-CN" altLang="en-US" sz="1800" dirty="0">
                    <a:solidFill>
                      <a:srgbClr val="000000"/>
                    </a:solidFill>
                    <a:latin typeface="黑体"/>
                    <a:ea typeface="黑体"/>
                  </a:rPr>
                  <a:t>。</a:t>
                </a:r>
                <a:endParaRPr lang="zh-CN" altLang="en-US" sz="1800" dirty="0"/>
              </a:p>
            </p:txBody>
          </p:sp>
        </mc:Choice>
        <mc:Fallback>
          <p:sp>
            <p:nvSpPr>
              <p:cNvPr id="8" name="文本框 7">
                <a:extLst>
                  <a:ext uri="{FF2B5EF4-FFF2-40B4-BE49-F238E27FC236}">
                    <a16:creationId xmlns:a16="http://schemas.microsoft.com/office/drawing/2014/main" id="{0EAFDAEB-6B4E-E16E-2F0B-679E953B5BCB}"/>
                  </a:ext>
                </a:extLst>
              </p:cNvPr>
              <p:cNvSpPr txBox="1">
                <a:spLocks noRot="1" noChangeAspect="1" noMove="1" noResize="1" noEditPoints="1" noAdjustHandles="1" noChangeArrowheads="1" noChangeShapeType="1" noTextEdit="1"/>
              </p:cNvSpPr>
              <p:nvPr/>
            </p:nvSpPr>
            <p:spPr>
              <a:xfrm>
                <a:off x="-51207" y="767950"/>
                <a:ext cx="9246413" cy="6007414"/>
              </a:xfrm>
              <a:prstGeom prst="rect">
                <a:avLst/>
              </a:prstGeom>
              <a:blipFill>
                <a:blip r:embed="rId3"/>
                <a:stretch>
                  <a:fillRect l="-594" r="-1385" b="-812"/>
                </a:stretch>
              </a:blipFill>
            </p:spPr>
            <p:txBody>
              <a:bodyPr/>
              <a:lstStyle/>
              <a:p>
                <a:r>
                  <a:rPr lang="zh-CN" altLang="en-US">
                    <a:noFill/>
                  </a:rPr>
                  <a:t> </a:t>
                </a:r>
              </a:p>
            </p:txBody>
          </p:sp>
        </mc:Fallback>
      </mc:AlternateContent>
      <p:sp>
        <p:nvSpPr>
          <p:cNvPr id="5" name="文本框 4">
            <a:extLst>
              <a:ext uri="{FF2B5EF4-FFF2-40B4-BE49-F238E27FC236}">
                <a16:creationId xmlns:a16="http://schemas.microsoft.com/office/drawing/2014/main" id="{EFEAC2B8-2129-C266-5D9D-9DCB185FA3C1}"/>
              </a:ext>
            </a:extLst>
          </p:cNvPr>
          <p:cNvSpPr txBox="1"/>
          <p:nvPr/>
        </p:nvSpPr>
        <p:spPr>
          <a:xfrm>
            <a:off x="305821" y="197451"/>
            <a:ext cx="2954655" cy="461665"/>
          </a:xfrm>
          <a:prstGeom prst="rect">
            <a:avLst/>
          </a:prstGeom>
          <a:noFill/>
        </p:spPr>
        <p:txBody>
          <a:bodyPr wrap="none" rtlCol="0">
            <a:spAutoFit/>
          </a:bodyPr>
          <a:lstStyle/>
          <a:p>
            <a:r>
              <a:rPr lang="zh-CN" altLang="en-US" dirty="0">
                <a:solidFill>
                  <a:schemeClr val="bg1"/>
                </a:solidFill>
                <a:latin typeface="+mn-ea"/>
                <a:ea typeface="+mn-ea"/>
              </a:rPr>
              <a:t>二阶</a:t>
            </a:r>
            <a:r>
              <a:rPr lang="en-US" altLang="zh-CN" dirty="0">
                <a:solidFill>
                  <a:schemeClr val="bg1"/>
                </a:solidFill>
                <a:latin typeface="+mn-ea"/>
                <a:ea typeface="+mn-ea"/>
              </a:rPr>
              <a:t>Thomas</a:t>
            </a:r>
            <a:r>
              <a:rPr lang="zh-CN" altLang="en-US" dirty="0">
                <a:solidFill>
                  <a:schemeClr val="bg1"/>
                </a:solidFill>
                <a:latin typeface="+mn-ea"/>
                <a:ea typeface="+mn-ea"/>
              </a:rPr>
              <a:t>效应讨论</a:t>
            </a:r>
          </a:p>
        </p:txBody>
      </p:sp>
      <p:grpSp>
        <p:nvGrpSpPr>
          <p:cNvPr id="6" name="组合 5">
            <a:extLst>
              <a:ext uri="{FF2B5EF4-FFF2-40B4-BE49-F238E27FC236}">
                <a16:creationId xmlns:a16="http://schemas.microsoft.com/office/drawing/2014/main" id="{D5EF4F30-E36F-9EE3-0463-50B35A42A252}"/>
              </a:ext>
            </a:extLst>
          </p:cNvPr>
          <p:cNvGrpSpPr/>
          <p:nvPr/>
        </p:nvGrpSpPr>
        <p:grpSpPr>
          <a:xfrm>
            <a:off x="6686094" y="-1"/>
            <a:ext cx="1407453" cy="892249"/>
            <a:chOff x="4332413" y="3148129"/>
            <a:chExt cx="4541298" cy="2724779"/>
          </a:xfrm>
        </p:grpSpPr>
        <p:pic>
          <p:nvPicPr>
            <p:cNvPr id="7" name="Picture 2" descr="Free gears process business illustration">
              <a:extLst>
                <a:ext uri="{FF2B5EF4-FFF2-40B4-BE49-F238E27FC236}">
                  <a16:creationId xmlns:a16="http://schemas.microsoft.com/office/drawing/2014/main" id="{F6D31A91-3E72-8016-E878-8BA7A487F39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32413" y="3148129"/>
              <a:ext cx="4541298" cy="2724779"/>
            </a:xfrm>
            <a:prstGeom prst="rect">
              <a:avLst/>
            </a:prstGeom>
            <a:noFill/>
            <a:extLst>
              <a:ext uri="{909E8E84-426E-40DD-AFC4-6F175D3DCCD1}">
                <a14:hiddenFill xmlns:a14="http://schemas.microsoft.com/office/drawing/2010/main">
                  <a:solidFill>
                    <a:srgbClr val="FFFFFF"/>
                  </a:solidFill>
                </a14:hiddenFill>
              </a:ext>
            </a:extLst>
          </p:spPr>
        </p:pic>
        <p:sp>
          <p:nvSpPr>
            <p:cNvPr id="15" name="文本框 14">
              <a:extLst>
                <a:ext uri="{FF2B5EF4-FFF2-40B4-BE49-F238E27FC236}">
                  <a16:creationId xmlns:a16="http://schemas.microsoft.com/office/drawing/2014/main" id="{39D08A1F-640D-2067-4FBB-010BCD01F819}"/>
                </a:ext>
              </a:extLst>
            </p:cNvPr>
            <p:cNvSpPr txBox="1"/>
            <p:nvPr/>
          </p:nvSpPr>
          <p:spPr>
            <a:xfrm>
              <a:off x="6062836" y="4433628"/>
              <a:ext cx="1809617" cy="939899"/>
            </a:xfrm>
            <a:prstGeom prst="rect">
              <a:avLst/>
            </a:prstGeom>
            <a:noFill/>
            <a:effectLst>
              <a:outerShdw blurRad="50800" dist="88900" dir="8100000" algn="tr" rotWithShape="0">
                <a:prstClr val="black">
                  <a:alpha val="40000"/>
                </a:prstClr>
              </a:outerShdw>
            </a:effectLst>
          </p:spPr>
          <p:txBody>
            <a:bodyPr wrap="square" rtlCol="0">
              <a:spAutoFit/>
            </a:bodyPr>
            <a:lstStyle/>
            <a:p>
              <a:r>
                <a:rPr lang="el-GR" altLang="zh-CN" sz="1400" b="1" dirty="0"/>
                <a:t>β</a:t>
              </a:r>
              <a:endParaRPr lang="zh-CN" altLang="en-US" b="1" dirty="0"/>
            </a:p>
          </p:txBody>
        </p:sp>
        <p:sp>
          <p:nvSpPr>
            <p:cNvPr id="16" name="文本框 15">
              <a:extLst>
                <a:ext uri="{FF2B5EF4-FFF2-40B4-BE49-F238E27FC236}">
                  <a16:creationId xmlns:a16="http://schemas.microsoft.com/office/drawing/2014/main" id="{E53F3C90-6187-BACA-7743-E224320B9B80}"/>
                </a:ext>
              </a:extLst>
            </p:cNvPr>
            <p:cNvSpPr txBox="1"/>
            <p:nvPr/>
          </p:nvSpPr>
          <p:spPr>
            <a:xfrm>
              <a:off x="7388388" y="3832490"/>
              <a:ext cx="326065" cy="939899"/>
            </a:xfrm>
            <a:prstGeom prst="rect">
              <a:avLst/>
            </a:prstGeom>
            <a:noFill/>
            <a:effectLst>
              <a:outerShdw blurRad="50800" dist="88900" dir="8100000" algn="tr" rotWithShape="0">
                <a:prstClr val="black">
                  <a:alpha val="40000"/>
                </a:prstClr>
              </a:outerShdw>
            </a:effectLst>
          </p:spPr>
          <p:txBody>
            <a:bodyPr wrap="square" rtlCol="0">
              <a:spAutoFit/>
            </a:bodyPr>
            <a:lstStyle/>
            <a:p>
              <a:r>
                <a:rPr lang="el-GR" altLang="zh-CN" sz="1400" b="1" dirty="0"/>
                <a:t>Φ</a:t>
              </a:r>
              <a:endParaRPr lang="zh-CN" altLang="en-US" sz="1400" b="1" dirty="0"/>
            </a:p>
          </p:txBody>
        </p:sp>
        <p:sp>
          <p:nvSpPr>
            <p:cNvPr id="17" name="文本框 16">
              <a:extLst>
                <a:ext uri="{FF2B5EF4-FFF2-40B4-BE49-F238E27FC236}">
                  <a16:creationId xmlns:a16="http://schemas.microsoft.com/office/drawing/2014/main" id="{06C37494-C734-9545-F379-4FC4CCCDBFE4}"/>
                </a:ext>
              </a:extLst>
            </p:cNvPr>
            <p:cNvSpPr txBox="1"/>
            <p:nvPr/>
          </p:nvSpPr>
          <p:spPr>
            <a:xfrm>
              <a:off x="5072155" y="3538476"/>
              <a:ext cx="326065" cy="939899"/>
            </a:xfrm>
            <a:prstGeom prst="rect">
              <a:avLst/>
            </a:prstGeom>
            <a:noFill/>
            <a:effectLst>
              <a:outerShdw blurRad="50800" dist="88900" dir="8100000" algn="tr" rotWithShape="0">
                <a:prstClr val="black">
                  <a:alpha val="40000"/>
                </a:prstClr>
              </a:outerShdw>
            </a:effectLst>
          </p:spPr>
          <p:txBody>
            <a:bodyPr wrap="square" rtlCol="0">
              <a:spAutoFit/>
            </a:bodyPr>
            <a:lstStyle/>
            <a:p>
              <a:r>
                <a:rPr lang="el-GR" altLang="zh-CN" sz="1400" b="1" dirty="0"/>
                <a:t>φ</a:t>
              </a:r>
              <a:endParaRPr lang="zh-CN" altLang="en-US" b="1" dirty="0"/>
            </a:p>
          </p:txBody>
        </p:sp>
      </p:grpSp>
    </p:spTree>
    <p:extLst>
      <p:ext uri="{BB962C8B-B14F-4D97-AF65-F5344CB8AC3E}">
        <p14:creationId xmlns:p14="http://schemas.microsoft.com/office/powerpoint/2010/main" val="6753458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0EAFDAEB-6B4E-E16E-2F0B-679E953B5BCB}"/>
                  </a:ext>
                </a:extLst>
              </p:cNvPr>
              <p:cNvSpPr txBox="1"/>
              <p:nvPr/>
            </p:nvSpPr>
            <p:spPr>
              <a:xfrm>
                <a:off x="58522" y="887269"/>
                <a:ext cx="8946489" cy="3465244"/>
              </a:xfrm>
              <a:prstGeom prst="rect">
                <a:avLst/>
              </a:prstGeom>
              <a:noFill/>
            </p:spPr>
            <p:txBody>
              <a:bodyPr wrap="square">
                <a:spAutoFit/>
              </a:bodyPr>
              <a:lstStyle/>
              <a:p>
                <a:pPr>
                  <a:lnSpc>
                    <a:spcPct val="150000"/>
                  </a:lnSpc>
                </a:pPr>
                <a:r>
                  <a:rPr lang="en-US" altLang="zh-CN" sz="1800" dirty="0">
                    <a:latin typeface="黑体"/>
                    <a:ea typeface="黑体"/>
                  </a:rPr>
                  <a:t>    </a:t>
                </a:r>
                <a:r>
                  <a:rPr lang="zh-CN" altLang="en-US" sz="1800" dirty="0">
                    <a:latin typeface="黑体"/>
                    <a:ea typeface="黑体"/>
                  </a:rPr>
                  <a:t>考虑</a:t>
                </a:r>
                <a:r>
                  <a:rPr lang="en-US" altLang="zh-CN" sz="1800" dirty="0">
                    <a:latin typeface="+mn-lt"/>
                    <a:ea typeface="黑体"/>
                  </a:rPr>
                  <a:t>Lienard-Wiechert</a:t>
                </a:r>
                <a:r>
                  <a:rPr lang="zh-CN" altLang="en-US" sz="1800" dirty="0">
                    <a:latin typeface="+mn-lt"/>
                    <a:ea typeface="黑体"/>
                  </a:rPr>
                  <a:t>势的能动张量可以得出任何运动形式的运动电荷产生的电磁场空间分布：</a:t>
                </a:r>
                <a:endParaRPr lang="el-GR" altLang="zh-CN" sz="1800" dirty="0">
                  <a:latin typeface="+mn-lt"/>
                  <a:ea typeface="黑体"/>
                </a:endParaRPr>
              </a:p>
              <a:p>
                <a:pPr>
                  <a:lnSpc>
                    <a:spcPct val="150000"/>
                  </a:lnSpc>
                </a:pPr>
                <a:endParaRPr lang="el-GR" altLang="zh-CN" sz="1800" dirty="0">
                  <a:latin typeface="+mn-lt"/>
                  <a:ea typeface="黑体"/>
                </a:endParaRPr>
              </a:p>
              <a:p>
                <a:pPr>
                  <a:lnSpc>
                    <a:spcPct val="150000"/>
                  </a:lnSpc>
                </a:pPr>
                <a:endParaRPr lang="el-GR" altLang="zh-CN" sz="1800" dirty="0">
                  <a:latin typeface="+mn-lt"/>
                  <a:ea typeface="黑体"/>
                </a:endParaRPr>
              </a:p>
              <a:p>
                <a:pPr>
                  <a:lnSpc>
                    <a:spcPct val="150000"/>
                  </a:lnSpc>
                </a:pPr>
                <a:endParaRPr lang="el-GR" altLang="zh-CN" sz="1800" dirty="0">
                  <a:latin typeface="+mn-lt"/>
                  <a:ea typeface="黑体"/>
                </a:endParaRPr>
              </a:p>
              <a:p>
                <a:pPr>
                  <a:lnSpc>
                    <a:spcPct val="150000"/>
                  </a:lnSpc>
                </a:pPr>
                <a:r>
                  <a:rPr lang="en-US" altLang="zh-CN" sz="1800" dirty="0">
                    <a:latin typeface="+mn-lt"/>
                    <a:ea typeface="黑体"/>
                  </a:rPr>
                  <a:t>        </a:t>
                </a:r>
              </a:p>
              <a:p>
                <a:pPr>
                  <a:lnSpc>
                    <a:spcPct val="150000"/>
                  </a:lnSpc>
                </a:pPr>
                <a:r>
                  <a:rPr lang="en-US" altLang="zh-CN" sz="1800" dirty="0">
                    <a:latin typeface="+mn-lt"/>
                    <a:ea typeface="黑体"/>
                  </a:rPr>
                  <a:t>        </a:t>
                </a:r>
                <a:r>
                  <a:rPr lang="zh-CN" altLang="en-US" sz="1800" dirty="0">
                    <a:latin typeface="+mn-ea"/>
                    <a:ea typeface="+mn-ea"/>
                  </a:rPr>
                  <a:t>模型见下图，其中</a:t>
                </a:r>
                <a14:m>
                  <m:oMath xmlns:m="http://schemas.openxmlformats.org/officeDocument/2006/math">
                    <m:sSup>
                      <m:sSupPr>
                        <m:ctrlPr>
                          <a:rPr lang="en-US" altLang="zh-CN" sz="1800" i="1" smtClean="0">
                            <a:latin typeface="Cambria Math" panose="02040503050406030204" pitchFamily="18" charset="0"/>
                            <a:ea typeface="+mn-ea"/>
                          </a:rPr>
                        </m:ctrlPr>
                      </m:sSupPr>
                      <m:e>
                        <m:r>
                          <a:rPr lang="en-US" altLang="zh-CN" sz="1800" b="0" i="1" smtClean="0">
                            <a:latin typeface="Cambria Math" panose="02040503050406030204" pitchFamily="18" charset="0"/>
                            <a:ea typeface="+mn-ea"/>
                          </a:rPr>
                          <m:t>𝑥</m:t>
                        </m:r>
                      </m:e>
                      <m:sup>
                        <m:r>
                          <a:rPr lang="en-US" altLang="zh-CN" sz="1800" b="0" i="1" smtClean="0">
                            <a:latin typeface="Cambria Math" panose="02040503050406030204" pitchFamily="18" charset="0"/>
                            <a:ea typeface="+mn-ea"/>
                          </a:rPr>
                          <m:t>0</m:t>
                        </m:r>
                      </m:sup>
                    </m:sSup>
                    <m:r>
                      <a:rPr lang="en-US" altLang="zh-CN" sz="1800" b="0" i="1" smtClean="0">
                        <a:latin typeface="Cambria Math" panose="02040503050406030204" pitchFamily="18" charset="0"/>
                        <a:ea typeface="+mn-ea"/>
                      </a:rPr>
                      <m:t>−</m:t>
                    </m:r>
                    <m:sSup>
                      <m:sSupPr>
                        <m:ctrlPr>
                          <a:rPr lang="en-US" altLang="zh-CN" sz="1800" b="0" i="1" smtClean="0">
                            <a:latin typeface="Cambria Math" panose="02040503050406030204" pitchFamily="18" charset="0"/>
                            <a:ea typeface="+mn-ea"/>
                          </a:rPr>
                        </m:ctrlPr>
                      </m:sSupPr>
                      <m:e>
                        <m:r>
                          <a:rPr lang="en-US" altLang="zh-CN" sz="1800" b="0" i="1" smtClean="0">
                            <a:latin typeface="Cambria Math" panose="02040503050406030204" pitchFamily="18" charset="0"/>
                            <a:ea typeface="+mn-ea"/>
                          </a:rPr>
                          <m:t>𝑟</m:t>
                        </m:r>
                      </m:e>
                      <m:sup>
                        <m:r>
                          <a:rPr lang="en-US" altLang="zh-CN" sz="1800" b="0" i="1" smtClean="0">
                            <a:latin typeface="Cambria Math" panose="02040503050406030204" pitchFamily="18" charset="0"/>
                            <a:ea typeface="+mn-ea"/>
                          </a:rPr>
                          <m:t>0</m:t>
                        </m:r>
                      </m:sup>
                    </m:sSup>
                    <m:d>
                      <m:dPr>
                        <m:ctrlPr>
                          <a:rPr lang="en-US" altLang="zh-CN" sz="1800" b="0" i="1" smtClean="0">
                            <a:latin typeface="Cambria Math" panose="02040503050406030204" pitchFamily="18" charset="0"/>
                            <a:ea typeface="+mn-ea"/>
                          </a:rPr>
                        </m:ctrlPr>
                      </m:dPr>
                      <m:e>
                        <m:sSub>
                          <m:sSubPr>
                            <m:ctrlPr>
                              <a:rPr lang="en-US" altLang="zh-CN" sz="1800" b="0" i="1" smtClean="0">
                                <a:latin typeface="Cambria Math" panose="02040503050406030204" pitchFamily="18" charset="0"/>
                                <a:ea typeface="+mn-ea"/>
                              </a:rPr>
                            </m:ctrlPr>
                          </m:sSubPr>
                          <m:e>
                            <m:r>
                              <a:rPr lang="el-GR" altLang="zh-CN" sz="1800" b="0" i="1" smtClean="0">
                                <a:latin typeface="Cambria Math" panose="02040503050406030204" pitchFamily="18" charset="0"/>
                                <a:ea typeface="+mn-ea"/>
                              </a:rPr>
                              <m:t>𝜏</m:t>
                            </m:r>
                          </m:e>
                          <m:sub>
                            <m:r>
                              <a:rPr lang="el-GR" altLang="zh-CN" sz="1800" b="0" i="1" smtClean="0">
                                <a:latin typeface="Cambria Math" panose="02040503050406030204" pitchFamily="18" charset="0"/>
                                <a:ea typeface="+mn-ea"/>
                              </a:rPr>
                              <m:t>0</m:t>
                            </m:r>
                          </m:sub>
                        </m:sSub>
                      </m:e>
                    </m:d>
                    <m:r>
                      <a:rPr lang="el-GR" altLang="zh-CN" sz="1800" b="0" i="1" smtClean="0">
                        <a:latin typeface="Cambria Math" panose="02040503050406030204" pitchFamily="18" charset="0"/>
                        <a:ea typeface="+mn-ea"/>
                      </a:rPr>
                      <m:t>=</m:t>
                    </m:r>
                    <m:r>
                      <a:rPr lang="en-US" altLang="zh-CN" sz="1800" b="0" i="1" smtClean="0">
                        <a:latin typeface="Cambria Math" panose="02040503050406030204" pitchFamily="18" charset="0"/>
                        <a:ea typeface="+mn-ea"/>
                      </a:rPr>
                      <m:t>𝑅</m:t>
                    </m:r>
                  </m:oMath>
                </a14:m>
                <a:r>
                  <a:rPr lang="zh-CN" altLang="en-US" sz="1800" i="1" dirty="0">
                    <a:latin typeface="+mn-lt"/>
                    <a:ea typeface="黑体"/>
                  </a:rPr>
                  <a:t>，</a:t>
                </a:r>
                <a:r>
                  <a:rPr lang="en-US" altLang="zh-CN" sz="1800" dirty="0"/>
                  <a:t> </a:t>
                </a:r>
                <a14:m>
                  <m:oMath xmlns:m="http://schemas.openxmlformats.org/officeDocument/2006/math">
                    <m:acc>
                      <m:accPr>
                        <m:chr m:val="⃑"/>
                        <m:ctrlPr>
                          <a:rPr lang="en-US" altLang="zh-CN" sz="1800" i="1" smtClean="0">
                            <a:latin typeface="Cambria Math" panose="02040503050406030204" pitchFamily="18" charset="0"/>
                          </a:rPr>
                        </m:ctrlPr>
                      </m:accPr>
                      <m:e>
                        <m:r>
                          <a:rPr lang="en-US" altLang="zh-CN" sz="1800" b="0" i="1" smtClean="0">
                            <a:latin typeface="Cambria Math" panose="02040503050406030204" pitchFamily="18" charset="0"/>
                          </a:rPr>
                          <m:t>𝑥</m:t>
                        </m:r>
                      </m:e>
                    </m:acc>
                    <m:r>
                      <a:rPr lang="en-US" altLang="zh-CN" sz="1800" i="1">
                        <a:latin typeface="Cambria Math" panose="02040503050406030204" pitchFamily="18" charset="0"/>
                      </a:rPr>
                      <m:t>−</m:t>
                    </m:r>
                    <m:acc>
                      <m:accPr>
                        <m:chr m:val="⃑"/>
                        <m:ctrlPr>
                          <a:rPr lang="en-US" altLang="zh-CN" sz="1800" i="1" smtClean="0">
                            <a:latin typeface="Cambria Math" panose="02040503050406030204" pitchFamily="18" charset="0"/>
                          </a:rPr>
                        </m:ctrlPr>
                      </m:accPr>
                      <m:e>
                        <m:r>
                          <a:rPr lang="en-US" altLang="zh-CN" sz="1800" b="0" i="1" smtClean="0">
                            <a:latin typeface="Cambria Math" panose="02040503050406030204" pitchFamily="18" charset="0"/>
                          </a:rPr>
                          <m:t>𝑟</m:t>
                        </m:r>
                      </m:e>
                    </m:acc>
                    <m:d>
                      <m:dPr>
                        <m:ctrlPr>
                          <a:rPr lang="en-US" altLang="zh-CN" sz="1800" i="1">
                            <a:latin typeface="Cambria Math" panose="02040503050406030204" pitchFamily="18" charset="0"/>
                          </a:rPr>
                        </m:ctrlPr>
                      </m:dPr>
                      <m:e>
                        <m:sSub>
                          <m:sSubPr>
                            <m:ctrlPr>
                              <a:rPr lang="en-US" altLang="zh-CN" sz="1800" i="1">
                                <a:latin typeface="Cambria Math" panose="02040503050406030204" pitchFamily="18" charset="0"/>
                              </a:rPr>
                            </m:ctrlPr>
                          </m:sSubPr>
                          <m:e>
                            <m:r>
                              <a:rPr lang="el-GR" altLang="zh-CN" sz="1800" i="1">
                                <a:latin typeface="Cambria Math" panose="02040503050406030204" pitchFamily="18" charset="0"/>
                              </a:rPr>
                              <m:t>𝜏</m:t>
                            </m:r>
                          </m:e>
                          <m:sub>
                            <m:r>
                              <a:rPr lang="el-GR" altLang="zh-CN" sz="1800" i="1">
                                <a:latin typeface="Cambria Math" panose="02040503050406030204" pitchFamily="18" charset="0"/>
                              </a:rPr>
                              <m:t>0</m:t>
                            </m:r>
                          </m:sub>
                        </m:sSub>
                      </m:e>
                    </m:d>
                    <m:r>
                      <a:rPr lang="el-GR" altLang="zh-CN" sz="1800" i="1">
                        <a:latin typeface="Cambria Math" panose="02040503050406030204" pitchFamily="18" charset="0"/>
                      </a:rPr>
                      <m:t>=</m:t>
                    </m:r>
                    <m:r>
                      <a:rPr lang="en-US" altLang="zh-CN" sz="1800" i="1">
                        <a:latin typeface="Cambria Math" panose="02040503050406030204" pitchFamily="18" charset="0"/>
                      </a:rPr>
                      <m:t>𝑅</m:t>
                    </m:r>
                    <m:acc>
                      <m:accPr>
                        <m:chr m:val="⃑"/>
                        <m:ctrlPr>
                          <a:rPr lang="en-US" altLang="zh-CN" sz="1800" b="0" i="1" smtClean="0">
                            <a:latin typeface="Cambria Math" panose="02040503050406030204" pitchFamily="18" charset="0"/>
                          </a:rPr>
                        </m:ctrlPr>
                      </m:accPr>
                      <m:e>
                        <m:r>
                          <a:rPr lang="en-US" altLang="zh-CN" sz="1800" i="1">
                            <a:latin typeface="Cambria Math" panose="02040503050406030204" pitchFamily="18" charset="0"/>
                          </a:rPr>
                          <m:t>𝑛</m:t>
                        </m:r>
                      </m:e>
                    </m:acc>
                  </m:oMath>
                </a14:m>
                <a:endParaRPr lang="en-US" altLang="zh-CN" sz="1800" i="1" dirty="0">
                  <a:latin typeface="+mn-lt"/>
                  <a:ea typeface="黑体"/>
                </a:endParaRPr>
              </a:p>
              <a:p>
                <a:pPr algn="ctr">
                  <a:lnSpc>
                    <a:spcPct val="150000"/>
                  </a:lnSpc>
                </a:pPr>
                <a:endParaRPr lang="en-US" altLang="zh-CN" sz="1800" dirty="0">
                  <a:latin typeface="+mn-lt"/>
                  <a:ea typeface="黑体"/>
                </a:endParaRPr>
              </a:p>
            </p:txBody>
          </p:sp>
        </mc:Choice>
        <mc:Fallback xmlns="">
          <p:sp>
            <p:nvSpPr>
              <p:cNvPr id="8" name="文本框 7">
                <a:extLst>
                  <a:ext uri="{FF2B5EF4-FFF2-40B4-BE49-F238E27FC236}">
                    <a16:creationId xmlns:a16="http://schemas.microsoft.com/office/drawing/2014/main" id="{0EAFDAEB-6B4E-E16E-2F0B-679E953B5BCB}"/>
                  </a:ext>
                </a:extLst>
              </p:cNvPr>
              <p:cNvSpPr txBox="1">
                <a:spLocks noRot="1" noChangeAspect="1" noMove="1" noResize="1" noEditPoints="1" noAdjustHandles="1" noChangeArrowheads="1" noChangeShapeType="1" noTextEdit="1"/>
              </p:cNvSpPr>
              <p:nvPr/>
            </p:nvSpPr>
            <p:spPr>
              <a:xfrm>
                <a:off x="58522" y="887269"/>
                <a:ext cx="8946489" cy="3465244"/>
              </a:xfrm>
              <a:prstGeom prst="rect">
                <a:avLst/>
              </a:prstGeom>
              <a:blipFill>
                <a:blip r:embed="rId3"/>
                <a:stretch>
                  <a:fillRect l="-613"/>
                </a:stretch>
              </a:blipFill>
            </p:spPr>
            <p:txBody>
              <a:bodyPr/>
              <a:lstStyle/>
              <a:p>
                <a:r>
                  <a:rPr lang="zh-CN" altLang="en-US">
                    <a:noFill/>
                  </a:rPr>
                  <a:t> </a:t>
                </a:r>
              </a:p>
            </p:txBody>
          </p:sp>
        </mc:Fallback>
      </mc:AlternateContent>
      <p:graphicFrame>
        <p:nvGraphicFramePr>
          <p:cNvPr id="5" name="对象 4">
            <a:extLst>
              <a:ext uri="{FF2B5EF4-FFF2-40B4-BE49-F238E27FC236}">
                <a16:creationId xmlns:a16="http://schemas.microsoft.com/office/drawing/2014/main" id="{30252B42-AA8E-6BF9-3689-A6E08374C970}"/>
              </a:ext>
            </a:extLst>
          </p:cNvPr>
          <p:cNvGraphicFramePr>
            <a:graphicFrameLocks noChangeAspect="1"/>
          </p:cNvGraphicFramePr>
          <p:nvPr>
            <p:extLst>
              <p:ext uri="{D42A27DB-BD31-4B8C-83A1-F6EECF244321}">
                <p14:modId xmlns:p14="http://schemas.microsoft.com/office/powerpoint/2010/main" val="2494334455"/>
              </p:ext>
            </p:extLst>
          </p:nvPr>
        </p:nvGraphicFramePr>
        <p:xfrm>
          <a:off x="2303460" y="1846994"/>
          <a:ext cx="4537075" cy="1428750"/>
        </p:xfrm>
        <a:graphic>
          <a:graphicData uri="http://schemas.openxmlformats.org/presentationml/2006/ole">
            <mc:AlternateContent xmlns:mc="http://schemas.openxmlformats.org/markup-compatibility/2006">
              <mc:Choice xmlns:v="urn:schemas-microsoft-com:vml" Requires="v">
                <p:oleObj name="AxMath" r:id="rId4" imgW="3481200" imgH="1095120" progId="Equation.AxMath">
                  <p:embed/>
                </p:oleObj>
              </mc:Choice>
              <mc:Fallback>
                <p:oleObj name="AxMath" r:id="rId4" imgW="3481200" imgH="1095120" progId="Equation.AxMath">
                  <p:embed/>
                  <p:pic>
                    <p:nvPicPr>
                      <p:cNvPr id="0" name=""/>
                      <p:cNvPicPr/>
                      <p:nvPr/>
                    </p:nvPicPr>
                    <p:blipFill>
                      <a:blip r:embed="rId5"/>
                      <a:stretch>
                        <a:fillRect/>
                      </a:stretch>
                    </p:blipFill>
                    <p:spPr>
                      <a:xfrm>
                        <a:off x="2303460" y="1846994"/>
                        <a:ext cx="4537075" cy="1428750"/>
                      </a:xfrm>
                      <a:prstGeom prst="rect">
                        <a:avLst/>
                      </a:prstGeom>
                    </p:spPr>
                  </p:pic>
                </p:oleObj>
              </mc:Fallback>
            </mc:AlternateContent>
          </a:graphicData>
        </a:graphic>
      </p:graphicFrame>
      <p:pic>
        <p:nvPicPr>
          <p:cNvPr id="7" name="图片 6">
            <a:extLst>
              <a:ext uri="{FF2B5EF4-FFF2-40B4-BE49-F238E27FC236}">
                <a16:creationId xmlns:a16="http://schemas.microsoft.com/office/drawing/2014/main" id="{5F65F72D-6C97-20E7-64E8-998A00C9B488}"/>
              </a:ext>
            </a:extLst>
          </p:cNvPr>
          <p:cNvPicPr>
            <a:picLocks noChangeAspect="1"/>
          </p:cNvPicPr>
          <p:nvPr/>
        </p:nvPicPr>
        <p:blipFill>
          <a:blip r:embed="rId6"/>
          <a:stretch>
            <a:fillRect/>
          </a:stretch>
        </p:blipFill>
        <p:spPr>
          <a:xfrm>
            <a:off x="2410357" y="3819551"/>
            <a:ext cx="4323283" cy="2833109"/>
          </a:xfrm>
          <a:prstGeom prst="rect">
            <a:avLst/>
          </a:prstGeom>
        </p:spPr>
      </p:pic>
      <p:sp>
        <p:nvSpPr>
          <p:cNvPr id="2" name="文本框 1">
            <a:extLst>
              <a:ext uri="{FF2B5EF4-FFF2-40B4-BE49-F238E27FC236}">
                <a16:creationId xmlns:a16="http://schemas.microsoft.com/office/drawing/2014/main" id="{1766251D-2E8B-A5D9-02ED-91B1DA369919}"/>
              </a:ext>
            </a:extLst>
          </p:cNvPr>
          <p:cNvSpPr txBox="1"/>
          <p:nvPr/>
        </p:nvSpPr>
        <p:spPr>
          <a:xfrm>
            <a:off x="305821" y="197451"/>
            <a:ext cx="3570208" cy="461665"/>
          </a:xfrm>
          <a:prstGeom prst="rect">
            <a:avLst/>
          </a:prstGeom>
          <a:noFill/>
        </p:spPr>
        <p:txBody>
          <a:bodyPr wrap="none" rtlCol="0">
            <a:spAutoFit/>
          </a:bodyPr>
          <a:lstStyle/>
          <a:p>
            <a:r>
              <a:rPr lang="zh-CN" altLang="en-US" dirty="0">
                <a:solidFill>
                  <a:schemeClr val="bg1"/>
                </a:solidFill>
                <a:latin typeface="+mn-ea"/>
                <a:ea typeface="+mn-ea"/>
              </a:rPr>
              <a:t>二阶</a:t>
            </a:r>
            <a:r>
              <a:rPr lang="en-US" altLang="zh-CN" dirty="0">
                <a:solidFill>
                  <a:schemeClr val="bg1"/>
                </a:solidFill>
                <a:latin typeface="+mn-ea"/>
                <a:ea typeface="+mn-ea"/>
              </a:rPr>
              <a:t>Thomas</a:t>
            </a:r>
            <a:r>
              <a:rPr lang="zh-CN" altLang="en-US" dirty="0">
                <a:solidFill>
                  <a:schemeClr val="bg1"/>
                </a:solidFill>
                <a:latin typeface="+mn-ea"/>
                <a:ea typeface="+mn-ea"/>
              </a:rPr>
              <a:t>效应应用场景</a:t>
            </a:r>
          </a:p>
        </p:txBody>
      </p:sp>
    </p:spTree>
    <p:extLst>
      <p:ext uri="{BB962C8B-B14F-4D97-AF65-F5344CB8AC3E}">
        <p14:creationId xmlns:p14="http://schemas.microsoft.com/office/powerpoint/2010/main" val="35158009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0EAFDAEB-6B4E-E16E-2F0B-679E953B5BCB}"/>
                  </a:ext>
                </a:extLst>
              </p:cNvPr>
              <p:cNvSpPr txBox="1"/>
              <p:nvPr/>
            </p:nvSpPr>
            <p:spPr>
              <a:xfrm>
                <a:off x="-25603" y="858008"/>
                <a:ext cx="9195206" cy="5855514"/>
              </a:xfrm>
              <a:prstGeom prst="rect">
                <a:avLst/>
              </a:prstGeom>
              <a:noFill/>
            </p:spPr>
            <p:txBody>
              <a:bodyPr wrap="square">
                <a:spAutoFit/>
              </a:bodyPr>
              <a:lstStyle/>
              <a:p>
                <a:pPr>
                  <a:lnSpc>
                    <a:spcPct val="150000"/>
                  </a:lnSpc>
                </a:pPr>
                <a:r>
                  <a:rPr lang="en-US" altLang="zh-CN" sz="1800" dirty="0">
                    <a:latin typeface="黑体"/>
                    <a:ea typeface="黑体"/>
                  </a:rPr>
                  <a:t>    </a:t>
                </a:r>
                <a:r>
                  <a:rPr lang="zh-CN" altLang="en-US" sz="1800" dirty="0">
                    <a:latin typeface="黑体"/>
                    <a:ea typeface="黑体"/>
                  </a:rPr>
                  <a:t>其中</a:t>
                </a:r>
                <a14:m>
                  <m:oMath xmlns:m="http://schemas.openxmlformats.org/officeDocument/2006/math">
                    <m:acc>
                      <m:accPr>
                        <m:chr m:val="⃑"/>
                        <m:ctrlPr>
                          <a:rPr lang="zh-CN" altLang="en-US" sz="1800" i="1" smtClean="0">
                            <a:latin typeface="Cambria Math" panose="02040503050406030204" pitchFamily="18" charset="0"/>
                            <a:ea typeface="黑体"/>
                          </a:rPr>
                        </m:ctrlPr>
                      </m:accPr>
                      <m:e>
                        <m:r>
                          <a:rPr lang="en-US" altLang="zh-CN" sz="1800" b="0" i="1" smtClean="0">
                            <a:latin typeface="Cambria Math" panose="02040503050406030204" pitchFamily="18" charset="0"/>
                            <a:ea typeface="黑体"/>
                          </a:rPr>
                          <m:t>𝑛</m:t>
                        </m:r>
                      </m:e>
                    </m:acc>
                    <m:r>
                      <a:rPr lang="zh-CN" altLang="en-US" sz="1800" i="1">
                        <a:latin typeface="Cambria Math" panose="02040503050406030204" pitchFamily="18" charset="0"/>
                        <a:ea typeface="黑体"/>
                      </a:rPr>
                      <m:t>是</m:t>
                    </m:r>
                  </m:oMath>
                </a14:m>
                <a:r>
                  <a:rPr lang="zh-CN" altLang="en-US" sz="1800" dirty="0">
                    <a:latin typeface="黑体"/>
                    <a:ea typeface="黑体"/>
                  </a:rPr>
                  <a:t>由推迟势</a:t>
                </a:r>
                <a:r>
                  <a:rPr lang="en-US" altLang="zh-CN" sz="1800" dirty="0">
                    <a:latin typeface="黑体"/>
                    <a:ea typeface="黑体"/>
                  </a:rPr>
                  <a:t>(</a:t>
                </a:r>
                <a:r>
                  <a:rPr lang="zh-CN" altLang="en-US" sz="1800" dirty="0">
                    <a:latin typeface="黑体"/>
                    <a:ea typeface="黑体"/>
                  </a:rPr>
                  <a:t>或电磁相互作用的传播速度有限</a:t>
                </a:r>
                <a:r>
                  <a:rPr lang="en-US" altLang="zh-CN" sz="1800" dirty="0">
                    <a:latin typeface="黑体"/>
                    <a:ea typeface="黑体"/>
                  </a:rPr>
                  <a:t>)</a:t>
                </a:r>
                <a:r>
                  <a:rPr lang="zh-CN" altLang="en-US" sz="1800" dirty="0">
                    <a:latin typeface="黑体"/>
                    <a:ea typeface="黑体"/>
                  </a:rPr>
                  <a:t>而引入的</a:t>
                </a:r>
                <a14:m>
                  <m:oMath xmlns:m="http://schemas.openxmlformats.org/officeDocument/2006/math">
                    <m:sSub>
                      <m:sSubPr>
                        <m:ctrlPr>
                          <a:rPr lang="en-US" altLang="zh-CN" sz="1800" i="1" smtClean="0">
                            <a:latin typeface="Cambria Math" panose="02040503050406030204" pitchFamily="18" charset="0"/>
                            <a:ea typeface="黑体"/>
                          </a:rPr>
                        </m:ctrlPr>
                      </m:sSubPr>
                      <m:e>
                        <m:r>
                          <a:rPr lang="el-GR" altLang="zh-CN" sz="1800" b="0" i="1" smtClean="0">
                            <a:latin typeface="Cambria Math" panose="02040503050406030204" pitchFamily="18" charset="0"/>
                            <a:ea typeface="黑体"/>
                          </a:rPr>
                          <m:t>𝜏</m:t>
                        </m:r>
                      </m:e>
                      <m:sub>
                        <m:r>
                          <a:rPr lang="el-GR" altLang="zh-CN" sz="1800" b="0" i="1" smtClean="0">
                            <a:latin typeface="Cambria Math" panose="02040503050406030204" pitchFamily="18" charset="0"/>
                            <a:ea typeface="黑体"/>
                          </a:rPr>
                          <m:t>0</m:t>
                        </m:r>
                      </m:sub>
                    </m:sSub>
                  </m:oMath>
                </a14:m>
                <a:r>
                  <a:rPr lang="zh-CN" altLang="en-US" sz="1800" dirty="0">
                    <a:latin typeface="黑体"/>
                    <a:ea typeface="黑体"/>
                  </a:rPr>
                  <a:t>时刻的作用矢向。从这里就可以看出电场、磁场分布都</a:t>
                </a:r>
                <a:r>
                  <a:rPr lang="zh-CN" altLang="en-US" sz="1800" dirty="0">
                    <a:solidFill>
                      <a:srgbClr val="FF0000"/>
                    </a:solidFill>
                    <a:latin typeface="黑体"/>
                    <a:ea typeface="黑体"/>
                  </a:rPr>
                  <a:t>是且仅是</a:t>
                </a:r>
                <a:r>
                  <a:rPr lang="zh-CN" altLang="en-US" sz="1800" dirty="0">
                    <a:latin typeface="黑体"/>
                    <a:ea typeface="黑体"/>
                  </a:rPr>
                  <a:t>电荷运动速度和加速度的函数。求解这个方程组结果表明电场强度和磁感应强度的分布可以分为速度场</a:t>
                </a:r>
                <a:r>
                  <a:rPr lang="en-US" altLang="zh-CN" sz="1800" dirty="0">
                    <a:latin typeface="黑体"/>
                    <a:ea typeface="黑体"/>
                  </a:rPr>
                  <a:t>(</a:t>
                </a:r>
                <a:r>
                  <a:rPr lang="zh-CN" altLang="en-US" sz="1800" dirty="0">
                    <a:latin typeface="黑体"/>
                    <a:ea typeface="黑体"/>
                  </a:rPr>
                  <a:t>静止场</a:t>
                </a:r>
                <a:r>
                  <a:rPr lang="en-US" altLang="zh-CN" sz="1800" dirty="0">
                    <a:latin typeface="黑体"/>
                    <a:ea typeface="黑体"/>
                  </a:rPr>
                  <a:t>)</a:t>
                </a:r>
                <a:r>
                  <a:rPr lang="zh-CN" altLang="en-US" sz="1800" dirty="0">
                    <a:latin typeface="黑体"/>
                    <a:ea typeface="黑体"/>
                  </a:rPr>
                  <a:t>和加速度场</a:t>
                </a:r>
                <a:r>
                  <a:rPr lang="en-US" altLang="zh-CN" sz="1800" dirty="0">
                    <a:latin typeface="黑体"/>
                    <a:ea typeface="黑体"/>
                  </a:rPr>
                  <a:t>(</a:t>
                </a:r>
                <a:r>
                  <a:rPr lang="zh-CN" altLang="en-US" sz="1800" dirty="0">
                    <a:latin typeface="黑体"/>
                    <a:ea typeface="黑体"/>
                  </a:rPr>
                  <a:t>辐射场</a:t>
                </a:r>
                <a:r>
                  <a:rPr lang="en-US" altLang="zh-CN" sz="1800" dirty="0">
                    <a:latin typeface="黑体"/>
                    <a:ea typeface="黑体"/>
                  </a:rPr>
                  <a:t>)</a:t>
                </a:r>
                <a:r>
                  <a:rPr lang="zh-CN" altLang="en-US" sz="1800" dirty="0">
                    <a:latin typeface="黑体"/>
                    <a:ea typeface="黑体"/>
                  </a:rPr>
                  <a:t> ：</a:t>
                </a:r>
                <a:endParaRPr lang="en-US" altLang="zh-CN" sz="1800" dirty="0">
                  <a:latin typeface="黑体"/>
                  <a:ea typeface="黑体"/>
                </a:endParaRPr>
              </a:p>
              <a:p>
                <a:pPr>
                  <a:lnSpc>
                    <a:spcPct val="150000"/>
                  </a:lnSpc>
                </a:pPr>
                <a:endParaRPr lang="en-US" altLang="zh-CN" sz="1800" i="1" dirty="0">
                  <a:latin typeface="黑体"/>
                  <a:ea typeface="黑体"/>
                </a:endParaRPr>
              </a:p>
              <a:p>
                <a:pPr>
                  <a:lnSpc>
                    <a:spcPct val="150000"/>
                  </a:lnSpc>
                </a:pPr>
                <a:endParaRPr lang="en-US" altLang="zh-CN" sz="1800" i="1" dirty="0">
                  <a:latin typeface="黑体"/>
                  <a:ea typeface="黑体"/>
                </a:endParaRPr>
              </a:p>
              <a:p>
                <a:pPr>
                  <a:lnSpc>
                    <a:spcPct val="150000"/>
                  </a:lnSpc>
                </a:pPr>
                <a:r>
                  <a:rPr lang="en-US" altLang="zh-CN" sz="1800" i="1" dirty="0">
                    <a:latin typeface="黑体"/>
                    <a:ea typeface="黑体"/>
                  </a:rPr>
                  <a:t>    </a:t>
                </a:r>
              </a:p>
              <a:p>
                <a:pPr>
                  <a:lnSpc>
                    <a:spcPct val="150000"/>
                  </a:lnSpc>
                </a:pPr>
                <a:r>
                  <a:rPr lang="en-US" altLang="zh-CN" sz="1800" i="1" dirty="0">
                    <a:latin typeface="黑体"/>
                    <a:ea typeface="黑体"/>
                  </a:rPr>
                  <a:t>    </a:t>
                </a:r>
                <a:r>
                  <a:rPr lang="zh-CN" altLang="en-US" sz="1800" dirty="0">
                    <a:latin typeface="黑体"/>
                    <a:ea typeface="黑体"/>
                  </a:rPr>
                  <a:t>考虑</a:t>
                </a:r>
                <a:r>
                  <a:rPr lang="en-US" altLang="zh-CN" sz="1800" dirty="0">
                    <a:latin typeface="+mn-lt"/>
                    <a:ea typeface="黑体"/>
                  </a:rPr>
                  <a:t>Thomas</a:t>
                </a:r>
                <a:r>
                  <a:rPr lang="zh-CN" altLang="en-US" sz="1800" dirty="0">
                    <a:latin typeface="黑体"/>
                    <a:ea typeface="黑体"/>
                  </a:rPr>
                  <a:t>效应后并不修正</a:t>
                </a:r>
                <a14:m>
                  <m:oMath xmlns:m="http://schemas.openxmlformats.org/officeDocument/2006/math">
                    <m:r>
                      <a:rPr lang="el-GR" altLang="zh-CN" sz="1800" b="0" i="1" smtClean="0">
                        <a:latin typeface="Cambria Math" panose="02040503050406030204" pitchFamily="18" charset="0"/>
                        <a:ea typeface="黑体"/>
                      </a:rPr>
                      <m:t>𝛽</m:t>
                    </m:r>
                  </m:oMath>
                </a14:m>
                <a:r>
                  <a:rPr lang="zh-CN" altLang="en-US" sz="1800" i="1" dirty="0">
                    <a:latin typeface="+mn-lt"/>
                    <a:ea typeface="黑体"/>
                  </a:rPr>
                  <a:t>，</a:t>
                </a:r>
                <a:r>
                  <a:rPr lang="zh-CN" altLang="en-US" sz="1800" dirty="0">
                    <a:latin typeface="+mn-lt"/>
                    <a:ea typeface="黑体"/>
                  </a:rPr>
                  <a:t>故电场应当不受影响；但磁场会受到进动的影响，故第二式将不再成立。具体地讲，磁场的速度场将受到一阶</a:t>
                </a:r>
                <a:r>
                  <a:rPr lang="en-US" altLang="zh-CN" sz="1800" dirty="0">
                    <a:latin typeface="+mn-lt"/>
                    <a:ea typeface="黑体"/>
                  </a:rPr>
                  <a:t>Thomas</a:t>
                </a:r>
                <a:r>
                  <a:rPr lang="zh-CN" altLang="en-US" sz="1800" dirty="0">
                    <a:latin typeface="+mn-lt"/>
                    <a:ea typeface="黑体"/>
                  </a:rPr>
                  <a:t>效应的校正，加</a:t>
                </a:r>
                <a:r>
                  <a:rPr lang="zh-CN" altLang="en-US" sz="1800" dirty="0">
                    <a:ea typeface="黑体"/>
                  </a:rPr>
                  <a:t>速度场将受到二阶</a:t>
                </a:r>
                <a:r>
                  <a:rPr lang="en-US" altLang="zh-CN" sz="1800" dirty="0">
                    <a:latin typeface="+mn-lt"/>
                    <a:ea typeface="黑体"/>
                  </a:rPr>
                  <a:t>Thomas</a:t>
                </a:r>
                <a:r>
                  <a:rPr lang="zh-CN" altLang="en-US" sz="1800" dirty="0">
                    <a:ea typeface="黑体"/>
                  </a:rPr>
                  <a:t>效应的校正，这就是二阶</a:t>
                </a:r>
                <a:r>
                  <a:rPr lang="en-US" altLang="zh-CN" sz="1800" dirty="0">
                    <a:latin typeface="+mn-lt"/>
                    <a:ea typeface="黑体"/>
                  </a:rPr>
                  <a:t>Thomas</a:t>
                </a:r>
                <a:r>
                  <a:rPr lang="zh-CN" altLang="en-US" sz="1800" dirty="0">
                    <a:ea typeface="黑体"/>
                  </a:rPr>
                  <a:t>效应的观测效应，其具体形式仍有待探讨。考虑到：</a:t>
                </a:r>
                <a:r>
                  <a:rPr lang="en-US" altLang="zh-CN" sz="1800" dirty="0">
                    <a:latin typeface="+mn-lt"/>
                    <a:ea typeface="黑体"/>
                  </a:rPr>
                  <a:t>1. </a:t>
                </a:r>
                <a:r>
                  <a:rPr lang="zh-CN" altLang="en-US" sz="1800" dirty="0">
                    <a:latin typeface="黑体"/>
                    <a:ea typeface="黑体"/>
                  </a:rPr>
                  <a:t>可以从辐射场辐射电磁波</a:t>
                </a:r>
                <a:r>
                  <a:rPr lang="en-US" altLang="zh-CN" sz="1800" dirty="0">
                    <a:latin typeface="黑体"/>
                    <a:ea typeface="黑体"/>
                  </a:rPr>
                  <a:t>(</a:t>
                </a:r>
                <a:r>
                  <a:rPr lang="zh-CN" altLang="en-US" sz="1800" dirty="0">
                    <a:latin typeface="黑体"/>
                    <a:ea typeface="黑体"/>
                  </a:rPr>
                  <a:t>即电磁耦合</a:t>
                </a:r>
                <a:r>
                  <a:rPr lang="en-US" altLang="zh-CN" sz="1800" dirty="0">
                    <a:latin typeface="黑体"/>
                    <a:ea typeface="黑体"/>
                  </a:rPr>
                  <a:t>)</a:t>
                </a:r>
                <a:r>
                  <a:rPr lang="zh-CN" altLang="en-US" sz="1800" dirty="0">
                    <a:latin typeface="黑体"/>
                    <a:ea typeface="黑体"/>
                  </a:rPr>
                  <a:t>，而静止场不辐射电磁波；</a:t>
                </a:r>
                <a:r>
                  <a:rPr lang="en-US" altLang="zh-CN" sz="1800" dirty="0">
                    <a:latin typeface="+mn-lt"/>
                    <a:ea typeface="黑体"/>
                  </a:rPr>
                  <a:t>2. </a:t>
                </a:r>
                <a:r>
                  <a:rPr lang="zh-CN" altLang="en-US" sz="1800" dirty="0">
                    <a:latin typeface="黑体"/>
                    <a:ea typeface="黑体"/>
                  </a:rPr>
                  <a:t>辐射场是由于电荷的速度变化率产生的，而速度变化率产生时变电磁场，进而产生电磁耦合，静止场是惯性运动不存在时变电磁场故不存在电磁耦合；</a:t>
                </a:r>
                <a:endParaRPr lang="en-US" altLang="zh-CN" sz="1800" dirty="0">
                  <a:latin typeface="黑体"/>
                  <a:ea typeface="黑体"/>
                </a:endParaRPr>
              </a:p>
              <a:p>
                <a:pPr>
                  <a:lnSpc>
                    <a:spcPct val="150000"/>
                  </a:lnSpc>
                </a:pPr>
                <a:r>
                  <a:rPr lang="en-US" altLang="zh-CN" sz="1800" dirty="0">
                    <a:latin typeface="黑体"/>
                    <a:ea typeface="黑体"/>
                  </a:rPr>
                  <a:t>    </a:t>
                </a:r>
                <a:r>
                  <a:rPr lang="zh-CN" altLang="en-US" sz="1800" dirty="0">
                    <a:latin typeface="黑体"/>
                    <a:ea typeface="黑体"/>
                  </a:rPr>
                  <a:t>因此本质上，静止场对应于</a:t>
                </a:r>
                <a:r>
                  <a:rPr lang="en-US" altLang="zh-CN" sz="1800" dirty="0">
                    <a:latin typeface="+mn-lt"/>
                    <a:ea typeface="黑体"/>
                  </a:rPr>
                  <a:t>Maxwell</a:t>
                </a:r>
                <a:r>
                  <a:rPr lang="zh-CN" altLang="en-US" sz="1800" dirty="0">
                    <a:latin typeface="黑体"/>
                    <a:ea typeface="黑体"/>
                  </a:rPr>
                  <a:t>方程组中的源激发场，辐射场对应于</a:t>
                </a:r>
                <a:r>
                  <a:rPr lang="en-US" altLang="zh-CN" sz="1800" dirty="0">
                    <a:latin typeface="+mn-lt"/>
                    <a:ea typeface="黑体"/>
                  </a:rPr>
                  <a:t>Maxwell</a:t>
                </a:r>
                <a:r>
                  <a:rPr lang="zh-CN" altLang="en-US" sz="1800" dirty="0">
                    <a:latin typeface="黑体"/>
                    <a:ea typeface="黑体"/>
                  </a:rPr>
                  <a:t>方程组中的电磁耦合场</a:t>
                </a:r>
                <a:r>
                  <a:rPr lang="en-US" altLang="zh-CN" sz="1800" dirty="0">
                    <a:latin typeface="黑体"/>
                    <a:ea typeface="黑体"/>
                  </a:rPr>
                  <a:t>/</a:t>
                </a:r>
                <a:r>
                  <a:rPr lang="zh-CN" altLang="en-US" sz="1800" dirty="0">
                    <a:latin typeface="黑体"/>
                    <a:ea typeface="黑体"/>
                  </a:rPr>
                  <a:t>感应场</a:t>
                </a:r>
                <a:endParaRPr lang="en-US" altLang="zh-CN" sz="1800" i="1" dirty="0">
                  <a:latin typeface="+mn-lt"/>
                  <a:ea typeface="黑体"/>
                </a:endParaRPr>
              </a:p>
            </p:txBody>
          </p:sp>
        </mc:Choice>
        <mc:Fallback xmlns="">
          <p:sp>
            <p:nvSpPr>
              <p:cNvPr id="8" name="文本框 7">
                <a:extLst>
                  <a:ext uri="{FF2B5EF4-FFF2-40B4-BE49-F238E27FC236}">
                    <a16:creationId xmlns:a16="http://schemas.microsoft.com/office/drawing/2014/main" id="{0EAFDAEB-6B4E-E16E-2F0B-679E953B5BCB}"/>
                  </a:ext>
                </a:extLst>
              </p:cNvPr>
              <p:cNvSpPr txBox="1">
                <a:spLocks noRot="1" noChangeAspect="1" noMove="1" noResize="1" noEditPoints="1" noAdjustHandles="1" noChangeArrowheads="1" noChangeShapeType="1" noTextEdit="1"/>
              </p:cNvSpPr>
              <p:nvPr/>
            </p:nvSpPr>
            <p:spPr>
              <a:xfrm>
                <a:off x="-25603" y="858008"/>
                <a:ext cx="9195206" cy="5855514"/>
              </a:xfrm>
              <a:prstGeom prst="rect">
                <a:avLst/>
              </a:prstGeom>
              <a:blipFill>
                <a:blip r:embed="rId3"/>
                <a:stretch>
                  <a:fillRect l="-597" r="-1923" b="-521"/>
                </a:stretch>
              </a:blipFill>
            </p:spPr>
            <p:txBody>
              <a:bodyPr/>
              <a:lstStyle/>
              <a:p>
                <a:r>
                  <a:rPr lang="zh-CN" altLang="en-US">
                    <a:noFill/>
                  </a:rPr>
                  <a:t> </a:t>
                </a:r>
              </a:p>
            </p:txBody>
          </p:sp>
        </mc:Fallback>
      </mc:AlternateContent>
      <p:graphicFrame>
        <p:nvGraphicFramePr>
          <p:cNvPr id="5" name="对象 4">
            <a:extLst>
              <a:ext uri="{FF2B5EF4-FFF2-40B4-BE49-F238E27FC236}">
                <a16:creationId xmlns:a16="http://schemas.microsoft.com/office/drawing/2014/main" id="{30252B42-AA8E-6BF9-3689-A6E08374C970}"/>
              </a:ext>
            </a:extLst>
          </p:cNvPr>
          <p:cNvGraphicFramePr>
            <a:graphicFrameLocks noChangeAspect="1"/>
          </p:cNvGraphicFramePr>
          <p:nvPr>
            <p:extLst>
              <p:ext uri="{D42A27DB-BD31-4B8C-83A1-F6EECF244321}">
                <p14:modId xmlns:p14="http://schemas.microsoft.com/office/powerpoint/2010/main" val="1861842001"/>
              </p:ext>
            </p:extLst>
          </p:nvPr>
        </p:nvGraphicFramePr>
        <p:xfrm>
          <a:off x="2282825" y="2182470"/>
          <a:ext cx="4578350" cy="1231900"/>
        </p:xfrm>
        <a:graphic>
          <a:graphicData uri="http://schemas.openxmlformats.org/presentationml/2006/ole">
            <mc:AlternateContent xmlns:mc="http://schemas.openxmlformats.org/markup-compatibility/2006">
              <mc:Choice xmlns:v="urn:schemas-microsoft-com:vml" Requires="v">
                <p:oleObj name="AxMath" r:id="rId4" imgW="3512880" imgH="945000" progId="Equation.AxMath">
                  <p:embed/>
                </p:oleObj>
              </mc:Choice>
              <mc:Fallback>
                <p:oleObj name="AxMath" r:id="rId4" imgW="3512880" imgH="945000" progId="Equation.AxMath">
                  <p:embed/>
                  <p:pic>
                    <p:nvPicPr>
                      <p:cNvPr id="5" name="对象 4">
                        <a:extLst>
                          <a:ext uri="{FF2B5EF4-FFF2-40B4-BE49-F238E27FC236}">
                            <a16:creationId xmlns:a16="http://schemas.microsoft.com/office/drawing/2014/main" id="{30252B42-AA8E-6BF9-3689-A6E08374C970}"/>
                          </a:ext>
                        </a:extLst>
                      </p:cNvPr>
                      <p:cNvPicPr/>
                      <p:nvPr/>
                    </p:nvPicPr>
                    <p:blipFill>
                      <a:blip r:embed="rId5"/>
                      <a:stretch>
                        <a:fillRect/>
                      </a:stretch>
                    </p:blipFill>
                    <p:spPr>
                      <a:xfrm>
                        <a:off x="2282825" y="2182470"/>
                        <a:ext cx="4578350" cy="1231900"/>
                      </a:xfrm>
                      <a:prstGeom prst="rect">
                        <a:avLst/>
                      </a:prstGeom>
                    </p:spPr>
                  </p:pic>
                </p:oleObj>
              </mc:Fallback>
            </mc:AlternateContent>
          </a:graphicData>
        </a:graphic>
      </p:graphicFrame>
      <p:sp>
        <p:nvSpPr>
          <p:cNvPr id="2" name="文本框 1">
            <a:extLst>
              <a:ext uri="{FF2B5EF4-FFF2-40B4-BE49-F238E27FC236}">
                <a16:creationId xmlns:a16="http://schemas.microsoft.com/office/drawing/2014/main" id="{1BBCCF47-62F1-5845-3562-6B793119B71B}"/>
              </a:ext>
            </a:extLst>
          </p:cNvPr>
          <p:cNvSpPr txBox="1"/>
          <p:nvPr/>
        </p:nvSpPr>
        <p:spPr>
          <a:xfrm>
            <a:off x="305821" y="197451"/>
            <a:ext cx="3570208" cy="461665"/>
          </a:xfrm>
          <a:prstGeom prst="rect">
            <a:avLst/>
          </a:prstGeom>
          <a:noFill/>
        </p:spPr>
        <p:txBody>
          <a:bodyPr wrap="none" rtlCol="0">
            <a:spAutoFit/>
          </a:bodyPr>
          <a:lstStyle/>
          <a:p>
            <a:r>
              <a:rPr lang="zh-CN" altLang="en-US" dirty="0">
                <a:solidFill>
                  <a:schemeClr val="bg1"/>
                </a:solidFill>
                <a:latin typeface="+mn-ea"/>
                <a:ea typeface="+mn-ea"/>
              </a:rPr>
              <a:t>二阶</a:t>
            </a:r>
            <a:r>
              <a:rPr lang="en-US" altLang="zh-CN" dirty="0">
                <a:solidFill>
                  <a:schemeClr val="bg1"/>
                </a:solidFill>
                <a:latin typeface="+mn-ea"/>
                <a:ea typeface="+mn-ea"/>
              </a:rPr>
              <a:t>Thomas</a:t>
            </a:r>
            <a:r>
              <a:rPr lang="zh-CN" altLang="en-US" dirty="0">
                <a:solidFill>
                  <a:schemeClr val="bg1"/>
                </a:solidFill>
                <a:latin typeface="+mn-ea"/>
                <a:ea typeface="+mn-ea"/>
              </a:rPr>
              <a:t>效应应用场景</a:t>
            </a:r>
          </a:p>
        </p:txBody>
      </p:sp>
    </p:spTree>
    <p:extLst>
      <p:ext uri="{BB962C8B-B14F-4D97-AF65-F5344CB8AC3E}">
        <p14:creationId xmlns:p14="http://schemas.microsoft.com/office/powerpoint/2010/main" val="6930831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对象 4">
            <a:extLst>
              <a:ext uri="{FF2B5EF4-FFF2-40B4-BE49-F238E27FC236}">
                <a16:creationId xmlns:a16="http://schemas.microsoft.com/office/drawing/2014/main" id="{30252B42-AA8E-6BF9-3689-A6E08374C970}"/>
              </a:ext>
            </a:extLst>
          </p:cNvPr>
          <p:cNvGraphicFramePr>
            <a:graphicFrameLocks noChangeAspect="1"/>
          </p:cNvGraphicFramePr>
          <p:nvPr>
            <p:extLst>
              <p:ext uri="{D42A27DB-BD31-4B8C-83A1-F6EECF244321}">
                <p14:modId xmlns:p14="http://schemas.microsoft.com/office/powerpoint/2010/main" val="1744999751"/>
              </p:ext>
            </p:extLst>
          </p:nvPr>
        </p:nvGraphicFramePr>
        <p:xfrm>
          <a:off x="3169443" y="1417771"/>
          <a:ext cx="2805113" cy="614363"/>
        </p:xfrm>
        <a:graphic>
          <a:graphicData uri="http://schemas.openxmlformats.org/presentationml/2006/ole">
            <mc:AlternateContent xmlns:mc="http://schemas.openxmlformats.org/markup-compatibility/2006">
              <mc:Choice xmlns:v="urn:schemas-microsoft-com:vml" Requires="v">
                <p:oleObj name="AxMath" r:id="rId3" imgW="2153160" imgH="471240" progId="Equation.AxMath">
                  <p:embed/>
                </p:oleObj>
              </mc:Choice>
              <mc:Fallback>
                <p:oleObj name="AxMath" r:id="rId3" imgW="2153160" imgH="471240" progId="Equation.AxMath">
                  <p:embed/>
                  <p:pic>
                    <p:nvPicPr>
                      <p:cNvPr id="5" name="对象 4">
                        <a:extLst>
                          <a:ext uri="{FF2B5EF4-FFF2-40B4-BE49-F238E27FC236}">
                            <a16:creationId xmlns:a16="http://schemas.microsoft.com/office/drawing/2014/main" id="{30252B42-AA8E-6BF9-3689-A6E08374C970}"/>
                          </a:ext>
                        </a:extLst>
                      </p:cNvPr>
                      <p:cNvPicPr/>
                      <p:nvPr/>
                    </p:nvPicPr>
                    <p:blipFill>
                      <a:blip r:embed="rId4"/>
                      <a:stretch>
                        <a:fillRect/>
                      </a:stretch>
                    </p:blipFill>
                    <p:spPr>
                      <a:xfrm>
                        <a:off x="3169443" y="1417771"/>
                        <a:ext cx="2805113" cy="614363"/>
                      </a:xfrm>
                      <a:prstGeom prst="rect">
                        <a:avLst/>
                      </a:prstGeom>
                    </p:spPr>
                  </p:pic>
                </p:oleObj>
              </mc:Fallback>
            </mc:AlternateContent>
          </a:graphicData>
        </a:graphic>
      </p:graphicFrame>
      <p:sp>
        <p:nvSpPr>
          <p:cNvPr id="6" name="文本框 5">
            <a:extLst>
              <a:ext uri="{FF2B5EF4-FFF2-40B4-BE49-F238E27FC236}">
                <a16:creationId xmlns:a16="http://schemas.microsoft.com/office/drawing/2014/main" id="{B1DDF0B2-D72E-CA6B-4C85-F6D019AA3251}"/>
              </a:ext>
            </a:extLst>
          </p:cNvPr>
          <p:cNvSpPr txBox="1"/>
          <p:nvPr/>
        </p:nvSpPr>
        <p:spPr>
          <a:xfrm>
            <a:off x="489637" y="946038"/>
            <a:ext cx="8295918" cy="369332"/>
          </a:xfrm>
          <a:prstGeom prst="rect">
            <a:avLst/>
          </a:prstGeom>
          <a:noFill/>
        </p:spPr>
        <p:txBody>
          <a:bodyPr wrap="square">
            <a:spAutoFit/>
          </a:bodyPr>
          <a:lstStyle/>
          <a:p>
            <a:r>
              <a:rPr lang="zh-CN" altLang="en-US" sz="1800" dirty="0">
                <a:latin typeface="+mn-lt"/>
                <a:ea typeface="黑体"/>
              </a:rPr>
              <a:t>运动电荷所激发的</a:t>
            </a:r>
            <a:r>
              <a:rPr lang="en-US" altLang="zh-CN" sz="1800" dirty="0">
                <a:latin typeface="+mn-lt"/>
                <a:ea typeface="黑体"/>
              </a:rPr>
              <a:t>Lienard-Wiechert</a:t>
            </a:r>
            <a:r>
              <a:rPr lang="zh-CN" altLang="en-US" sz="1800" dirty="0">
                <a:latin typeface="+mn-lt"/>
                <a:ea typeface="黑体"/>
              </a:rPr>
              <a:t>势可表示作：</a:t>
            </a:r>
            <a:endParaRPr lang="zh-CN" altLang="en-US" sz="1800" dirty="0"/>
          </a:p>
        </p:txBody>
      </p:sp>
      <p:sp>
        <p:nvSpPr>
          <p:cNvPr id="7" name="文本框 6">
            <a:extLst>
              <a:ext uri="{FF2B5EF4-FFF2-40B4-BE49-F238E27FC236}">
                <a16:creationId xmlns:a16="http://schemas.microsoft.com/office/drawing/2014/main" id="{AD34D434-B50C-24AB-5067-3A014EB9B1C0}"/>
              </a:ext>
            </a:extLst>
          </p:cNvPr>
          <p:cNvSpPr txBox="1"/>
          <p:nvPr/>
        </p:nvSpPr>
        <p:spPr>
          <a:xfrm>
            <a:off x="0" y="2032134"/>
            <a:ext cx="9202522" cy="4610236"/>
          </a:xfrm>
          <a:prstGeom prst="rect">
            <a:avLst/>
          </a:prstGeom>
          <a:noFill/>
        </p:spPr>
        <p:txBody>
          <a:bodyPr wrap="square">
            <a:spAutoFit/>
          </a:bodyPr>
          <a:lstStyle/>
          <a:p>
            <a:pPr>
              <a:lnSpc>
                <a:spcPct val="150000"/>
              </a:lnSpc>
            </a:pPr>
            <a:r>
              <a:rPr lang="el-GR" altLang="zh-CN" sz="1800" dirty="0">
                <a:latin typeface="+mn-lt"/>
                <a:ea typeface="黑体"/>
              </a:rPr>
              <a:t>        </a:t>
            </a:r>
            <a:r>
              <a:rPr lang="zh-CN" altLang="en-US" sz="1800" dirty="0">
                <a:latin typeface="+mn-lt"/>
                <a:ea typeface="黑体"/>
              </a:rPr>
              <a:t>上式为协变表示。从其形式看出仅体现了速度场，而不包含辐射场，理解前面的内容就不难理解这个特点，或者也可以用“感应场不存在场势”一句话来概括。在量子场论框架下，电磁相互作用的规范不变性要求四维矢势具有比场强张量更“第一性”的地位</a:t>
            </a:r>
            <a:r>
              <a:rPr lang="en-US" altLang="zh-CN" sz="1800" dirty="0">
                <a:latin typeface="+mn-lt"/>
                <a:ea typeface="黑体"/>
              </a:rPr>
              <a:t>(Aharonov-Bohm</a:t>
            </a:r>
            <a:r>
              <a:rPr lang="zh-CN" altLang="en-US" sz="1800" dirty="0">
                <a:latin typeface="+mn-lt"/>
                <a:ea typeface="黑体"/>
              </a:rPr>
              <a:t>效应</a:t>
            </a:r>
            <a:r>
              <a:rPr lang="en-US" altLang="zh-CN" sz="1800" dirty="0">
                <a:latin typeface="+mn-lt"/>
                <a:ea typeface="黑体"/>
              </a:rPr>
              <a:t>)</a:t>
            </a:r>
            <a:r>
              <a:rPr lang="zh-CN" altLang="en-US" sz="1800" dirty="0">
                <a:latin typeface="+mn-lt"/>
                <a:ea typeface="黑体"/>
              </a:rPr>
              <a:t>，进而要求在处理相对论性的相互作用问题时必须以</a:t>
            </a:r>
            <a:r>
              <a:rPr lang="en-US" altLang="zh-CN" sz="1800" dirty="0">
                <a:latin typeface="+mn-lt"/>
                <a:ea typeface="黑体"/>
              </a:rPr>
              <a:t>Lienard-Wiechert</a:t>
            </a:r>
            <a:r>
              <a:rPr lang="zh-CN" altLang="en-US" sz="1800" dirty="0">
                <a:latin typeface="+mn-lt"/>
                <a:ea typeface="黑体"/>
              </a:rPr>
              <a:t>势为基本出发点</a:t>
            </a:r>
            <a:r>
              <a:rPr lang="en-US" altLang="zh-CN" sz="1800" dirty="0">
                <a:latin typeface="+mn-lt"/>
                <a:ea typeface="黑体"/>
              </a:rPr>
              <a:t>(</a:t>
            </a:r>
            <a:r>
              <a:rPr lang="zh-CN" altLang="en-US" sz="1800" dirty="0">
                <a:latin typeface="+mn-lt"/>
                <a:ea typeface="黑体"/>
              </a:rPr>
              <a:t>事实上相对论量子力学也是这样处理的</a:t>
            </a:r>
            <a:r>
              <a:rPr lang="en-US" altLang="zh-CN" sz="1800" dirty="0">
                <a:latin typeface="+mn-lt"/>
                <a:ea typeface="黑体"/>
              </a:rPr>
              <a:t>)</a:t>
            </a:r>
            <a:r>
              <a:rPr lang="zh-CN" altLang="en-US" sz="1800" dirty="0">
                <a:latin typeface="+mn-lt"/>
                <a:ea typeface="黑体"/>
              </a:rPr>
              <a:t>。这是不是说辐射场对电荷没有作用？毫无疑问的是，辐射场作为电磁场的一种必然会对电荷产生作用，这个矛盾的解决是在量子场论中辐射场与速度场遵循不同的规则。</a:t>
            </a:r>
            <a:endParaRPr lang="en-US" altLang="zh-CN" sz="1800" dirty="0">
              <a:latin typeface="+mn-lt"/>
              <a:ea typeface="黑体"/>
            </a:endParaRPr>
          </a:p>
          <a:p>
            <a:pPr>
              <a:lnSpc>
                <a:spcPct val="150000"/>
              </a:lnSpc>
            </a:pPr>
            <a:r>
              <a:rPr lang="en-US" altLang="zh-CN" sz="1800" dirty="0">
                <a:latin typeface="+mn-lt"/>
                <a:ea typeface="黑体"/>
              </a:rPr>
              <a:t>        </a:t>
            </a:r>
            <a:r>
              <a:rPr lang="zh-CN" altLang="en-US" sz="1800" dirty="0">
                <a:latin typeface="+mn-lt"/>
                <a:ea typeface="黑体"/>
              </a:rPr>
              <a:t>量子场论认为，电子的速度是具备观测效应的</a:t>
            </a:r>
            <a:r>
              <a:rPr lang="en-US" altLang="zh-CN" sz="1800" dirty="0">
                <a:latin typeface="+mn-lt"/>
                <a:ea typeface="黑体"/>
              </a:rPr>
              <a:t>(</a:t>
            </a:r>
            <a:r>
              <a:rPr lang="zh-CN" altLang="en-US" sz="1800" dirty="0">
                <a:latin typeface="+mn-lt"/>
                <a:ea typeface="黑体"/>
              </a:rPr>
              <a:t>即速度场</a:t>
            </a:r>
            <a:r>
              <a:rPr lang="en-US" altLang="zh-CN" sz="1800" dirty="0">
                <a:latin typeface="+mn-lt"/>
                <a:ea typeface="黑体"/>
              </a:rPr>
              <a:t>)</a:t>
            </a:r>
            <a:r>
              <a:rPr lang="zh-CN" altLang="en-US" sz="1800" dirty="0">
                <a:latin typeface="+mn-lt"/>
                <a:ea typeface="黑体"/>
              </a:rPr>
              <a:t>，而加速度通常不具备观测效应</a:t>
            </a:r>
            <a:r>
              <a:rPr lang="en-US" altLang="zh-CN" sz="1800" dirty="0">
                <a:latin typeface="+mn-lt"/>
                <a:ea typeface="黑体"/>
              </a:rPr>
              <a:t>(</a:t>
            </a:r>
            <a:r>
              <a:rPr lang="zh-CN" altLang="en-US" sz="1800" dirty="0">
                <a:latin typeface="+mn-lt"/>
                <a:ea typeface="黑体"/>
              </a:rPr>
              <a:t>不存在辐射场</a:t>
            </a:r>
            <a:r>
              <a:rPr lang="en-US" altLang="zh-CN" sz="1800" dirty="0">
                <a:latin typeface="+mn-lt"/>
                <a:ea typeface="黑体"/>
              </a:rPr>
              <a:t>)</a:t>
            </a:r>
            <a:r>
              <a:rPr lang="zh-CN" altLang="en-US" sz="1800" dirty="0">
                <a:latin typeface="+mn-lt"/>
                <a:ea typeface="黑体"/>
              </a:rPr>
              <a:t>，速度有算符表示而加速度没有。在狭义相对论和量子力学里，速度都被认为是具有决定性的独立概念，显然是因为只有速度与能量直接挂钩。因此，速度与加速度在物理定律中有不同地位是可以理解的。另外，物理定律只涉及速度和加速度而不</a:t>
            </a:r>
            <a:endParaRPr lang="zh-CN" altLang="en-US" sz="1800" dirty="0"/>
          </a:p>
        </p:txBody>
      </p:sp>
      <p:sp>
        <p:nvSpPr>
          <p:cNvPr id="2" name="文本框 1">
            <a:extLst>
              <a:ext uri="{FF2B5EF4-FFF2-40B4-BE49-F238E27FC236}">
                <a16:creationId xmlns:a16="http://schemas.microsoft.com/office/drawing/2014/main" id="{B6DCA98A-3FEB-3C16-8ABE-7D7B1D48DA8A}"/>
              </a:ext>
            </a:extLst>
          </p:cNvPr>
          <p:cNvSpPr txBox="1"/>
          <p:nvPr/>
        </p:nvSpPr>
        <p:spPr>
          <a:xfrm>
            <a:off x="305821" y="197451"/>
            <a:ext cx="3570208" cy="461665"/>
          </a:xfrm>
          <a:prstGeom prst="rect">
            <a:avLst/>
          </a:prstGeom>
          <a:noFill/>
        </p:spPr>
        <p:txBody>
          <a:bodyPr wrap="none" rtlCol="0">
            <a:spAutoFit/>
          </a:bodyPr>
          <a:lstStyle/>
          <a:p>
            <a:r>
              <a:rPr lang="zh-CN" altLang="en-US" dirty="0">
                <a:solidFill>
                  <a:schemeClr val="bg1"/>
                </a:solidFill>
                <a:latin typeface="+mn-ea"/>
                <a:ea typeface="+mn-ea"/>
              </a:rPr>
              <a:t>二阶</a:t>
            </a:r>
            <a:r>
              <a:rPr lang="en-US" altLang="zh-CN" dirty="0">
                <a:solidFill>
                  <a:schemeClr val="bg1"/>
                </a:solidFill>
                <a:latin typeface="+mn-ea"/>
                <a:ea typeface="+mn-ea"/>
              </a:rPr>
              <a:t>Thomas</a:t>
            </a:r>
            <a:r>
              <a:rPr lang="zh-CN" altLang="en-US" dirty="0">
                <a:solidFill>
                  <a:schemeClr val="bg1"/>
                </a:solidFill>
                <a:latin typeface="+mn-ea"/>
                <a:ea typeface="+mn-ea"/>
              </a:rPr>
              <a:t>效应应用场景</a:t>
            </a:r>
          </a:p>
        </p:txBody>
      </p:sp>
    </p:spTree>
    <p:extLst>
      <p:ext uri="{BB962C8B-B14F-4D97-AF65-F5344CB8AC3E}">
        <p14:creationId xmlns:p14="http://schemas.microsoft.com/office/powerpoint/2010/main" val="348949299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D34D434-B50C-24AB-5067-3A014EB9B1C0}"/>
              </a:ext>
            </a:extLst>
          </p:cNvPr>
          <p:cNvSpPr txBox="1"/>
          <p:nvPr/>
        </p:nvSpPr>
        <p:spPr>
          <a:xfrm>
            <a:off x="0" y="832442"/>
            <a:ext cx="9202522" cy="5855514"/>
          </a:xfrm>
          <a:prstGeom prst="rect">
            <a:avLst/>
          </a:prstGeom>
          <a:noFill/>
        </p:spPr>
        <p:txBody>
          <a:bodyPr wrap="square">
            <a:spAutoFit/>
          </a:bodyPr>
          <a:lstStyle/>
          <a:p>
            <a:pPr>
              <a:lnSpc>
                <a:spcPct val="150000"/>
              </a:lnSpc>
            </a:pPr>
            <a:r>
              <a:rPr lang="zh-CN" altLang="en-US" sz="1800" dirty="0">
                <a:latin typeface="+mn-lt"/>
                <a:ea typeface="黑体"/>
              </a:rPr>
              <a:t>涉及更高阶的运动或许因为空间仅有三个自由度而物理定律必须自由度冗余 </a:t>
            </a:r>
            <a:r>
              <a:rPr lang="en-US" altLang="zh-CN" sz="1800" dirty="0">
                <a:latin typeface="+mn-lt"/>
                <a:ea typeface="黑体"/>
              </a:rPr>
              <a:t>(</a:t>
            </a:r>
            <a:r>
              <a:rPr lang="zh-CN" altLang="en-US" sz="1800" dirty="0">
                <a:latin typeface="+mn-lt"/>
                <a:ea typeface="黑体"/>
              </a:rPr>
              <a:t>纯个人观点</a:t>
            </a:r>
            <a:r>
              <a:rPr lang="en-US" altLang="zh-CN" sz="1800" dirty="0">
                <a:latin typeface="+mn-lt"/>
                <a:ea typeface="黑体"/>
              </a:rPr>
              <a:t>)</a:t>
            </a:r>
            <a:r>
              <a:rPr lang="zh-CN" altLang="en-US" sz="1800" dirty="0">
                <a:latin typeface="+mn-lt"/>
                <a:ea typeface="黑体"/>
              </a:rPr>
              <a:t>。 </a:t>
            </a:r>
            <a:r>
              <a:rPr lang="en-US" altLang="zh-CN" sz="1800" dirty="0">
                <a:latin typeface="+mn-lt"/>
                <a:ea typeface="黑体"/>
              </a:rPr>
              <a:t>        </a:t>
            </a:r>
          </a:p>
          <a:p>
            <a:pPr>
              <a:lnSpc>
                <a:spcPct val="150000"/>
              </a:lnSpc>
            </a:pPr>
            <a:r>
              <a:rPr lang="en-US" altLang="zh-CN" sz="1800" dirty="0">
                <a:latin typeface="+mn-lt"/>
                <a:ea typeface="黑体"/>
              </a:rPr>
              <a:t>        </a:t>
            </a:r>
            <a:r>
              <a:rPr lang="zh-CN" altLang="en-US" sz="1800" dirty="0">
                <a:latin typeface="+mn-lt"/>
                <a:ea typeface="黑体"/>
              </a:rPr>
              <a:t>当且仅当电子的演化满足量子化条件时，电子的加速度才有可观测效应。这是量子力学的自然结果，也是原子可以稳定存在的基础。量子化条件即同时满足：</a:t>
            </a:r>
            <a:endParaRPr lang="en-US" altLang="zh-CN" sz="1800" dirty="0">
              <a:latin typeface="+mn-lt"/>
              <a:ea typeface="黑体"/>
            </a:endParaRPr>
          </a:p>
          <a:p>
            <a:pPr marL="342900" indent="-342900">
              <a:lnSpc>
                <a:spcPct val="150000"/>
              </a:lnSpc>
              <a:buAutoNum type="arabicPeriod"/>
            </a:pPr>
            <a:r>
              <a:rPr lang="zh-CN" altLang="en-US" sz="1800" dirty="0">
                <a:latin typeface="+mn-lt"/>
                <a:ea typeface="黑体"/>
              </a:rPr>
              <a:t>电子波函数演化的“加速度”产生的辐射场光子能量中的频率与波函数演化过程里偶极震荡频率相等；</a:t>
            </a:r>
            <a:r>
              <a:rPr lang="en-US" altLang="zh-CN" sz="1800" dirty="0">
                <a:latin typeface="+mn-lt"/>
                <a:ea typeface="黑体"/>
              </a:rPr>
              <a:t>(</a:t>
            </a:r>
            <a:r>
              <a:rPr lang="zh-CN" altLang="en-US" sz="1800" dirty="0">
                <a:latin typeface="+mn-lt"/>
                <a:ea typeface="黑体"/>
              </a:rPr>
              <a:t>可用辐射场公式计算</a:t>
            </a:r>
            <a:r>
              <a:rPr lang="en-US" altLang="zh-CN" sz="1800" dirty="0">
                <a:latin typeface="+mn-lt"/>
                <a:ea typeface="黑体"/>
              </a:rPr>
              <a:t>)</a:t>
            </a:r>
          </a:p>
          <a:p>
            <a:pPr marL="342900" indent="-342900">
              <a:lnSpc>
                <a:spcPct val="150000"/>
              </a:lnSpc>
              <a:buFontTx/>
              <a:buAutoNum type="arabicPeriod"/>
            </a:pPr>
            <a:r>
              <a:rPr lang="zh-CN" altLang="en-US" sz="1800" dirty="0">
                <a:latin typeface="+mn-lt"/>
                <a:ea typeface="黑体"/>
              </a:rPr>
              <a:t>演化前后电子处于能量本征态，且的能量差值等于上述频率乘以普朗克常数；</a:t>
            </a:r>
            <a:r>
              <a:rPr lang="en-US" altLang="zh-CN" sz="1800" dirty="0">
                <a:latin typeface="+mn-lt"/>
                <a:ea typeface="黑体"/>
              </a:rPr>
              <a:t>(</a:t>
            </a:r>
            <a:r>
              <a:rPr lang="zh-CN" altLang="en-US" sz="1800" dirty="0">
                <a:latin typeface="+mn-lt"/>
                <a:ea typeface="黑体"/>
              </a:rPr>
              <a:t>可用</a:t>
            </a:r>
            <a:r>
              <a:rPr lang="en-US" altLang="zh-CN" sz="1800" dirty="0">
                <a:latin typeface="+mn-lt"/>
                <a:ea typeface="黑体"/>
              </a:rPr>
              <a:t>Poynting</a:t>
            </a:r>
            <a:r>
              <a:rPr lang="zh-CN" altLang="en-US" sz="1800" dirty="0">
                <a:latin typeface="+mn-lt"/>
                <a:ea typeface="黑体"/>
              </a:rPr>
              <a:t>定理计算</a:t>
            </a:r>
            <a:r>
              <a:rPr lang="en-US" altLang="zh-CN" sz="1800" dirty="0">
                <a:latin typeface="+mn-lt"/>
                <a:ea typeface="黑体"/>
              </a:rPr>
              <a:t>)</a:t>
            </a:r>
          </a:p>
          <a:p>
            <a:pPr>
              <a:lnSpc>
                <a:spcPct val="150000"/>
              </a:lnSpc>
            </a:pPr>
            <a:r>
              <a:rPr lang="en-US" altLang="zh-CN" sz="1800" dirty="0">
                <a:latin typeface="+mn-lt"/>
                <a:ea typeface="黑体"/>
              </a:rPr>
              <a:t>        </a:t>
            </a:r>
            <a:r>
              <a:rPr lang="zh-CN" altLang="en-US" sz="1800" dirty="0">
                <a:latin typeface="+mn-lt"/>
                <a:ea typeface="黑体"/>
              </a:rPr>
              <a:t>不难看出这其实就是电磁场量子化的结果，是沟通</a:t>
            </a:r>
            <a:r>
              <a:rPr lang="en-US" altLang="zh-CN" sz="1800" dirty="0">
                <a:latin typeface="+mn-lt"/>
                <a:ea typeface="黑体"/>
              </a:rPr>
              <a:t>Bohr</a:t>
            </a:r>
            <a:r>
              <a:rPr lang="zh-CN" altLang="en-US" sz="1800" dirty="0">
                <a:latin typeface="+mn-lt"/>
                <a:ea typeface="黑体"/>
              </a:rPr>
              <a:t>旧量子论和</a:t>
            </a:r>
            <a:r>
              <a:rPr lang="en-US" altLang="zh-CN" sz="1800" dirty="0">
                <a:latin typeface="+mn-lt"/>
                <a:ea typeface="黑体"/>
              </a:rPr>
              <a:t>De Broglie</a:t>
            </a:r>
            <a:r>
              <a:rPr lang="zh-CN" altLang="en-US" sz="1800" dirty="0">
                <a:latin typeface="+mn-lt"/>
                <a:ea typeface="黑体"/>
              </a:rPr>
              <a:t>新量子论的桥梁。当满足这两个条件自洽时，就必须在考虑两个电子</a:t>
            </a:r>
            <a:r>
              <a:rPr lang="en-US" altLang="zh-CN" sz="1800" dirty="0">
                <a:latin typeface="+mn-lt"/>
                <a:ea typeface="黑体"/>
              </a:rPr>
              <a:t>(</a:t>
            </a:r>
            <a:r>
              <a:rPr lang="zh-CN" altLang="en-US" sz="1800" dirty="0">
                <a:latin typeface="+mn-lt"/>
                <a:ea typeface="黑体"/>
              </a:rPr>
              <a:t>或电子与其它电荷</a:t>
            </a:r>
            <a:r>
              <a:rPr lang="en-US" altLang="zh-CN" sz="1800" dirty="0">
                <a:latin typeface="+mn-lt"/>
                <a:ea typeface="黑体"/>
              </a:rPr>
              <a:t>)</a:t>
            </a:r>
            <a:r>
              <a:rPr lang="zh-CN" altLang="en-US" sz="1800" dirty="0">
                <a:latin typeface="+mn-lt"/>
                <a:ea typeface="黑体"/>
              </a:rPr>
              <a:t>势场相互作用</a:t>
            </a:r>
            <a:r>
              <a:rPr lang="en-US" altLang="zh-CN" sz="1800" dirty="0">
                <a:latin typeface="+mn-lt"/>
                <a:ea typeface="黑体"/>
              </a:rPr>
              <a:t>(</a:t>
            </a:r>
            <a:r>
              <a:rPr lang="zh-CN" altLang="en-US" sz="1800" dirty="0">
                <a:latin typeface="+mn-lt"/>
                <a:ea typeface="黑体"/>
              </a:rPr>
              <a:t>速度场，</a:t>
            </a:r>
            <a:r>
              <a:rPr lang="en-US" altLang="zh-CN" sz="1800" dirty="0">
                <a:latin typeface="+mn-lt"/>
                <a:ea typeface="黑体"/>
              </a:rPr>
              <a:t>L-W</a:t>
            </a:r>
            <a:r>
              <a:rPr lang="zh-CN" altLang="en-US" sz="1800" dirty="0">
                <a:latin typeface="+mn-lt"/>
                <a:ea typeface="黑体"/>
              </a:rPr>
              <a:t>势</a:t>
            </a:r>
            <a:r>
              <a:rPr lang="en-US" altLang="zh-CN" sz="1800" dirty="0">
                <a:latin typeface="+mn-lt"/>
                <a:ea typeface="黑体"/>
              </a:rPr>
              <a:t>)</a:t>
            </a:r>
            <a:r>
              <a:rPr lang="zh-CN" altLang="en-US" sz="1800" dirty="0">
                <a:latin typeface="+mn-lt"/>
                <a:ea typeface="黑体"/>
              </a:rPr>
              <a:t>的同时也考虑演化过程中电子因辐射损失</a:t>
            </a:r>
            <a:r>
              <a:rPr lang="en-US" altLang="zh-CN" sz="1800" dirty="0">
                <a:latin typeface="+mn-lt"/>
                <a:ea typeface="黑体"/>
              </a:rPr>
              <a:t>/</a:t>
            </a:r>
            <a:r>
              <a:rPr lang="zh-CN" altLang="en-US" sz="1800" dirty="0">
                <a:latin typeface="+mn-lt"/>
                <a:ea typeface="黑体"/>
              </a:rPr>
              <a:t>得到的能量</a:t>
            </a:r>
            <a:r>
              <a:rPr lang="en-US" altLang="zh-CN" sz="1800" dirty="0">
                <a:latin typeface="+mn-lt"/>
                <a:ea typeface="黑体"/>
              </a:rPr>
              <a:t>(</a:t>
            </a:r>
            <a:r>
              <a:rPr lang="zh-CN" altLang="en-US" sz="1800" dirty="0">
                <a:latin typeface="+mn-lt"/>
                <a:ea typeface="黑体"/>
              </a:rPr>
              <a:t>加速度场，</a:t>
            </a:r>
            <a:r>
              <a:rPr lang="en-US" altLang="zh-CN" sz="1800" dirty="0">
                <a:latin typeface="+mn-lt"/>
                <a:ea typeface="黑体"/>
              </a:rPr>
              <a:t>Poynting</a:t>
            </a:r>
            <a:r>
              <a:rPr lang="zh-CN" altLang="en-US" sz="1800" dirty="0">
                <a:latin typeface="+mn-lt"/>
                <a:ea typeface="黑体"/>
              </a:rPr>
              <a:t>定理</a:t>
            </a:r>
            <a:r>
              <a:rPr lang="en-US" altLang="zh-CN" sz="1800" dirty="0">
                <a:latin typeface="+mn-lt"/>
                <a:ea typeface="黑体"/>
              </a:rPr>
              <a:t>)</a:t>
            </a:r>
            <a:r>
              <a:rPr lang="zh-CN" altLang="en-US" sz="1800" dirty="0">
                <a:latin typeface="+mn-lt"/>
                <a:ea typeface="黑体"/>
              </a:rPr>
              <a:t>。量子化条件对束缚态</a:t>
            </a:r>
            <a:r>
              <a:rPr lang="en-US" altLang="zh-CN" sz="1800" dirty="0">
                <a:latin typeface="+mn-lt"/>
                <a:ea typeface="黑体"/>
              </a:rPr>
              <a:t>(</a:t>
            </a:r>
            <a:r>
              <a:rPr lang="zh-CN" altLang="en-US" sz="1800" dirty="0">
                <a:latin typeface="+mn-lt"/>
                <a:ea typeface="黑体"/>
              </a:rPr>
              <a:t>离散谱</a:t>
            </a:r>
            <a:r>
              <a:rPr lang="en-US" altLang="zh-CN" sz="1800" dirty="0">
                <a:latin typeface="+mn-lt"/>
                <a:ea typeface="黑体"/>
              </a:rPr>
              <a:t>)</a:t>
            </a:r>
            <a:r>
              <a:rPr lang="zh-CN" altLang="en-US" sz="1800" dirty="0">
                <a:latin typeface="+mn-lt"/>
                <a:ea typeface="黑体"/>
              </a:rPr>
              <a:t>影响较大，而对轫致辐射</a:t>
            </a:r>
            <a:r>
              <a:rPr lang="en-US" altLang="zh-CN" sz="1800" dirty="0">
                <a:latin typeface="+mn-lt"/>
                <a:ea typeface="黑体"/>
              </a:rPr>
              <a:t>(</a:t>
            </a:r>
            <a:r>
              <a:rPr lang="zh-CN" altLang="en-US" sz="1800" dirty="0">
                <a:latin typeface="+mn-lt"/>
                <a:ea typeface="黑体"/>
              </a:rPr>
              <a:t>连续谱</a:t>
            </a:r>
            <a:r>
              <a:rPr lang="en-US" altLang="zh-CN" sz="1800" dirty="0">
                <a:latin typeface="+mn-lt"/>
                <a:ea typeface="黑体"/>
              </a:rPr>
              <a:t>)</a:t>
            </a:r>
            <a:r>
              <a:rPr lang="zh-CN" altLang="en-US" sz="1800" dirty="0">
                <a:latin typeface="+mn-lt"/>
                <a:ea typeface="黑体"/>
              </a:rPr>
              <a:t>影响较小。</a:t>
            </a:r>
            <a:r>
              <a:rPr lang="en-US" altLang="zh-CN" sz="1800" dirty="0">
                <a:latin typeface="+mn-lt"/>
                <a:ea typeface="黑体"/>
              </a:rPr>
              <a:t>Einstein</a:t>
            </a:r>
            <a:r>
              <a:rPr lang="zh-CN" altLang="en-US" sz="1800" dirty="0">
                <a:latin typeface="+mn-lt"/>
                <a:ea typeface="黑体"/>
              </a:rPr>
              <a:t>有一套完整的辐射理论，从中很容易看出上面这些物理内容。</a:t>
            </a:r>
            <a:r>
              <a:rPr lang="zh-CN" altLang="en-US" sz="1800" dirty="0">
                <a:solidFill>
                  <a:srgbClr val="FF0000"/>
                </a:solidFill>
                <a:latin typeface="+mn-lt"/>
                <a:ea typeface="黑体"/>
              </a:rPr>
              <a:t>综上我们得到了二阶</a:t>
            </a:r>
            <a:r>
              <a:rPr lang="en-US" altLang="zh-CN" sz="1800" dirty="0">
                <a:solidFill>
                  <a:srgbClr val="FF0000"/>
                </a:solidFill>
                <a:latin typeface="+mn-lt"/>
                <a:ea typeface="黑体"/>
              </a:rPr>
              <a:t>Thomas</a:t>
            </a:r>
            <a:r>
              <a:rPr lang="zh-CN" altLang="en-US" sz="1800" dirty="0">
                <a:solidFill>
                  <a:srgbClr val="FF0000"/>
                </a:solidFill>
                <a:latin typeface="+mn-lt"/>
                <a:ea typeface="黑体"/>
              </a:rPr>
              <a:t>效应在量子力学</a:t>
            </a:r>
            <a:r>
              <a:rPr lang="en-US" altLang="zh-CN" sz="1800" dirty="0">
                <a:solidFill>
                  <a:srgbClr val="FF0000"/>
                </a:solidFill>
                <a:latin typeface="+mn-lt"/>
                <a:ea typeface="黑体"/>
              </a:rPr>
              <a:t>/</a:t>
            </a:r>
            <a:r>
              <a:rPr lang="zh-CN" altLang="en-US" sz="1800" dirty="0">
                <a:solidFill>
                  <a:srgbClr val="FF0000"/>
                </a:solidFill>
                <a:latin typeface="+mn-lt"/>
                <a:ea typeface="黑体"/>
              </a:rPr>
              <a:t>量子场论中的使用法则：在不满足量子化条件时它是无法推广到量子力学</a:t>
            </a:r>
            <a:r>
              <a:rPr lang="en-US" altLang="zh-CN" sz="1800" dirty="0">
                <a:solidFill>
                  <a:srgbClr val="FF0000"/>
                </a:solidFill>
                <a:latin typeface="+mn-lt"/>
                <a:ea typeface="黑体"/>
              </a:rPr>
              <a:t>/</a:t>
            </a:r>
            <a:r>
              <a:rPr lang="zh-CN" altLang="en-US" sz="1800" dirty="0">
                <a:solidFill>
                  <a:srgbClr val="FF0000"/>
                </a:solidFill>
                <a:latin typeface="+mn-lt"/>
                <a:ea typeface="黑体"/>
              </a:rPr>
              <a:t>量子场论中的，只有满足量子化条件的辐射过程中才有其可观测效应。</a:t>
            </a:r>
            <a:endParaRPr lang="en-US" altLang="zh-CN" sz="1800" dirty="0">
              <a:solidFill>
                <a:srgbClr val="FF0000"/>
              </a:solidFill>
              <a:latin typeface="+mn-lt"/>
              <a:ea typeface="黑体"/>
            </a:endParaRPr>
          </a:p>
        </p:txBody>
      </p:sp>
      <p:sp>
        <p:nvSpPr>
          <p:cNvPr id="2" name="文本框 1">
            <a:extLst>
              <a:ext uri="{FF2B5EF4-FFF2-40B4-BE49-F238E27FC236}">
                <a16:creationId xmlns:a16="http://schemas.microsoft.com/office/drawing/2014/main" id="{F13E9FCB-CB1C-3B0F-5BD1-BE7DC8662296}"/>
              </a:ext>
            </a:extLst>
          </p:cNvPr>
          <p:cNvSpPr txBox="1"/>
          <p:nvPr/>
        </p:nvSpPr>
        <p:spPr>
          <a:xfrm>
            <a:off x="305821" y="197451"/>
            <a:ext cx="3570208" cy="461665"/>
          </a:xfrm>
          <a:prstGeom prst="rect">
            <a:avLst/>
          </a:prstGeom>
          <a:noFill/>
        </p:spPr>
        <p:txBody>
          <a:bodyPr wrap="none" rtlCol="0">
            <a:spAutoFit/>
          </a:bodyPr>
          <a:lstStyle/>
          <a:p>
            <a:r>
              <a:rPr lang="zh-CN" altLang="en-US" dirty="0">
                <a:solidFill>
                  <a:schemeClr val="bg1"/>
                </a:solidFill>
                <a:latin typeface="+mn-ea"/>
                <a:ea typeface="+mn-ea"/>
              </a:rPr>
              <a:t>二阶</a:t>
            </a:r>
            <a:r>
              <a:rPr lang="en-US" altLang="zh-CN" dirty="0">
                <a:solidFill>
                  <a:schemeClr val="bg1"/>
                </a:solidFill>
                <a:latin typeface="+mn-ea"/>
                <a:ea typeface="+mn-ea"/>
              </a:rPr>
              <a:t>Thomas</a:t>
            </a:r>
            <a:r>
              <a:rPr lang="zh-CN" altLang="en-US" dirty="0">
                <a:solidFill>
                  <a:schemeClr val="bg1"/>
                </a:solidFill>
                <a:latin typeface="+mn-ea"/>
                <a:ea typeface="+mn-ea"/>
              </a:rPr>
              <a:t>效应应用场景</a:t>
            </a:r>
          </a:p>
        </p:txBody>
      </p:sp>
    </p:spTree>
    <p:extLst>
      <p:ext uri="{BB962C8B-B14F-4D97-AF65-F5344CB8AC3E}">
        <p14:creationId xmlns:p14="http://schemas.microsoft.com/office/powerpoint/2010/main" val="25037049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8" name="文本框 47">
                <a:extLst>
                  <a:ext uri="{FF2B5EF4-FFF2-40B4-BE49-F238E27FC236}">
                    <a16:creationId xmlns:a16="http://schemas.microsoft.com/office/drawing/2014/main" id="{5DD67040-514F-5EA2-EE32-15FB4F680403}"/>
                  </a:ext>
                </a:extLst>
              </p:cNvPr>
              <p:cNvSpPr txBox="1"/>
              <p:nvPr/>
            </p:nvSpPr>
            <p:spPr>
              <a:xfrm>
                <a:off x="137225" y="3909130"/>
                <a:ext cx="8859651" cy="2747996"/>
              </a:xfrm>
              <a:prstGeom prst="rect">
                <a:avLst/>
              </a:prstGeom>
              <a:noFill/>
            </p:spPr>
            <p:txBody>
              <a:bodyPr wrap="square" rtlCol="0">
                <a:spAutoFit/>
              </a:bodyPr>
              <a:lstStyle/>
              <a:p>
                <a:pPr>
                  <a:lnSpc>
                    <a:spcPct val="150000"/>
                  </a:lnSpc>
                </a:pPr>
                <a:r>
                  <a:rPr lang="zh-CN" altLang="en-US" sz="1800" dirty="0">
                    <a:latin typeface="+mn-ea"/>
                    <a:ea typeface="+mn-ea"/>
                    <a:cs typeface="Times New Roman" panose="02020603050405020304" pitchFamily="18" charset="0"/>
                  </a:rPr>
                  <a:t>    把一阶</a:t>
                </a:r>
                <a:r>
                  <a:rPr lang="en-US" altLang="zh-CN" sz="1800" dirty="0">
                    <a:latin typeface="+mn-lt"/>
                    <a:ea typeface="+mn-ea"/>
                    <a:cs typeface="Times New Roman" panose="02020603050405020304" pitchFamily="18" charset="0"/>
                  </a:rPr>
                  <a:t>Thomas</a:t>
                </a:r>
                <a:r>
                  <a:rPr lang="zh-CN" altLang="en-US" sz="1800" dirty="0">
                    <a:latin typeface="+mn-ea"/>
                    <a:ea typeface="+mn-ea"/>
                    <a:cs typeface="Times New Roman" panose="02020603050405020304" pitchFamily="18" charset="0"/>
                  </a:rPr>
                  <a:t>效应的思想推衍至二阶</a:t>
                </a:r>
                <a:r>
                  <a:rPr lang="zh-CN" altLang="en-US" sz="1800" dirty="0">
                    <a:latin typeface="+mn-lt"/>
                    <a:ea typeface="+mn-ea"/>
                    <a:cs typeface="Times New Roman" panose="02020603050405020304" pitchFamily="18" charset="0"/>
                  </a:rPr>
                  <a:t>，即得到</a:t>
                </a:r>
                <a:r>
                  <a:rPr lang="zh-CN" altLang="en-US" sz="1800" dirty="0">
                    <a:latin typeface="+mn-ea"/>
                    <a:ea typeface="+mn-ea"/>
                    <a:cs typeface="Times New Roman" panose="02020603050405020304" pitchFamily="18" charset="0"/>
                  </a:rPr>
                  <a:t>外势随时演化产生的二阶速度效应或一阶外势效应，令</a:t>
                </a:r>
                <a14:m>
                  <m:oMath xmlns:m="http://schemas.openxmlformats.org/officeDocument/2006/math">
                    <m:acc>
                      <m:accPr>
                        <m:chr m:val="⃑"/>
                        <m:ctrlPr>
                          <a:rPr lang="zh-CN" altLang="en-US" sz="1800" i="1" smtClean="0">
                            <a:latin typeface="Cambria Math" panose="02040503050406030204" pitchFamily="18" charset="0"/>
                            <a:ea typeface="+mn-ea"/>
                            <a:cs typeface="Times New Roman" panose="02020603050405020304" pitchFamily="18" charset="0"/>
                          </a:rPr>
                        </m:ctrlPr>
                      </m:accPr>
                      <m:e>
                        <m:r>
                          <a:rPr lang="el-GR" altLang="zh-CN" sz="1800" b="0" i="1" smtClean="0">
                            <a:latin typeface="Cambria Math" panose="02040503050406030204" pitchFamily="18" charset="0"/>
                            <a:ea typeface="+mn-ea"/>
                            <a:cs typeface="Times New Roman" panose="02020603050405020304" pitchFamily="18" charset="0"/>
                          </a:rPr>
                          <m:t>𝛽</m:t>
                        </m:r>
                      </m:e>
                    </m:acc>
                    <m:r>
                      <a:rPr lang="el-GR" altLang="zh-CN" sz="1800" b="0" i="1" smtClean="0">
                        <a:latin typeface="Cambria Math" panose="02040503050406030204" pitchFamily="18" charset="0"/>
                        <a:ea typeface="+mn-ea"/>
                        <a:cs typeface="Times New Roman" panose="02020603050405020304" pitchFamily="18" charset="0"/>
                      </a:rPr>
                      <m:t>=</m:t>
                    </m:r>
                    <m:d>
                      <m:dPr>
                        <m:ctrlPr>
                          <a:rPr lang="el-GR" altLang="zh-CN" sz="1800" b="0" i="1" smtClean="0">
                            <a:latin typeface="Cambria Math" panose="02040503050406030204" pitchFamily="18" charset="0"/>
                            <a:ea typeface="+mn-ea"/>
                            <a:cs typeface="Times New Roman" panose="02020603050405020304" pitchFamily="18" charset="0"/>
                          </a:rPr>
                        </m:ctrlPr>
                      </m:dPr>
                      <m:e>
                        <m:r>
                          <a:rPr lang="el-GR" altLang="zh-CN" sz="1800" b="0" i="1" smtClean="0">
                            <a:latin typeface="Cambria Math" panose="02040503050406030204" pitchFamily="18" charset="0"/>
                            <a:ea typeface="+mn-ea"/>
                            <a:cs typeface="Times New Roman" panose="02020603050405020304" pitchFamily="18" charset="0"/>
                          </a:rPr>
                          <m:t>0,0,</m:t>
                        </m:r>
                        <m:r>
                          <a:rPr lang="el-GR" altLang="zh-CN" sz="1800" b="0" i="1" smtClean="0">
                            <a:latin typeface="Cambria Math" panose="02040503050406030204" pitchFamily="18" charset="0"/>
                            <a:ea typeface="+mn-ea"/>
                            <a:cs typeface="Times New Roman" panose="02020603050405020304" pitchFamily="18" charset="0"/>
                          </a:rPr>
                          <m:t>𝛽</m:t>
                        </m:r>
                      </m:e>
                    </m:d>
                    <m:r>
                      <a:rPr lang="el-GR" altLang="zh-CN" sz="1800" b="0" i="1" smtClean="0">
                        <a:latin typeface="Cambria Math" panose="02040503050406030204" pitchFamily="18" charset="0"/>
                        <a:ea typeface="+mn-ea"/>
                        <a:cs typeface="Times New Roman" panose="02020603050405020304" pitchFamily="18" charset="0"/>
                      </a:rPr>
                      <m:t>, </m:t>
                    </m:r>
                    <m:acc>
                      <m:accPr>
                        <m:chr m:val="⃑"/>
                        <m:ctrlPr>
                          <a:rPr lang="el-GR" altLang="zh-CN" sz="1800" b="0" i="1" smtClean="0">
                            <a:latin typeface="Cambria Math" panose="02040503050406030204" pitchFamily="18" charset="0"/>
                            <a:ea typeface="+mn-ea"/>
                            <a:cs typeface="Times New Roman" panose="02020603050405020304" pitchFamily="18" charset="0"/>
                          </a:rPr>
                        </m:ctrlPr>
                      </m:accPr>
                      <m:e>
                        <m:r>
                          <a:rPr lang="en-US" altLang="zh-CN" sz="1800" b="0" i="1" smtClean="0">
                            <a:latin typeface="Cambria Math" panose="02040503050406030204" pitchFamily="18" charset="0"/>
                            <a:ea typeface="+mn-ea"/>
                            <a:cs typeface="Times New Roman" panose="02020603050405020304" pitchFamily="18" charset="0"/>
                          </a:rPr>
                          <m:t>𝑎</m:t>
                        </m:r>
                      </m:e>
                    </m:acc>
                    <m:r>
                      <a:rPr lang="en-US" altLang="zh-CN" sz="1800" b="0" i="1" smtClean="0">
                        <a:latin typeface="Cambria Math" panose="02040503050406030204" pitchFamily="18" charset="0"/>
                        <a:ea typeface="+mn-ea"/>
                        <a:cs typeface="Times New Roman" panose="02020603050405020304" pitchFamily="18" charset="0"/>
                      </a:rPr>
                      <m:t>=</m:t>
                    </m:r>
                    <m:d>
                      <m:dPr>
                        <m:ctrlPr>
                          <a:rPr lang="en-US" altLang="zh-CN" sz="1800" b="0" i="1" smtClean="0">
                            <a:latin typeface="Cambria Math" panose="02040503050406030204" pitchFamily="18" charset="0"/>
                            <a:ea typeface="+mn-ea"/>
                            <a:cs typeface="Times New Roman" panose="02020603050405020304" pitchFamily="18" charset="0"/>
                          </a:rPr>
                        </m:ctrlPr>
                      </m:dPr>
                      <m:e>
                        <m:r>
                          <a:rPr lang="en-US" altLang="zh-CN" sz="1800" b="0" i="1" smtClean="0">
                            <a:latin typeface="Cambria Math" panose="02040503050406030204" pitchFamily="18" charset="0"/>
                            <a:ea typeface="+mn-ea"/>
                            <a:cs typeface="Times New Roman" panose="02020603050405020304" pitchFamily="18" charset="0"/>
                          </a:rPr>
                          <m:t>0,</m:t>
                        </m:r>
                        <m:sSub>
                          <m:sSubPr>
                            <m:ctrlPr>
                              <a:rPr lang="en-US" altLang="zh-CN" sz="1800" b="0" i="1" smtClean="0">
                                <a:latin typeface="Cambria Math" panose="02040503050406030204" pitchFamily="18" charset="0"/>
                                <a:ea typeface="+mn-ea"/>
                                <a:cs typeface="Times New Roman" panose="02020603050405020304" pitchFamily="18" charset="0"/>
                              </a:rPr>
                            </m:ctrlPr>
                          </m:sSubPr>
                          <m:e>
                            <m:r>
                              <a:rPr lang="en-US" altLang="zh-CN" sz="1800" b="0" i="1" smtClean="0">
                                <a:latin typeface="Cambria Math" panose="02040503050406030204" pitchFamily="18" charset="0"/>
                                <a:ea typeface="+mn-ea"/>
                                <a:cs typeface="Times New Roman" panose="02020603050405020304" pitchFamily="18" charset="0"/>
                              </a:rPr>
                              <m:t>𝑎</m:t>
                            </m:r>
                          </m:e>
                          <m:sub>
                            <m:r>
                              <a:rPr lang="en-US" altLang="zh-CN" sz="1800" b="0" i="1" smtClean="0">
                                <a:latin typeface="Cambria Math" panose="02040503050406030204" pitchFamily="18" charset="0"/>
                                <a:ea typeface="+mn-ea"/>
                                <a:cs typeface="Times New Roman" panose="02020603050405020304" pitchFamily="18" charset="0"/>
                              </a:rPr>
                              <m:t>2</m:t>
                            </m:r>
                          </m:sub>
                        </m:sSub>
                        <m:r>
                          <a:rPr lang="en-US" altLang="zh-CN" sz="1800" b="0" i="1" smtClean="0">
                            <a:latin typeface="Cambria Math" panose="02040503050406030204" pitchFamily="18" charset="0"/>
                            <a:ea typeface="+mn-ea"/>
                            <a:cs typeface="Times New Roman" panose="02020603050405020304" pitchFamily="18" charset="0"/>
                          </a:rPr>
                          <m:t>,</m:t>
                        </m:r>
                        <m:sSub>
                          <m:sSubPr>
                            <m:ctrlPr>
                              <a:rPr lang="en-US" altLang="zh-CN" sz="1800" b="0" i="1" smtClean="0">
                                <a:latin typeface="Cambria Math" panose="02040503050406030204" pitchFamily="18" charset="0"/>
                                <a:ea typeface="+mn-ea"/>
                                <a:cs typeface="Times New Roman" panose="02020603050405020304" pitchFamily="18" charset="0"/>
                              </a:rPr>
                            </m:ctrlPr>
                          </m:sSubPr>
                          <m:e>
                            <m:r>
                              <a:rPr lang="en-US" altLang="zh-CN" sz="1800" b="0" i="1" smtClean="0">
                                <a:latin typeface="Cambria Math" panose="02040503050406030204" pitchFamily="18" charset="0"/>
                                <a:ea typeface="+mn-ea"/>
                                <a:cs typeface="Times New Roman" panose="02020603050405020304" pitchFamily="18" charset="0"/>
                              </a:rPr>
                              <m:t>𝑎</m:t>
                            </m:r>
                          </m:e>
                          <m:sub>
                            <m:r>
                              <a:rPr lang="en-US" altLang="zh-CN" sz="1800" b="0" i="1" smtClean="0">
                                <a:latin typeface="Cambria Math" panose="02040503050406030204" pitchFamily="18" charset="0"/>
                                <a:ea typeface="+mn-ea"/>
                                <a:cs typeface="Times New Roman" panose="02020603050405020304" pitchFamily="18" charset="0"/>
                              </a:rPr>
                              <m:t>3</m:t>
                            </m:r>
                          </m:sub>
                        </m:sSub>
                      </m:e>
                    </m:d>
                    <m:r>
                      <a:rPr lang="en-US" altLang="zh-CN" sz="1800" b="0" i="1" smtClean="0">
                        <a:latin typeface="Cambria Math" panose="02040503050406030204" pitchFamily="18" charset="0"/>
                        <a:ea typeface="+mn-ea"/>
                        <a:cs typeface="Times New Roman" panose="02020603050405020304" pitchFamily="18" charset="0"/>
                      </a:rPr>
                      <m:t>, </m:t>
                    </m:r>
                    <m:f>
                      <m:fPr>
                        <m:ctrlPr>
                          <a:rPr lang="en-US" altLang="zh-CN" sz="1800" b="0" i="1" smtClean="0">
                            <a:latin typeface="Cambria Math" panose="02040503050406030204" pitchFamily="18" charset="0"/>
                            <a:ea typeface="+mn-ea"/>
                            <a:cs typeface="Times New Roman" panose="02020603050405020304" pitchFamily="18" charset="0"/>
                          </a:rPr>
                        </m:ctrlPr>
                      </m:fPr>
                      <m:num>
                        <m:r>
                          <a:rPr lang="en-US" altLang="zh-CN" sz="1800" b="0" i="1" smtClean="0">
                            <a:latin typeface="Cambria Math" panose="02040503050406030204" pitchFamily="18" charset="0"/>
                            <a:ea typeface="+mn-ea"/>
                            <a:cs typeface="Times New Roman" panose="02020603050405020304" pitchFamily="18" charset="0"/>
                          </a:rPr>
                          <m:t>𝑑</m:t>
                        </m:r>
                        <m:acc>
                          <m:accPr>
                            <m:chr m:val="⃑"/>
                            <m:ctrlPr>
                              <a:rPr lang="en-US" altLang="zh-CN" sz="1800" b="0" i="1" smtClean="0">
                                <a:latin typeface="Cambria Math" panose="02040503050406030204" pitchFamily="18" charset="0"/>
                                <a:ea typeface="+mn-ea"/>
                                <a:cs typeface="Times New Roman" panose="02020603050405020304" pitchFamily="18" charset="0"/>
                              </a:rPr>
                            </m:ctrlPr>
                          </m:accPr>
                          <m:e>
                            <m:r>
                              <a:rPr lang="en-US" altLang="zh-CN" sz="1800" b="0" i="1" smtClean="0">
                                <a:latin typeface="Cambria Math" panose="02040503050406030204" pitchFamily="18" charset="0"/>
                                <a:ea typeface="+mn-ea"/>
                                <a:cs typeface="Times New Roman" panose="02020603050405020304" pitchFamily="18" charset="0"/>
                              </a:rPr>
                              <m:t>𝑎</m:t>
                            </m:r>
                          </m:e>
                        </m:acc>
                      </m:num>
                      <m:den>
                        <m:r>
                          <a:rPr lang="en-US" altLang="zh-CN" sz="1800" b="0" i="1" smtClean="0">
                            <a:latin typeface="Cambria Math" panose="02040503050406030204" pitchFamily="18" charset="0"/>
                            <a:ea typeface="+mn-ea"/>
                            <a:cs typeface="Times New Roman" panose="02020603050405020304" pitchFamily="18" charset="0"/>
                          </a:rPr>
                          <m:t>𝑑𝑡</m:t>
                        </m:r>
                      </m:den>
                    </m:f>
                    <m:r>
                      <a:rPr lang="en-US" altLang="zh-CN" sz="1800" b="0" i="1" smtClean="0">
                        <a:latin typeface="Cambria Math" panose="02040503050406030204" pitchFamily="18" charset="0"/>
                        <a:ea typeface="+mn-ea"/>
                        <a:cs typeface="Times New Roman" panose="02020603050405020304" pitchFamily="18" charset="0"/>
                      </a:rPr>
                      <m:t>=</m:t>
                    </m:r>
                    <m:acc>
                      <m:accPr>
                        <m:chr m:val="⃑"/>
                        <m:ctrlPr>
                          <a:rPr lang="en-US" altLang="zh-CN" sz="1800" b="0" i="1" smtClean="0">
                            <a:latin typeface="Cambria Math" panose="02040503050406030204" pitchFamily="18" charset="0"/>
                            <a:ea typeface="+mn-ea"/>
                            <a:cs typeface="Times New Roman" panose="02020603050405020304" pitchFamily="18" charset="0"/>
                          </a:rPr>
                        </m:ctrlPr>
                      </m:accPr>
                      <m:e>
                        <m:r>
                          <a:rPr lang="en-US" altLang="zh-CN" sz="1800" b="0" i="1" smtClean="0">
                            <a:latin typeface="Cambria Math" panose="02040503050406030204" pitchFamily="18" charset="0"/>
                            <a:ea typeface="+mn-ea"/>
                            <a:cs typeface="Times New Roman" panose="02020603050405020304" pitchFamily="18" charset="0"/>
                          </a:rPr>
                          <m:t>𝑏</m:t>
                        </m:r>
                      </m:e>
                    </m:acc>
                    <m:r>
                      <a:rPr lang="en-US" altLang="zh-CN" sz="1800" b="0" i="1" smtClean="0">
                        <a:latin typeface="Cambria Math" panose="02040503050406030204" pitchFamily="18" charset="0"/>
                        <a:ea typeface="+mn-ea"/>
                        <a:cs typeface="Times New Roman" panose="02020603050405020304" pitchFamily="18" charset="0"/>
                      </a:rPr>
                      <m:t>=</m:t>
                    </m:r>
                    <m:d>
                      <m:dPr>
                        <m:ctrlPr>
                          <a:rPr lang="en-US" altLang="zh-CN" sz="1800" b="0" i="1" smtClean="0">
                            <a:latin typeface="Cambria Math" panose="02040503050406030204" pitchFamily="18" charset="0"/>
                            <a:ea typeface="+mn-ea"/>
                            <a:cs typeface="Times New Roman" panose="02020603050405020304" pitchFamily="18" charset="0"/>
                          </a:rPr>
                        </m:ctrlPr>
                      </m:dPr>
                      <m:e>
                        <m:sSub>
                          <m:sSubPr>
                            <m:ctrlPr>
                              <a:rPr lang="en-US" altLang="zh-CN" sz="1800" b="0" i="1" smtClean="0">
                                <a:latin typeface="Cambria Math" panose="02040503050406030204" pitchFamily="18" charset="0"/>
                                <a:ea typeface="+mn-ea"/>
                                <a:cs typeface="Times New Roman" panose="02020603050405020304" pitchFamily="18" charset="0"/>
                              </a:rPr>
                            </m:ctrlPr>
                          </m:sSubPr>
                          <m:e>
                            <m:r>
                              <a:rPr lang="en-US" altLang="zh-CN" sz="1800" b="0" i="1" smtClean="0">
                                <a:latin typeface="Cambria Math" panose="02040503050406030204" pitchFamily="18" charset="0"/>
                                <a:ea typeface="+mn-ea"/>
                                <a:cs typeface="Times New Roman" panose="02020603050405020304" pitchFamily="18" charset="0"/>
                              </a:rPr>
                              <m:t>𝑏</m:t>
                            </m:r>
                          </m:e>
                          <m:sub>
                            <m:r>
                              <a:rPr lang="en-US" altLang="zh-CN" sz="1800" b="0" i="1" smtClean="0">
                                <a:latin typeface="Cambria Math" panose="02040503050406030204" pitchFamily="18" charset="0"/>
                                <a:ea typeface="+mn-ea"/>
                                <a:cs typeface="Times New Roman" panose="02020603050405020304" pitchFamily="18" charset="0"/>
                              </a:rPr>
                              <m:t>1</m:t>
                            </m:r>
                          </m:sub>
                        </m:sSub>
                        <m:r>
                          <a:rPr lang="en-US" altLang="zh-CN" sz="1800" b="0" i="1" smtClean="0">
                            <a:latin typeface="Cambria Math" panose="02040503050406030204" pitchFamily="18" charset="0"/>
                            <a:ea typeface="+mn-ea"/>
                            <a:cs typeface="Times New Roman" panose="02020603050405020304" pitchFamily="18" charset="0"/>
                          </a:rPr>
                          <m:t>,</m:t>
                        </m:r>
                        <m:sSub>
                          <m:sSubPr>
                            <m:ctrlPr>
                              <a:rPr lang="en-US" altLang="zh-CN" sz="1800" b="0" i="1" smtClean="0">
                                <a:latin typeface="Cambria Math" panose="02040503050406030204" pitchFamily="18" charset="0"/>
                                <a:ea typeface="+mn-ea"/>
                                <a:cs typeface="Times New Roman" panose="02020603050405020304" pitchFamily="18" charset="0"/>
                              </a:rPr>
                            </m:ctrlPr>
                          </m:sSubPr>
                          <m:e>
                            <m:r>
                              <a:rPr lang="en-US" altLang="zh-CN" sz="1800" b="0" i="1" smtClean="0">
                                <a:latin typeface="Cambria Math" panose="02040503050406030204" pitchFamily="18" charset="0"/>
                                <a:ea typeface="+mn-ea"/>
                                <a:cs typeface="Times New Roman" panose="02020603050405020304" pitchFamily="18" charset="0"/>
                              </a:rPr>
                              <m:t>𝑏</m:t>
                            </m:r>
                          </m:e>
                          <m:sub>
                            <m:r>
                              <a:rPr lang="en-US" altLang="zh-CN" sz="1800" b="0" i="1" smtClean="0">
                                <a:latin typeface="Cambria Math" panose="02040503050406030204" pitchFamily="18" charset="0"/>
                                <a:ea typeface="+mn-ea"/>
                                <a:cs typeface="Times New Roman" panose="02020603050405020304" pitchFamily="18" charset="0"/>
                              </a:rPr>
                              <m:t>2</m:t>
                            </m:r>
                          </m:sub>
                        </m:sSub>
                        <m:r>
                          <a:rPr lang="en-US" altLang="zh-CN" sz="1800" b="0" i="1" smtClean="0">
                            <a:latin typeface="Cambria Math" panose="02040503050406030204" pitchFamily="18" charset="0"/>
                            <a:ea typeface="+mn-ea"/>
                            <a:cs typeface="Times New Roman" panose="02020603050405020304" pitchFamily="18" charset="0"/>
                          </a:rPr>
                          <m:t>,</m:t>
                        </m:r>
                        <m:sSub>
                          <m:sSubPr>
                            <m:ctrlPr>
                              <a:rPr lang="en-US" altLang="zh-CN" sz="1800" b="0" i="1" smtClean="0">
                                <a:latin typeface="Cambria Math" panose="02040503050406030204" pitchFamily="18" charset="0"/>
                                <a:ea typeface="+mn-ea"/>
                                <a:cs typeface="Times New Roman" panose="02020603050405020304" pitchFamily="18" charset="0"/>
                              </a:rPr>
                            </m:ctrlPr>
                          </m:sSubPr>
                          <m:e>
                            <m:r>
                              <a:rPr lang="en-US" altLang="zh-CN" sz="1800" b="0" i="1" smtClean="0">
                                <a:latin typeface="Cambria Math" panose="02040503050406030204" pitchFamily="18" charset="0"/>
                                <a:ea typeface="+mn-ea"/>
                                <a:cs typeface="Times New Roman" panose="02020603050405020304" pitchFamily="18" charset="0"/>
                              </a:rPr>
                              <m:t>𝑏</m:t>
                            </m:r>
                          </m:e>
                          <m:sub>
                            <m:r>
                              <a:rPr lang="en-US" altLang="zh-CN" sz="1800" b="0" i="1" smtClean="0">
                                <a:latin typeface="Cambria Math" panose="02040503050406030204" pitchFamily="18" charset="0"/>
                                <a:ea typeface="+mn-ea"/>
                                <a:cs typeface="Times New Roman" panose="02020603050405020304" pitchFamily="18" charset="0"/>
                              </a:rPr>
                              <m:t>3</m:t>
                            </m:r>
                          </m:sub>
                        </m:sSub>
                      </m:e>
                    </m:d>
                    <m:r>
                      <a:rPr lang="zh-CN" altLang="en-US" sz="1800" i="1">
                        <a:latin typeface="Cambria Math" panose="02040503050406030204" pitchFamily="18" charset="0"/>
                        <a:ea typeface="+mn-ea"/>
                        <a:cs typeface="Times New Roman" panose="02020603050405020304" pitchFamily="18" charset="0"/>
                      </a:rPr>
                      <m:t>，</m:t>
                    </m:r>
                    <m:r>
                      <a:rPr lang="zh-CN" altLang="en-US" sz="1800" i="1" smtClean="0">
                        <a:latin typeface="Cambria Math" panose="02040503050406030204" pitchFamily="18" charset="0"/>
                        <a:ea typeface="+mn-ea"/>
                        <a:cs typeface="Times New Roman" panose="02020603050405020304" pitchFamily="18" charset="0"/>
                      </a:rPr>
                      <m:t>或写作</m:t>
                    </m:r>
                    <m:sSub>
                      <m:sSubPr>
                        <m:ctrlPr>
                          <a:rPr lang="el-GR" altLang="zh-CN" sz="1800" i="1" smtClean="0">
                            <a:latin typeface="Cambria Math" panose="02040503050406030204" pitchFamily="18" charset="0"/>
                            <a:cs typeface="Times New Roman" panose="02020603050405020304" pitchFamily="18" charset="0"/>
                          </a:rPr>
                        </m:ctrlPr>
                      </m:sSubPr>
                      <m:e>
                        <m:acc>
                          <m:accPr>
                            <m:chr m:val="⃑"/>
                            <m:ctrlPr>
                              <a:rPr lang="zh-CN" altLang="en-US" sz="1800" i="1">
                                <a:latin typeface="Cambria Math" panose="02040503050406030204" pitchFamily="18" charset="0"/>
                                <a:cs typeface="Times New Roman" panose="02020603050405020304" pitchFamily="18" charset="0"/>
                              </a:rPr>
                            </m:ctrlPr>
                          </m:accPr>
                          <m:e>
                            <m:r>
                              <a:rPr lang="el-GR" altLang="zh-CN" sz="1800" i="1">
                                <a:latin typeface="Cambria Math" panose="02040503050406030204" pitchFamily="18" charset="0"/>
                                <a:cs typeface="Times New Roman" panose="02020603050405020304" pitchFamily="18" charset="0"/>
                              </a:rPr>
                              <m:t>𝛽</m:t>
                            </m:r>
                          </m:e>
                        </m:acc>
                      </m:e>
                      <m:sub>
                        <m:r>
                          <m:rPr>
                            <m:sty m:val="p"/>
                          </m:rPr>
                          <a:rPr lang="en-US" altLang="zh-CN" sz="1800" i="1">
                            <a:latin typeface="Cambria Math" panose="02040503050406030204" pitchFamily="18" charset="0"/>
                            <a:cs typeface="Times New Roman" panose="02020603050405020304" pitchFamily="18" charset="0"/>
                          </a:rPr>
                          <m:t>t</m:t>
                        </m:r>
                      </m:sub>
                    </m:sSub>
                    <m:r>
                      <a:rPr lang="el-GR" altLang="zh-CN" sz="1800" i="1">
                        <a:latin typeface="Cambria Math" panose="02040503050406030204" pitchFamily="18" charset="0"/>
                        <a:cs typeface="Times New Roman" panose="02020603050405020304" pitchFamily="18" charset="0"/>
                      </a:rPr>
                      <m:t>=</m:t>
                    </m:r>
                    <m:d>
                      <m:dPr>
                        <m:ctrlPr>
                          <a:rPr lang="el-GR" altLang="zh-CN" sz="1800" i="1">
                            <a:latin typeface="Cambria Math" panose="02040503050406030204" pitchFamily="18" charset="0"/>
                            <a:cs typeface="Times New Roman" panose="02020603050405020304" pitchFamily="18" charset="0"/>
                          </a:rPr>
                        </m:ctrlPr>
                      </m:dPr>
                      <m:e>
                        <m:r>
                          <a:rPr lang="el-GR" altLang="zh-CN" sz="1800" i="1">
                            <a:latin typeface="Cambria Math" panose="02040503050406030204" pitchFamily="18" charset="0"/>
                            <a:cs typeface="Times New Roman" panose="02020603050405020304" pitchFamily="18" charset="0"/>
                          </a:rPr>
                          <m:t>0,0,</m:t>
                        </m:r>
                        <m:r>
                          <a:rPr lang="el-GR" altLang="zh-CN" sz="1800" i="1">
                            <a:latin typeface="Cambria Math" panose="02040503050406030204" pitchFamily="18" charset="0"/>
                            <a:cs typeface="Times New Roman" panose="02020603050405020304" pitchFamily="18" charset="0"/>
                          </a:rPr>
                          <m:t>𝛽</m:t>
                        </m:r>
                      </m:e>
                    </m:d>
                    <m:r>
                      <a:rPr lang="el-GR" altLang="zh-CN" sz="1800" i="1">
                        <a:latin typeface="Cambria Math" panose="02040503050406030204" pitchFamily="18" charset="0"/>
                        <a:cs typeface="Times New Roman" panose="02020603050405020304" pitchFamily="18" charset="0"/>
                      </a:rPr>
                      <m:t>,</m:t>
                    </m:r>
                    <m:sSub>
                      <m:sSubPr>
                        <m:ctrlPr>
                          <a:rPr lang="el-GR" altLang="zh-CN" sz="1800" i="1">
                            <a:latin typeface="Cambria Math" panose="02040503050406030204" pitchFamily="18" charset="0"/>
                            <a:cs typeface="Times New Roman" panose="02020603050405020304" pitchFamily="18" charset="0"/>
                          </a:rPr>
                        </m:ctrlPr>
                      </m:sSubPr>
                      <m:e>
                        <m:acc>
                          <m:accPr>
                            <m:chr m:val="⃑"/>
                            <m:ctrlPr>
                              <a:rPr lang="zh-CN" altLang="en-US" sz="1800" i="1">
                                <a:latin typeface="Cambria Math" panose="02040503050406030204" pitchFamily="18" charset="0"/>
                                <a:cs typeface="Times New Roman" panose="02020603050405020304" pitchFamily="18" charset="0"/>
                              </a:rPr>
                            </m:ctrlPr>
                          </m:accPr>
                          <m:e>
                            <m:r>
                              <a:rPr lang="el-GR" altLang="zh-CN" sz="1800" i="1">
                                <a:latin typeface="Cambria Math" panose="02040503050406030204" pitchFamily="18" charset="0"/>
                                <a:cs typeface="Times New Roman" panose="02020603050405020304" pitchFamily="18" charset="0"/>
                              </a:rPr>
                              <m:t>𝛽</m:t>
                            </m:r>
                          </m:e>
                        </m:acc>
                      </m:e>
                      <m:sub>
                        <m:r>
                          <m:rPr>
                            <m:sty m:val="p"/>
                          </m:rPr>
                          <a:rPr lang="en-US" altLang="zh-CN" sz="1800" i="1">
                            <a:latin typeface="Cambria Math" panose="02040503050406030204" pitchFamily="18" charset="0"/>
                            <a:cs typeface="Times New Roman" panose="02020603050405020304" pitchFamily="18" charset="0"/>
                          </a:rPr>
                          <m:t>t</m:t>
                        </m:r>
                        <m:r>
                          <a:rPr lang="en-US" altLang="zh-CN" sz="1800" b="0" i="1" smtClean="0">
                            <a:latin typeface="Cambria Math" panose="02040503050406030204" pitchFamily="18" charset="0"/>
                            <a:cs typeface="Times New Roman" panose="02020603050405020304" pitchFamily="18" charset="0"/>
                          </a:rPr>
                          <m:t>+</m:t>
                        </m:r>
                        <m:r>
                          <a:rPr lang="en-US" altLang="zh-CN" sz="1800" b="0" i="1" smtClean="0">
                            <a:latin typeface="Cambria Math" panose="02040503050406030204" pitchFamily="18" charset="0"/>
                            <a:cs typeface="Times New Roman" panose="02020603050405020304" pitchFamily="18" charset="0"/>
                          </a:rPr>
                          <m:t>𝑑𝑡</m:t>
                        </m:r>
                      </m:sub>
                    </m:sSub>
                    <m:r>
                      <a:rPr lang="en-US" altLang="zh-CN" sz="1800" i="1">
                        <a:latin typeface="Cambria Math" panose="02040503050406030204" pitchFamily="18" charset="0"/>
                        <a:cs typeface="Times New Roman" panose="02020603050405020304" pitchFamily="18" charset="0"/>
                      </a:rPr>
                      <m:t>=</m:t>
                    </m:r>
                    <m:d>
                      <m:dPr>
                        <m:ctrlPr>
                          <a:rPr lang="en-US" altLang="zh-CN" sz="1800" i="1">
                            <a:latin typeface="Cambria Math" panose="02040503050406030204" pitchFamily="18" charset="0"/>
                            <a:cs typeface="Times New Roman" panose="02020603050405020304" pitchFamily="18" charset="0"/>
                          </a:rPr>
                        </m:ctrlPr>
                      </m:dPr>
                      <m:e>
                        <m:r>
                          <a:rPr lang="en-US" altLang="zh-CN" sz="1800" i="1">
                            <a:latin typeface="Cambria Math" panose="02040503050406030204" pitchFamily="18" charset="0"/>
                            <a:cs typeface="Times New Roman" panose="02020603050405020304" pitchFamily="18" charset="0"/>
                          </a:rPr>
                          <m:t>0,</m:t>
                        </m:r>
                        <m:sSubSup>
                          <m:sSubSupPr>
                            <m:ctrlPr>
                              <a:rPr lang="el-GR" altLang="zh-CN" sz="1800" b="0" i="1" smtClean="0">
                                <a:latin typeface="Cambria Math" panose="02040503050406030204" pitchFamily="18" charset="0"/>
                                <a:cs typeface="Times New Roman" panose="02020603050405020304" pitchFamily="18" charset="0"/>
                              </a:rPr>
                            </m:ctrlPr>
                          </m:sSubSupPr>
                          <m:e>
                            <m:r>
                              <a:rPr lang="el-GR" altLang="zh-CN" sz="1800" b="0" i="1" smtClean="0">
                                <a:latin typeface="Cambria Math" panose="02040503050406030204" pitchFamily="18" charset="0"/>
                                <a:cs typeface="Times New Roman" panose="02020603050405020304" pitchFamily="18" charset="0"/>
                              </a:rPr>
                              <m:t>𝛽</m:t>
                            </m:r>
                          </m:e>
                          <m:sub>
                            <m:r>
                              <a:rPr lang="en-US" altLang="zh-CN" sz="1800" i="1">
                                <a:latin typeface="Cambria Math" panose="02040503050406030204" pitchFamily="18" charset="0"/>
                                <a:cs typeface="Times New Roman" panose="02020603050405020304" pitchFamily="18" charset="0"/>
                              </a:rPr>
                              <m:t>2</m:t>
                            </m:r>
                          </m:sub>
                          <m:sup>
                            <m:r>
                              <a:rPr lang="el-GR" altLang="zh-CN" sz="1800" b="0" i="1" smtClean="0">
                                <a:latin typeface="Cambria Math" panose="02040503050406030204" pitchFamily="18" charset="0"/>
                                <a:cs typeface="Times New Roman" panose="02020603050405020304" pitchFamily="18" charset="0"/>
                              </a:rPr>
                              <m:t>′</m:t>
                            </m:r>
                          </m:sup>
                        </m:sSubSup>
                        <m:r>
                          <a:rPr lang="en-US" altLang="zh-CN" sz="1800" i="1">
                            <a:latin typeface="Cambria Math" panose="02040503050406030204" pitchFamily="18" charset="0"/>
                            <a:cs typeface="Times New Roman" panose="02020603050405020304" pitchFamily="18" charset="0"/>
                          </a:rPr>
                          <m:t>,</m:t>
                        </m:r>
                        <m:r>
                          <a:rPr lang="el-GR" altLang="zh-CN" sz="1800" b="0" i="1" smtClean="0">
                            <a:latin typeface="Cambria Math" panose="02040503050406030204" pitchFamily="18" charset="0"/>
                            <a:cs typeface="Times New Roman" panose="02020603050405020304" pitchFamily="18" charset="0"/>
                          </a:rPr>
                          <m:t>𝛽</m:t>
                        </m:r>
                        <m:r>
                          <a:rPr lang="el-GR" altLang="zh-CN" sz="1800" b="0" i="1" smtClean="0">
                            <a:latin typeface="Cambria Math" panose="02040503050406030204" pitchFamily="18" charset="0"/>
                            <a:cs typeface="Times New Roman" panose="02020603050405020304" pitchFamily="18" charset="0"/>
                          </a:rPr>
                          <m:t>+</m:t>
                        </m:r>
                        <m:sSubSup>
                          <m:sSubSupPr>
                            <m:ctrlPr>
                              <a:rPr lang="el-GR" altLang="zh-CN" sz="1800" i="1">
                                <a:latin typeface="Cambria Math" panose="02040503050406030204" pitchFamily="18" charset="0"/>
                                <a:cs typeface="Times New Roman" panose="02020603050405020304" pitchFamily="18" charset="0"/>
                              </a:rPr>
                            </m:ctrlPr>
                          </m:sSubSupPr>
                          <m:e>
                            <m:r>
                              <a:rPr lang="el-GR" altLang="zh-CN" sz="1800" i="1">
                                <a:latin typeface="Cambria Math" panose="02040503050406030204" pitchFamily="18" charset="0"/>
                                <a:cs typeface="Times New Roman" panose="02020603050405020304" pitchFamily="18" charset="0"/>
                              </a:rPr>
                              <m:t>𝛽</m:t>
                            </m:r>
                          </m:e>
                          <m:sub>
                            <m:r>
                              <a:rPr lang="el-GR" altLang="zh-CN" sz="1800" b="0" i="1" smtClean="0">
                                <a:latin typeface="Cambria Math" panose="02040503050406030204" pitchFamily="18" charset="0"/>
                                <a:cs typeface="Times New Roman" panose="02020603050405020304" pitchFamily="18" charset="0"/>
                              </a:rPr>
                              <m:t>3</m:t>
                            </m:r>
                          </m:sub>
                          <m:sup>
                            <m:r>
                              <a:rPr lang="el-GR" altLang="zh-CN" sz="1800" i="1">
                                <a:latin typeface="Cambria Math" panose="02040503050406030204" pitchFamily="18" charset="0"/>
                                <a:cs typeface="Times New Roman" panose="02020603050405020304" pitchFamily="18" charset="0"/>
                              </a:rPr>
                              <m:t>′</m:t>
                            </m:r>
                          </m:sup>
                        </m:sSubSup>
                      </m:e>
                    </m:d>
                    <m:r>
                      <a:rPr lang="en-US" altLang="zh-CN" sz="1800" b="0" i="1" smtClean="0">
                        <a:latin typeface="Cambria Math" panose="02040503050406030204" pitchFamily="18" charset="0"/>
                        <a:cs typeface="Times New Roman" panose="02020603050405020304" pitchFamily="18" charset="0"/>
                      </a:rPr>
                      <m:t>=</m:t>
                    </m:r>
                    <m:d>
                      <m:dPr>
                        <m:ctrlPr>
                          <a:rPr lang="en-US" altLang="zh-CN" sz="1800" i="1">
                            <a:latin typeface="Cambria Math" panose="02040503050406030204" pitchFamily="18" charset="0"/>
                            <a:cs typeface="Times New Roman" panose="02020603050405020304" pitchFamily="18" charset="0"/>
                          </a:rPr>
                        </m:ctrlPr>
                      </m:dPr>
                      <m:e>
                        <m:r>
                          <a:rPr lang="en-US" altLang="zh-CN" sz="1800" i="1">
                            <a:latin typeface="Cambria Math" panose="02040503050406030204" pitchFamily="18" charset="0"/>
                            <a:cs typeface="Times New Roman" panose="02020603050405020304" pitchFamily="18" charset="0"/>
                          </a:rPr>
                          <m:t>0,</m:t>
                        </m:r>
                        <m:sSubSup>
                          <m:sSubSupPr>
                            <m:ctrlPr>
                              <a:rPr lang="el-GR" altLang="zh-CN" sz="1800" i="1">
                                <a:latin typeface="Cambria Math" panose="02040503050406030204" pitchFamily="18" charset="0"/>
                                <a:cs typeface="Times New Roman" panose="02020603050405020304" pitchFamily="18" charset="0"/>
                              </a:rPr>
                            </m:ctrlPr>
                          </m:sSubSupPr>
                          <m:e>
                            <m:r>
                              <a:rPr lang="el-GR" altLang="zh-CN" sz="1800" i="1">
                                <a:latin typeface="Cambria Math" panose="02040503050406030204" pitchFamily="18" charset="0"/>
                                <a:cs typeface="Times New Roman" panose="02020603050405020304" pitchFamily="18" charset="0"/>
                              </a:rPr>
                              <m:t>𝛽</m:t>
                            </m:r>
                          </m:e>
                          <m:sub>
                            <m:r>
                              <a:rPr lang="en-US" altLang="zh-CN" sz="1800" i="1">
                                <a:latin typeface="Cambria Math" panose="02040503050406030204" pitchFamily="18" charset="0"/>
                                <a:cs typeface="Times New Roman" panose="02020603050405020304" pitchFamily="18" charset="0"/>
                              </a:rPr>
                              <m:t>2</m:t>
                            </m:r>
                          </m:sub>
                          <m:sup>
                            <m:r>
                              <a:rPr lang="el-GR" altLang="zh-CN" sz="1800" i="1">
                                <a:latin typeface="Cambria Math" panose="02040503050406030204" pitchFamily="18" charset="0"/>
                                <a:cs typeface="Times New Roman" panose="02020603050405020304" pitchFamily="18" charset="0"/>
                              </a:rPr>
                              <m:t>′</m:t>
                            </m:r>
                          </m:sup>
                        </m:sSubSup>
                        <m:r>
                          <a:rPr lang="en-US" altLang="zh-CN" sz="1800" i="1">
                            <a:latin typeface="Cambria Math" panose="02040503050406030204" pitchFamily="18" charset="0"/>
                            <a:cs typeface="Times New Roman" panose="02020603050405020304" pitchFamily="18" charset="0"/>
                          </a:rPr>
                          <m:t>,</m:t>
                        </m:r>
                        <m:r>
                          <a:rPr lang="el-GR" altLang="zh-CN" sz="1800" i="1">
                            <a:latin typeface="Cambria Math" panose="02040503050406030204" pitchFamily="18" charset="0"/>
                            <a:cs typeface="Times New Roman" panose="02020603050405020304" pitchFamily="18" charset="0"/>
                          </a:rPr>
                          <m:t>𝛽</m:t>
                        </m:r>
                      </m:e>
                    </m:d>
                    <m:r>
                      <a:rPr lang="en-US" altLang="zh-CN" sz="1800" b="0" i="1" smtClean="0">
                        <a:latin typeface="Cambria Math" panose="02040503050406030204" pitchFamily="18" charset="0"/>
                        <a:cs typeface="Times New Roman" panose="02020603050405020304" pitchFamily="18" charset="0"/>
                      </a:rPr>
                      <m:t>,</m:t>
                    </m:r>
                    <m:sSub>
                      <m:sSubPr>
                        <m:ctrlPr>
                          <a:rPr lang="el-GR" altLang="zh-CN" sz="1800" i="1">
                            <a:latin typeface="Cambria Math" panose="02040503050406030204" pitchFamily="18" charset="0"/>
                            <a:cs typeface="Times New Roman" panose="02020603050405020304" pitchFamily="18" charset="0"/>
                          </a:rPr>
                        </m:ctrlPr>
                      </m:sSubPr>
                      <m:e>
                        <m:acc>
                          <m:accPr>
                            <m:chr m:val="⃑"/>
                            <m:ctrlPr>
                              <a:rPr lang="zh-CN" altLang="en-US" sz="1800" i="1">
                                <a:latin typeface="Cambria Math" panose="02040503050406030204" pitchFamily="18" charset="0"/>
                                <a:cs typeface="Times New Roman" panose="02020603050405020304" pitchFamily="18" charset="0"/>
                              </a:rPr>
                            </m:ctrlPr>
                          </m:accPr>
                          <m:e>
                            <m:r>
                              <a:rPr lang="el-GR" altLang="zh-CN" sz="1800" i="1">
                                <a:latin typeface="Cambria Math" panose="02040503050406030204" pitchFamily="18" charset="0"/>
                                <a:cs typeface="Times New Roman" panose="02020603050405020304" pitchFamily="18" charset="0"/>
                              </a:rPr>
                              <m:t>𝛽</m:t>
                            </m:r>
                          </m:e>
                        </m:acc>
                      </m:e>
                      <m:sub>
                        <m:r>
                          <m:rPr>
                            <m:sty m:val="p"/>
                          </m:rPr>
                          <a:rPr lang="en-US" altLang="zh-CN" sz="1800" i="1">
                            <a:latin typeface="Cambria Math" panose="02040503050406030204" pitchFamily="18" charset="0"/>
                            <a:cs typeface="Times New Roman" panose="02020603050405020304" pitchFamily="18" charset="0"/>
                          </a:rPr>
                          <m:t>t</m:t>
                        </m:r>
                        <m:r>
                          <a:rPr lang="en-US" altLang="zh-CN" sz="1800" b="0" i="1" smtClean="0">
                            <a:latin typeface="Cambria Math" panose="02040503050406030204" pitchFamily="18" charset="0"/>
                            <a:cs typeface="Times New Roman" panose="02020603050405020304" pitchFamily="18" charset="0"/>
                          </a:rPr>
                          <m:t>+2</m:t>
                        </m:r>
                        <m:r>
                          <a:rPr lang="en-US" altLang="zh-CN" sz="1800" b="0" i="1" smtClean="0">
                            <a:latin typeface="Cambria Math" panose="02040503050406030204" pitchFamily="18" charset="0"/>
                            <a:cs typeface="Times New Roman" panose="02020603050405020304" pitchFamily="18" charset="0"/>
                          </a:rPr>
                          <m:t>𝑑𝑡</m:t>
                        </m:r>
                      </m:sub>
                    </m:sSub>
                    <m:r>
                      <a:rPr lang="en-US" altLang="zh-CN" sz="1800" i="1">
                        <a:latin typeface="Cambria Math" panose="02040503050406030204" pitchFamily="18" charset="0"/>
                        <a:cs typeface="Times New Roman" panose="02020603050405020304" pitchFamily="18" charset="0"/>
                      </a:rPr>
                      <m:t>=</m:t>
                    </m:r>
                    <m:d>
                      <m:dPr>
                        <m:ctrlPr>
                          <a:rPr lang="en-US" altLang="zh-CN" sz="1800" i="1">
                            <a:latin typeface="Cambria Math" panose="02040503050406030204" pitchFamily="18" charset="0"/>
                            <a:cs typeface="Times New Roman" panose="02020603050405020304" pitchFamily="18" charset="0"/>
                          </a:rPr>
                        </m:ctrlPr>
                      </m:dPr>
                      <m:e>
                        <m:f>
                          <m:fPr>
                            <m:ctrlPr>
                              <a:rPr lang="en-US" altLang="zh-CN" sz="1800" i="1">
                                <a:latin typeface="Cambria Math" panose="02040503050406030204" pitchFamily="18" charset="0"/>
                                <a:cs typeface="Times New Roman" panose="02020603050405020304" pitchFamily="18" charset="0"/>
                              </a:rPr>
                            </m:ctrlPr>
                          </m:fPr>
                          <m:num>
                            <m:sSub>
                              <m:sSubPr>
                                <m:ctrlPr>
                                  <a:rPr lang="en-US" altLang="zh-CN" sz="1800" i="1">
                                    <a:latin typeface="Cambria Math" panose="02040503050406030204" pitchFamily="18" charset="0"/>
                                    <a:cs typeface="Times New Roman" panose="02020603050405020304" pitchFamily="18" charset="0"/>
                                  </a:rPr>
                                </m:ctrlPr>
                              </m:sSubPr>
                              <m:e>
                                <m:r>
                                  <a:rPr lang="en-US" altLang="zh-CN" sz="1800" i="1">
                                    <a:latin typeface="Cambria Math" panose="02040503050406030204" pitchFamily="18" charset="0"/>
                                    <a:cs typeface="Times New Roman" panose="02020603050405020304" pitchFamily="18" charset="0"/>
                                  </a:rPr>
                                  <m:t>𝑏</m:t>
                                </m:r>
                              </m:e>
                              <m:sub>
                                <m:r>
                                  <a:rPr lang="en-US" altLang="zh-CN" sz="1800" i="1">
                                    <a:latin typeface="Cambria Math" panose="02040503050406030204" pitchFamily="18" charset="0"/>
                                    <a:cs typeface="Times New Roman" panose="02020603050405020304" pitchFamily="18" charset="0"/>
                                  </a:rPr>
                                  <m:t>1</m:t>
                                </m:r>
                              </m:sub>
                            </m:sSub>
                          </m:num>
                          <m:den>
                            <m:r>
                              <m:rPr>
                                <m:sty m:val="p"/>
                              </m:rPr>
                              <a:rPr lang="en-US" altLang="zh-CN" sz="1800" i="1">
                                <a:latin typeface="Cambria Math" panose="02040503050406030204" pitchFamily="18" charset="0"/>
                                <a:cs typeface="Times New Roman" panose="02020603050405020304" pitchFamily="18" charset="0"/>
                              </a:rPr>
                              <m:t>c</m:t>
                            </m:r>
                          </m:den>
                        </m:f>
                        <m:sSup>
                          <m:sSupPr>
                            <m:ctrlPr>
                              <a:rPr lang="zh-CN" altLang="en-US" sz="1800" i="1" dirty="0">
                                <a:latin typeface="Cambria Math" panose="02040503050406030204" pitchFamily="18" charset="0"/>
                              </a:rPr>
                            </m:ctrlPr>
                          </m:sSupPr>
                          <m:e>
                            <m:d>
                              <m:dPr>
                                <m:ctrlPr>
                                  <a:rPr lang="en-US" altLang="zh-CN" sz="1800" i="1" dirty="0">
                                    <a:latin typeface="Cambria Math" panose="02040503050406030204" pitchFamily="18" charset="0"/>
                                  </a:rPr>
                                </m:ctrlPr>
                              </m:dPr>
                              <m:e>
                                <m:r>
                                  <a:rPr lang="en-US" altLang="zh-CN" sz="1800" i="1" dirty="0">
                                    <a:latin typeface="Cambria Math" panose="02040503050406030204" pitchFamily="18" charset="0"/>
                                  </a:rPr>
                                  <m:t>𝑑𝑡</m:t>
                                </m:r>
                              </m:e>
                            </m:d>
                          </m:e>
                          <m:sup>
                            <m:r>
                              <a:rPr lang="en-US" altLang="zh-CN" sz="1800" i="1" dirty="0">
                                <a:latin typeface="Cambria Math" panose="02040503050406030204" pitchFamily="18" charset="0"/>
                              </a:rPr>
                              <m:t>2</m:t>
                            </m:r>
                          </m:sup>
                        </m:sSup>
                        <m:r>
                          <a:rPr lang="en-US" altLang="zh-CN" sz="1800" i="1">
                            <a:latin typeface="Cambria Math" panose="02040503050406030204" pitchFamily="18" charset="0"/>
                            <a:cs typeface="Times New Roman" panose="02020603050405020304" pitchFamily="18" charset="0"/>
                          </a:rPr>
                          <m:t>,</m:t>
                        </m:r>
                        <m:sSubSup>
                          <m:sSubSupPr>
                            <m:ctrlPr>
                              <a:rPr lang="el-GR" altLang="zh-CN" sz="1800" i="1">
                                <a:latin typeface="Cambria Math" panose="02040503050406030204" pitchFamily="18" charset="0"/>
                                <a:cs typeface="Times New Roman" panose="02020603050405020304" pitchFamily="18" charset="0"/>
                              </a:rPr>
                            </m:ctrlPr>
                          </m:sSubSupPr>
                          <m:e>
                            <m:r>
                              <a:rPr lang="el-GR" altLang="zh-CN" sz="1800" i="1">
                                <a:latin typeface="Cambria Math" panose="02040503050406030204" pitchFamily="18" charset="0"/>
                                <a:cs typeface="Times New Roman" panose="02020603050405020304" pitchFamily="18" charset="0"/>
                              </a:rPr>
                              <m:t>𝛽</m:t>
                            </m:r>
                          </m:e>
                          <m:sub>
                            <m:r>
                              <a:rPr lang="en-US" altLang="zh-CN" sz="1800" i="1">
                                <a:latin typeface="Cambria Math" panose="02040503050406030204" pitchFamily="18" charset="0"/>
                                <a:cs typeface="Times New Roman" panose="02020603050405020304" pitchFamily="18" charset="0"/>
                              </a:rPr>
                              <m:t>2</m:t>
                            </m:r>
                          </m:sub>
                          <m:sup>
                            <m:r>
                              <a:rPr lang="el-GR" altLang="zh-CN" sz="1800" i="1">
                                <a:latin typeface="Cambria Math" panose="02040503050406030204" pitchFamily="18" charset="0"/>
                                <a:cs typeface="Times New Roman" panose="02020603050405020304" pitchFamily="18" charset="0"/>
                              </a:rPr>
                              <m:t>′</m:t>
                            </m:r>
                          </m:sup>
                        </m:sSubSup>
                        <m:r>
                          <a:rPr lang="en-US" altLang="zh-CN" sz="1800" b="0" i="1" smtClean="0">
                            <a:latin typeface="Cambria Math" panose="02040503050406030204" pitchFamily="18" charset="0"/>
                            <a:cs typeface="Times New Roman" panose="02020603050405020304" pitchFamily="18" charset="0"/>
                          </a:rPr>
                          <m:t>+</m:t>
                        </m:r>
                        <m:sSubSup>
                          <m:sSubSupPr>
                            <m:ctrlPr>
                              <a:rPr lang="el-GR" altLang="zh-CN" sz="1800" i="1">
                                <a:latin typeface="Cambria Math" panose="02040503050406030204" pitchFamily="18" charset="0"/>
                                <a:cs typeface="Times New Roman" panose="02020603050405020304" pitchFamily="18" charset="0"/>
                              </a:rPr>
                            </m:ctrlPr>
                          </m:sSubSupPr>
                          <m:e>
                            <m:r>
                              <a:rPr lang="el-GR" altLang="zh-CN" sz="1800" i="1">
                                <a:latin typeface="Cambria Math" panose="02040503050406030204" pitchFamily="18" charset="0"/>
                                <a:cs typeface="Times New Roman" panose="02020603050405020304" pitchFamily="18" charset="0"/>
                              </a:rPr>
                              <m:t>𝛽</m:t>
                            </m:r>
                          </m:e>
                          <m:sub>
                            <m:r>
                              <a:rPr lang="en-US" altLang="zh-CN" sz="1800" i="1">
                                <a:latin typeface="Cambria Math" panose="02040503050406030204" pitchFamily="18" charset="0"/>
                                <a:cs typeface="Times New Roman" panose="02020603050405020304" pitchFamily="18" charset="0"/>
                              </a:rPr>
                              <m:t>2</m:t>
                            </m:r>
                          </m:sub>
                          <m:sup>
                            <m:r>
                              <a:rPr lang="el-GR" altLang="zh-CN" sz="1800" i="1">
                                <a:latin typeface="Cambria Math" panose="02040503050406030204" pitchFamily="18" charset="0"/>
                                <a:cs typeface="Times New Roman" panose="02020603050405020304" pitchFamily="18" charset="0"/>
                              </a:rPr>
                              <m:t>′</m:t>
                            </m:r>
                          </m:sup>
                        </m:sSubSup>
                        <m:r>
                          <a:rPr lang="en-US" altLang="zh-CN" sz="1800" b="0" i="1" smtClean="0">
                            <a:latin typeface="Cambria Math" panose="02040503050406030204" pitchFamily="18" charset="0"/>
                            <a:cs typeface="Times New Roman" panose="02020603050405020304" pitchFamily="18" charset="0"/>
                          </a:rPr>
                          <m:t>+</m:t>
                        </m:r>
                        <m:f>
                          <m:fPr>
                            <m:ctrlPr>
                              <a:rPr lang="en-US" altLang="zh-CN" sz="1800" i="1">
                                <a:latin typeface="Cambria Math" panose="02040503050406030204" pitchFamily="18" charset="0"/>
                                <a:cs typeface="Times New Roman" panose="02020603050405020304" pitchFamily="18" charset="0"/>
                              </a:rPr>
                            </m:ctrlPr>
                          </m:fPr>
                          <m:num>
                            <m:sSub>
                              <m:sSubPr>
                                <m:ctrlPr>
                                  <a:rPr lang="en-US" altLang="zh-CN" sz="1800" i="1">
                                    <a:latin typeface="Cambria Math" panose="02040503050406030204" pitchFamily="18" charset="0"/>
                                    <a:cs typeface="Times New Roman" panose="02020603050405020304" pitchFamily="18" charset="0"/>
                                  </a:rPr>
                                </m:ctrlPr>
                              </m:sSubPr>
                              <m:e>
                                <m:r>
                                  <a:rPr lang="en-US" altLang="zh-CN" sz="1800" i="1">
                                    <a:latin typeface="Cambria Math" panose="02040503050406030204" pitchFamily="18" charset="0"/>
                                    <a:cs typeface="Times New Roman" panose="02020603050405020304" pitchFamily="18" charset="0"/>
                                  </a:rPr>
                                  <m:t>𝑏</m:t>
                                </m:r>
                              </m:e>
                              <m:sub>
                                <m:r>
                                  <a:rPr lang="en-US" altLang="zh-CN" sz="1800" b="0" i="1" smtClean="0">
                                    <a:latin typeface="Cambria Math" panose="02040503050406030204" pitchFamily="18" charset="0"/>
                                    <a:cs typeface="Times New Roman" panose="02020603050405020304" pitchFamily="18" charset="0"/>
                                  </a:rPr>
                                  <m:t>2</m:t>
                                </m:r>
                              </m:sub>
                            </m:sSub>
                          </m:num>
                          <m:den>
                            <m:r>
                              <m:rPr>
                                <m:sty m:val="p"/>
                              </m:rPr>
                              <a:rPr lang="en-US" altLang="zh-CN" sz="1800" i="1">
                                <a:latin typeface="Cambria Math" panose="02040503050406030204" pitchFamily="18" charset="0"/>
                                <a:cs typeface="Times New Roman" panose="02020603050405020304" pitchFamily="18" charset="0"/>
                              </a:rPr>
                              <m:t>c</m:t>
                            </m:r>
                          </m:den>
                        </m:f>
                        <m:sSup>
                          <m:sSupPr>
                            <m:ctrlPr>
                              <a:rPr lang="zh-CN" altLang="en-US" sz="1800" i="1" dirty="0">
                                <a:latin typeface="Cambria Math" panose="02040503050406030204" pitchFamily="18" charset="0"/>
                              </a:rPr>
                            </m:ctrlPr>
                          </m:sSupPr>
                          <m:e>
                            <m:d>
                              <m:dPr>
                                <m:ctrlPr>
                                  <a:rPr lang="en-US" altLang="zh-CN" sz="1800" i="1" dirty="0">
                                    <a:latin typeface="Cambria Math" panose="02040503050406030204" pitchFamily="18" charset="0"/>
                                  </a:rPr>
                                </m:ctrlPr>
                              </m:dPr>
                              <m:e>
                                <m:r>
                                  <a:rPr lang="en-US" altLang="zh-CN" sz="1800" i="1" dirty="0">
                                    <a:latin typeface="Cambria Math" panose="02040503050406030204" pitchFamily="18" charset="0"/>
                                  </a:rPr>
                                  <m:t>𝑑𝑡</m:t>
                                </m:r>
                              </m:e>
                            </m:d>
                          </m:e>
                          <m:sup>
                            <m:r>
                              <a:rPr lang="en-US" altLang="zh-CN" sz="1800" i="1" dirty="0">
                                <a:latin typeface="Cambria Math" panose="02040503050406030204" pitchFamily="18" charset="0"/>
                              </a:rPr>
                              <m:t>2</m:t>
                            </m:r>
                          </m:sup>
                        </m:sSup>
                        <m:r>
                          <a:rPr lang="en-US" altLang="zh-CN" sz="1800" i="1">
                            <a:latin typeface="Cambria Math" panose="02040503050406030204" pitchFamily="18" charset="0"/>
                            <a:cs typeface="Times New Roman" panose="02020603050405020304" pitchFamily="18" charset="0"/>
                          </a:rPr>
                          <m:t>,</m:t>
                        </m:r>
                        <m:r>
                          <a:rPr lang="el-GR" altLang="zh-CN" sz="1800" i="1">
                            <a:latin typeface="Cambria Math" panose="02040503050406030204" pitchFamily="18" charset="0"/>
                            <a:cs typeface="Times New Roman" panose="02020603050405020304" pitchFamily="18" charset="0"/>
                          </a:rPr>
                          <m:t>𝛽</m:t>
                        </m:r>
                        <m:r>
                          <a:rPr lang="el-GR" altLang="zh-CN" sz="1800" i="1">
                            <a:latin typeface="Cambria Math" panose="02040503050406030204" pitchFamily="18" charset="0"/>
                            <a:cs typeface="Times New Roman" panose="02020603050405020304" pitchFamily="18" charset="0"/>
                          </a:rPr>
                          <m:t>+</m:t>
                        </m:r>
                        <m:sSubSup>
                          <m:sSubSupPr>
                            <m:ctrlPr>
                              <a:rPr lang="el-GR" altLang="zh-CN" sz="1800" i="1">
                                <a:latin typeface="Cambria Math" panose="02040503050406030204" pitchFamily="18" charset="0"/>
                                <a:cs typeface="Times New Roman" panose="02020603050405020304" pitchFamily="18" charset="0"/>
                              </a:rPr>
                            </m:ctrlPr>
                          </m:sSubSupPr>
                          <m:e>
                            <m:r>
                              <a:rPr lang="el-GR" altLang="zh-CN" sz="1800" i="1">
                                <a:latin typeface="Cambria Math" panose="02040503050406030204" pitchFamily="18" charset="0"/>
                                <a:cs typeface="Times New Roman" panose="02020603050405020304" pitchFamily="18" charset="0"/>
                              </a:rPr>
                              <m:t>𝛽</m:t>
                            </m:r>
                          </m:e>
                          <m:sub>
                            <m:r>
                              <a:rPr lang="el-GR" altLang="zh-CN" sz="1800" i="1">
                                <a:latin typeface="Cambria Math" panose="02040503050406030204" pitchFamily="18" charset="0"/>
                                <a:cs typeface="Times New Roman" panose="02020603050405020304" pitchFamily="18" charset="0"/>
                              </a:rPr>
                              <m:t>3</m:t>
                            </m:r>
                          </m:sub>
                          <m:sup>
                            <m:r>
                              <a:rPr lang="el-GR" altLang="zh-CN" sz="1800" i="1">
                                <a:latin typeface="Cambria Math" panose="02040503050406030204" pitchFamily="18" charset="0"/>
                                <a:cs typeface="Times New Roman" panose="02020603050405020304" pitchFamily="18" charset="0"/>
                              </a:rPr>
                              <m:t>′</m:t>
                            </m:r>
                          </m:sup>
                        </m:sSubSup>
                        <m:r>
                          <a:rPr lang="el-GR" altLang="zh-CN" sz="1800" b="0" i="1" smtClean="0">
                            <a:latin typeface="Cambria Math" panose="02040503050406030204" pitchFamily="18" charset="0"/>
                            <a:cs typeface="Times New Roman" panose="02020603050405020304" pitchFamily="18" charset="0"/>
                          </a:rPr>
                          <m:t>+</m:t>
                        </m:r>
                        <m:sSubSup>
                          <m:sSubSupPr>
                            <m:ctrlPr>
                              <a:rPr lang="el-GR" altLang="zh-CN" sz="1800" i="1">
                                <a:latin typeface="Cambria Math" panose="02040503050406030204" pitchFamily="18" charset="0"/>
                                <a:cs typeface="Times New Roman" panose="02020603050405020304" pitchFamily="18" charset="0"/>
                              </a:rPr>
                            </m:ctrlPr>
                          </m:sSubSupPr>
                          <m:e>
                            <m:r>
                              <a:rPr lang="el-GR" altLang="zh-CN" sz="1800" i="1">
                                <a:latin typeface="Cambria Math" panose="02040503050406030204" pitchFamily="18" charset="0"/>
                                <a:cs typeface="Times New Roman" panose="02020603050405020304" pitchFamily="18" charset="0"/>
                              </a:rPr>
                              <m:t>𝛽</m:t>
                            </m:r>
                          </m:e>
                          <m:sub>
                            <m:r>
                              <a:rPr lang="el-GR" altLang="zh-CN" sz="1800" i="1">
                                <a:latin typeface="Cambria Math" panose="02040503050406030204" pitchFamily="18" charset="0"/>
                                <a:cs typeface="Times New Roman" panose="02020603050405020304" pitchFamily="18" charset="0"/>
                              </a:rPr>
                              <m:t>3</m:t>
                            </m:r>
                          </m:sub>
                          <m:sup>
                            <m:r>
                              <a:rPr lang="el-GR" altLang="zh-CN" sz="1800" i="1">
                                <a:latin typeface="Cambria Math" panose="02040503050406030204" pitchFamily="18" charset="0"/>
                                <a:cs typeface="Times New Roman" panose="02020603050405020304" pitchFamily="18" charset="0"/>
                              </a:rPr>
                              <m:t>′</m:t>
                            </m:r>
                          </m:sup>
                        </m:sSubSup>
                        <m:r>
                          <a:rPr lang="el-GR" altLang="zh-CN" sz="1800" b="0" i="1" smtClean="0">
                            <a:latin typeface="Cambria Math" panose="02040503050406030204" pitchFamily="18" charset="0"/>
                            <a:cs typeface="Times New Roman" panose="02020603050405020304" pitchFamily="18" charset="0"/>
                          </a:rPr>
                          <m:t>+</m:t>
                        </m:r>
                        <m:f>
                          <m:fPr>
                            <m:ctrlPr>
                              <a:rPr lang="en-US" altLang="zh-CN" sz="1800" i="1">
                                <a:latin typeface="Cambria Math" panose="02040503050406030204" pitchFamily="18" charset="0"/>
                                <a:cs typeface="Times New Roman" panose="02020603050405020304" pitchFamily="18" charset="0"/>
                              </a:rPr>
                            </m:ctrlPr>
                          </m:fPr>
                          <m:num>
                            <m:sSub>
                              <m:sSubPr>
                                <m:ctrlPr>
                                  <a:rPr lang="en-US" altLang="zh-CN" sz="1800" i="1">
                                    <a:latin typeface="Cambria Math" panose="02040503050406030204" pitchFamily="18" charset="0"/>
                                    <a:cs typeface="Times New Roman" panose="02020603050405020304" pitchFamily="18" charset="0"/>
                                  </a:rPr>
                                </m:ctrlPr>
                              </m:sSubPr>
                              <m:e>
                                <m:r>
                                  <a:rPr lang="en-US" altLang="zh-CN" sz="1800" i="1">
                                    <a:latin typeface="Cambria Math" panose="02040503050406030204" pitchFamily="18" charset="0"/>
                                    <a:cs typeface="Times New Roman" panose="02020603050405020304" pitchFamily="18" charset="0"/>
                                  </a:rPr>
                                  <m:t>𝑏</m:t>
                                </m:r>
                              </m:e>
                              <m:sub>
                                <m:r>
                                  <a:rPr lang="en-US" altLang="zh-CN" sz="1800" b="0" i="1" smtClean="0">
                                    <a:latin typeface="Cambria Math" panose="02040503050406030204" pitchFamily="18" charset="0"/>
                                    <a:cs typeface="Times New Roman" panose="02020603050405020304" pitchFamily="18" charset="0"/>
                                  </a:rPr>
                                  <m:t>3</m:t>
                                </m:r>
                              </m:sub>
                            </m:sSub>
                          </m:num>
                          <m:den>
                            <m:r>
                              <m:rPr>
                                <m:sty m:val="p"/>
                              </m:rPr>
                              <a:rPr lang="en-US" altLang="zh-CN" sz="1800" i="1">
                                <a:latin typeface="Cambria Math" panose="02040503050406030204" pitchFamily="18" charset="0"/>
                                <a:cs typeface="Times New Roman" panose="02020603050405020304" pitchFamily="18" charset="0"/>
                              </a:rPr>
                              <m:t>c</m:t>
                            </m:r>
                          </m:den>
                        </m:f>
                        <m:sSup>
                          <m:sSupPr>
                            <m:ctrlPr>
                              <a:rPr lang="zh-CN" altLang="en-US" sz="1800" i="1" dirty="0" smtClean="0">
                                <a:latin typeface="Cambria Math" panose="02040503050406030204" pitchFamily="18" charset="0"/>
                                <a:ea typeface="+mn-ea"/>
                              </a:rPr>
                            </m:ctrlPr>
                          </m:sSupPr>
                          <m:e>
                            <m:d>
                              <m:dPr>
                                <m:ctrlPr>
                                  <a:rPr lang="en-US" altLang="zh-CN" sz="1800" b="0" i="1" dirty="0" smtClean="0">
                                    <a:latin typeface="Cambria Math" panose="02040503050406030204" pitchFamily="18" charset="0"/>
                                    <a:ea typeface="+mn-ea"/>
                                  </a:rPr>
                                </m:ctrlPr>
                              </m:dPr>
                              <m:e>
                                <m:r>
                                  <a:rPr lang="en-US" altLang="zh-CN" sz="1800" b="0" i="1" dirty="0" smtClean="0">
                                    <a:latin typeface="Cambria Math" panose="02040503050406030204" pitchFamily="18" charset="0"/>
                                    <a:ea typeface="+mn-ea"/>
                                  </a:rPr>
                                  <m:t>𝑑𝑡</m:t>
                                </m:r>
                              </m:e>
                            </m:d>
                          </m:e>
                          <m:sup>
                            <m:r>
                              <a:rPr lang="en-US" altLang="zh-CN" sz="1800" b="0" i="1" dirty="0" smtClean="0">
                                <a:latin typeface="Cambria Math" panose="02040503050406030204" pitchFamily="18" charset="0"/>
                                <a:ea typeface="+mn-ea"/>
                              </a:rPr>
                              <m:t>2</m:t>
                            </m:r>
                          </m:sup>
                        </m:sSup>
                      </m:e>
                    </m:d>
                    <m:r>
                      <a:rPr lang="en-US" altLang="zh-CN" sz="1800" b="0" i="0" smtClean="0">
                        <a:latin typeface="Cambria Math" panose="02040503050406030204" pitchFamily="18" charset="0"/>
                        <a:cs typeface="Times New Roman" panose="02020603050405020304" pitchFamily="18" charset="0"/>
                      </a:rPr>
                      <m:t>=</m:t>
                    </m:r>
                    <m:d>
                      <m:dPr>
                        <m:ctrlPr>
                          <a:rPr lang="en-US" altLang="zh-CN" sz="1800" i="1">
                            <a:latin typeface="Cambria Math" panose="02040503050406030204" pitchFamily="18" charset="0"/>
                            <a:cs typeface="Times New Roman" panose="02020603050405020304" pitchFamily="18" charset="0"/>
                          </a:rPr>
                        </m:ctrlPr>
                      </m:dPr>
                      <m:e>
                        <m:f>
                          <m:fPr>
                            <m:ctrlPr>
                              <a:rPr lang="en-US" altLang="zh-CN" sz="1800" i="1" smtClean="0">
                                <a:latin typeface="Cambria Math" panose="02040503050406030204" pitchFamily="18" charset="0"/>
                                <a:cs typeface="Times New Roman" panose="02020603050405020304" pitchFamily="18" charset="0"/>
                              </a:rPr>
                            </m:ctrlPr>
                          </m:fPr>
                          <m:num>
                            <m:sSub>
                              <m:sSubPr>
                                <m:ctrlPr>
                                  <a:rPr lang="en-US" altLang="zh-CN" sz="1800" i="1">
                                    <a:latin typeface="Cambria Math" panose="02040503050406030204" pitchFamily="18" charset="0"/>
                                    <a:cs typeface="Times New Roman" panose="02020603050405020304" pitchFamily="18" charset="0"/>
                                  </a:rPr>
                                </m:ctrlPr>
                              </m:sSubPr>
                              <m:e>
                                <m:r>
                                  <a:rPr lang="en-US" altLang="zh-CN" sz="1800" i="1">
                                    <a:latin typeface="Cambria Math" panose="02040503050406030204" pitchFamily="18" charset="0"/>
                                    <a:cs typeface="Times New Roman" panose="02020603050405020304" pitchFamily="18" charset="0"/>
                                  </a:rPr>
                                  <m:t>𝑏</m:t>
                                </m:r>
                              </m:e>
                              <m:sub>
                                <m:r>
                                  <a:rPr lang="en-US" altLang="zh-CN" sz="1800" i="1">
                                    <a:latin typeface="Cambria Math" panose="02040503050406030204" pitchFamily="18" charset="0"/>
                                    <a:cs typeface="Times New Roman" panose="02020603050405020304" pitchFamily="18" charset="0"/>
                                  </a:rPr>
                                  <m:t>1</m:t>
                                </m:r>
                              </m:sub>
                            </m:sSub>
                          </m:num>
                          <m:den>
                            <m:r>
                              <m:rPr>
                                <m:sty m:val="p"/>
                              </m:rPr>
                              <a:rPr lang="en-US" altLang="zh-CN" sz="1800" i="1">
                                <a:latin typeface="Cambria Math" panose="02040503050406030204" pitchFamily="18" charset="0"/>
                                <a:cs typeface="Times New Roman" panose="02020603050405020304" pitchFamily="18" charset="0"/>
                              </a:rPr>
                              <m:t>c</m:t>
                            </m:r>
                          </m:den>
                        </m:f>
                        <m:sSup>
                          <m:sSupPr>
                            <m:ctrlPr>
                              <a:rPr lang="zh-CN" altLang="en-US" sz="1800" i="1" dirty="0">
                                <a:latin typeface="Cambria Math" panose="02040503050406030204" pitchFamily="18" charset="0"/>
                              </a:rPr>
                            </m:ctrlPr>
                          </m:sSupPr>
                          <m:e>
                            <m:d>
                              <m:dPr>
                                <m:ctrlPr>
                                  <a:rPr lang="en-US" altLang="zh-CN" sz="1800" i="1" dirty="0">
                                    <a:latin typeface="Cambria Math" panose="02040503050406030204" pitchFamily="18" charset="0"/>
                                  </a:rPr>
                                </m:ctrlPr>
                              </m:dPr>
                              <m:e>
                                <m:r>
                                  <a:rPr lang="en-US" altLang="zh-CN" sz="1800" i="1" dirty="0">
                                    <a:latin typeface="Cambria Math" panose="02040503050406030204" pitchFamily="18" charset="0"/>
                                  </a:rPr>
                                  <m:t>𝑑𝑡</m:t>
                                </m:r>
                              </m:e>
                            </m:d>
                          </m:e>
                          <m:sup>
                            <m:r>
                              <a:rPr lang="en-US" altLang="zh-CN" sz="1800" i="1" dirty="0">
                                <a:latin typeface="Cambria Math" panose="02040503050406030204" pitchFamily="18" charset="0"/>
                              </a:rPr>
                              <m:t>2</m:t>
                            </m:r>
                          </m:sup>
                        </m:sSup>
                        <m:r>
                          <a:rPr lang="en-US" altLang="zh-CN" sz="1800" i="1">
                            <a:latin typeface="Cambria Math" panose="02040503050406030204" pitchFamily="18" charset="0"/>
                            <a:cs typeface="Times New Roman" panose="02020603050405020304" pitchFamily="18" charset="0"/>
                          </a:rPr>
                          <m:t>,</m:t>
                        </m:r>
                        <m:sSubSup>
                          <m:sSubSupPr>
                            <m:ctrlPr>
                              <a:rPr lang="el-GR" altLang="zh-CN" sz="1800" i="1">
                                <a:latin typeface="Cambria Math" panose="02040503050406030204" pitchFamily="18" charset="0"/>
                                <a:cs typeface="Times New Roman" panose="02020603050405020304" pitchFamily="18" charset="0"/>
                              </a:rPr>
                            </m:ctrlPr>
                          </m:sSubSupPr>
                          <m:e>
                            <m:r>
                              <a:rPr lang="en-US" altLang="zh-CN" sz="1800" b="0" i="1" smtClean="0">
                                <a:latin typeface="Cambria Math" panose="02040503050406030204" pitchFamily="18" charset="0"/>
                                <a:cs typeface="Times New Roman" panose="02020603050405020304" pitchFamily="18" charset="0"/>
                              </a:rPr>
                              <m:t>2</m:t>
                            </m:r>
                            <m:r>
                              <a:rPr lang="el-GR" altLang="zh-CN" sz="1800" i="1">
                                <a:latin typeface="Cambria Math" panose="02040503050406030204" pitchFamily="18" charset="0"/>
                                <a:cs typeface="Times New Roman" panose="02020603050405020304" pitchFamily="18" charset="0"/>
                              </a:rPr>
                              <m:t>𝛽</m:t>
                            </m:r>
                          </m:e>
                          <m:sub>
                            <m:r>
                              <a:rPr lang="en-US" altLang="zh-CN" sz="1800" i="1">
                                <a:latin typeface="Cambria Math" panose="02040503050406030204" pitchFamily="18" charset="0"/>
                                <a:cs typeface="Times New Roman" panose="02020603050405020304" pitchFamily="18" charset="0"/>
                              </a:rPr>
                              <m:t>2</m:t>
                            </m:r>
                          </m:sub>
                          <m:sup>
                            <m:r>
                              <a:rPr lang="el-GR" altLang="zh-CN" sz="1800" i="1">
                                <a:latin typeface="Cambria Math" panose="02040503050406030204" pitchFamily="18" charset="0"/>
                                <a:cs typeface="Times New Roman" panose="02020603050405020304" pitchFamily="18" charset="0"/>
                              </a:rPr>
                              <m:t>′</m:t>
                            </m:r>
                          </m:sup>
                        </m:sSubSup>
                        <m:r>
                          <a:rPr lang="en-US" altLang="zh-CN" sz="1800" i="1">
                            <a:latin typeface="Cambria Math" panose="02040503050406030204" pitchFamily="18" charset="0"/>
                            <a:cs typeface="Times New Roman" panose="02020603050405020304" pitchFamily="18" charset="0"/>
                          </a:rPr>
                          <m:t>,</m:t>
                        </m:r>
                        <m:r>
                          <a:rPr lang="el-GR" altLang="zh-CN" sz="1800" i="1">
                            <a:latin typeface="Cambria Math" panose="02040503050406030204" pitchFamily="18" charset="0"/>
                            <a:cs typeface="Times New Roman" panose="02020603050405020304" pitchFamily="18" charset="0"/>
                          </a:rPr>
                          <m:t>𝛽</m:t>
                        </m:r>
                      </m:e>
                    </m:d>
                  </m:oMath>
                </a14:m>
                <a:r>
                  <a:rPr lang="zh-CN" altLang="en-US" sz="1800" dirty="0">
                    <a:latin typeface="+mn-lt"/>
                    <a:ea typeface="+mn-ea"/>
                  </a:rPr>
                  <a:t>，其中实验室参考系记作</a:t>
                </a:r>
                <a14:m>
                  <m:oMath xmlns:m="http://schemas.openxmlformats.org/officeDocument/2006/math">
                    <m:sSub>
                      <m:sSubPr>
                        <m:ctrlPr>
                          <a:rPr lang="en-US" altLang="zh-CN" sz="1800" i="1">
                            <a:latin typeface="Cambria Math" panose="02040503050406030204" pitchFamily="18" charset="0"/>
                          </a:rPr>
                        </m:ctrlPr>
                      </m:sSubPr>
                      <m:e>
                        <m:r>
                          <m:rPr>
                            <m:sty m:val="p"/>
                          </m:rPr>
                          <a:rPr lang="el-GR" altLang="zh-CN" sz="1800">
                            <a:latin typeface="Cambria Math" panose="02040503050406030204" pitchFamily="18" charset="0"/>
                          </a:rPr>
                          <m:t>Σ</m:t>
                        </m:r>
                      </m:e>
                      <m:sub>
                        <m:r>
                          <a:rPr lang="el-GR" altLang="zh-CN" sz="1800" i="1">
                            <a:latin typeface="Cambria Math" panose="02040503050406030204" pitchFamily="18" charset="0"/>
                          </a:rPr>
                          <m:t>1</m:t>
                        </m:r>
                      </m:sub>
                    </m:sSub>
                  </m:oMath>
                </a14:m>
                <a:r>
                  <a:rPr lang="zh-CN" altLang="en-US" sz="1800" dirty="0">
                    <a:latin typeface="+mn-ea"/>
                    <a:ea typeface="+mn-ea"/>
                  </a:rPr>
                  <a:t>，其它速度的静止系见上图。</a:t>
                </a:r>
                <a:endParaRPr lang="zh-CN" altLang="en-US" sz="1800" dirty="0">
                  <a:latin typeface="+mn-lt"/>
                  <a:ea typeface="+mn-ea"/>
                </a:endParaRPr>
              </a:p>
            </p:txBody>
          </p:sp>
        </mc:Choice>
        <mc:Fallback xmlns="">
          <p:sp>
            <p:nvSpPr>
              <p:cNvPr id="48" name="文本框 47">
                <a:extLst>
                  <a:ext uri="{FF2B5EF4-FFF2-40B4-BE49-F238E27FC236}">
                    <a16:creationId xmlns:a16="http://schemas.microsoft.com/office/drawing/2014/main" id="{5DD67040-514F-5EA2-EE32-15FB4F680403}"/>
                  </a:ext>
                </a:extLst>
              </p:cNvPr>
              <p:cNvSpPr txBox="1">
                <a:spLocks noRot="1" noChangeAspect="1" noMove="1" noResize="1" noEditPoints="1" noAdjustHandles="1" noChangeArrowheads="1" noChangeShapeType="1" noTextEdit="1"/>
              </p:cNvSpPr>
              <p:nvPr/>
            </p:nvSpPr>
            <p:spPr>
              <a:xfrm>
                <a:off x="137225" y="3909130"/>
                <a:ext cx="8859651" cy="2747996"/>
              </a:xfrm>
              <a:prstGeom prst="rect">
                <a:avLst/>
              </a:prstGeom>
              <a:blipFill>
                <a:blip r:embed="rId3"/>
                <a:stretch>
                  <a:fillRect l="-619" b="-32373"/>
                </a:stretch>
              </a:blipFill>
            </p:spPr>
            <p:txBody>
              <a:bodyPr/>
              <a:lstStyle/>
              <a:p>
                <a:r>
                  <a:rPr lang="zh-CN" altLang="en-US">
                    <a:noFill/>
                  </a:rPr>
                  <a:t> </a:t>
                </a:r>
              </a:p>
            </p:txBody>
          </p:sp>
        </mc:Fallback>
      </mc:AlternateContent>
      <p:grpSp>
        <p:nvGrpSpPr>
          <p:cNvPr id="2" name="组合 1">
            <a:extLst>
              <a:ext uri="{FF2B5EF4-FFF2-40B4-BE49-F238E27FC236}">
                <a16:creationId xmlns:a16="http://schemas.microsoft.com/office/drawing/2014/main" id="{7124B10D-68B2-B60D-C672-88AD5AE9131A}"/>
              </a:ext>
            </a:extLst>
          </p:cNvPr>
          <p:cNvGrpSpPr/>
          <p:nvPr/>
        </p:nvGrpSpPr>
        <p:grpSpPr>
          <a:xfrm>
            <a:off x="2571242" y="961933"/>
            <a:ext cx="4068001" cy="3140268"/>
            <a:chOff x="2571242" y="961933"/>
            <a:chExt cx="4068001" cy="3140268"/>
          </a:xfrm>
        </p:grpSpPr>
        <p:cxnSp>
          <p:nvCxnSpPr>
            <p:cNvPr id="3" name="直接连接符 2">
              <a:extLst>
                <a:ext uri="{FF2B5EF4-FFF2-40B4-BE49-F238E27FC236}">
                  <a16:creationId xmlns:a16="http://schemas.microsoft.com/office/drawing/2014/main" id="{93EE431A-378C-506F-8CA3-9A09690DB95D}"/>
                </a:ext>
              </a:extLst>
            </p:cNvPr>
            <p:cNvCxnSpPr/>
            <p:nvPr/>
          </p:nvCxnSpPr>
          <p:spPr bwMode="auto">
            <a:xfrm>
              <a:off x="3272332" y="980440"/>
              <a:ext cx="0" cy="2112235"/>
            </a:xfrm>
            <a:prstGeom prst="line">
              <a:avLst/>
            </a:prstGeom>
            <a:solidFill>
              <a:schemeClr val="accent1"/>
            </a:solidFill>
            <a:ln w="25400" cap="flat" cmpd="sng" algn="ctr">
              <a:solidFill>
                <a:schemeClr val="tx1"/>
              </a:solidFill>
              <a:prstDash val="solid"/>
              <a:round/>
              <a:headEnd type="stealth" w="lg" len="lg"/>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 name="直接连接符 3">
              <a:extLst>
                <a:ext uri="{FF2B5EF4-FFF2-40B4-BE49-F238E27FC236}">
                  <a16:creationId xmlns:a16="http://schemas.microsoft.com/office/drawing/2014/main" id="{D2604BF6-C09D-3C38-690A-53BD3AAFDFE5}"/>
                </a:ext>
              </a:extLst>
            </p:cNvPr>
            <p:cNvCxnSpPr/>
            <p:nvPr/>
          </p:nvCxnSpPr>
          <p:spPr bwMode="auto">
            <a:xfrm>
              <a:off x="3272332" y="3092676"/>
              <a:ext cx="3300425" cy="0"/>
            </a:xfrm>
            <a:prstGeom prst="line">
              <a:avLst/>
            </a:prstGeom>
            <a:solidFill>
              <a:schemeClr val="accent1"/>
            </a:solidFill>
            <a:ln w="25400" cap="flat" cmpd="sng" algn="ctr">
              <a:solidFill>
                <a:schemeClr val="tx1"/>
              </a:solidFill>
              <a:prstDash val="solid"/>
              <a:round/>
              <a:headEnd type="none" w="med" len="med"/>
              <a:tailEnd type="stealth"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 name="直接连接符 5">
              <a:extLst>
                <a:ext uri="{FF2B5EF4-FFF2-40B4-BE49-F238E27FC236}">
                  <a16:creationId xmlns:a16="http://schemas.microsoft.com/office/drawing/2014/main" id="{FC5BBD66-6FCC-B69C-CC14-3D703D703160}"/>
                </a:ext>
              </a:extLst>
            </p:cNvPr>
            <p:cNvCxnSpPr/>
            <p:nvPr/>
          </p:nvCxnSpPr>
          <p:spPr bwMode="auto">
            <a:xfrm flipV="1">
              <a:off x="2571242" y="3092676"/>
              <a:ext cx="701090" cy="896999"/>
            </a:xfrm>
            <a:prstGeom prst="line">
              <a:avLst/>
            </a:prstGeom>
            <a:solidFill>
              <a:schemeClr val="accent1"/>
            </a:solidFill>
            <a:ln w="25400" cap="flat" cmpd="sng" algn="ctr">
              <a:solidFill>
                <a:schemeClr val="tx1"/>
              </a:solidFill>
              <a:prstDash val="solid"/>
              <a:round/>
              <a:headEnd type="stealth" w="lg" len="lg"/>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 name="文本框 6">
              <a:extLst>
                <a:ext uri="{FF2B5EF4-FFF2-40B4-BE49-F238E27FC236}">
                  <a16:creationId xmlns:a16="http://schemas.microsoft.com/office/drawing/2014/main" id="{125F9FFA-C251-3933-0498-E5ECF99E1A4A}"/>
                </a:ext>
              </a:extLst>
            </p:cNvPr>
            <p:cNvSpPr txBox="1"/>
            <p:nvPr/>
          </p:nvSpPr>
          <p:spPr>
            <a:xfrm>
              <a:off x="6210530" y="3003482"/>
              <a:ext cx="362228" cy="461665"/>
            </a:xfrm>
            <a:prstGeom prst="rect">
              <a:avLst/>
            </a:prstGeom>
            <a:noFill/>
          </p:spPr>
          <p:txBody>
            <a:bodyPr wrap="square" rtlCol="0">
              <a:spAutoFit/>
            </a:bodyPr>
            <a:lstStyle/>
            <a:p>
              <a:r>
                <a:rPr lang="en-US" altLang="zh-CN" dirty="0"/>
                <a:t>y</a:t>
              </a:r>
              <a:endParaRPr lang="zh-CN" altLang="en-US" dirty="0"/>
            </a:p>
          </p:txBody>
        </p:sp>
        <p:sp>
          <p:nvSpPr>
            <p:cNvPr id="8" name="文本框 7">
              <a:extLst>
                <a:ext uri="{FF2B5EF4-FFF2-40B4-BE49-F238E27FC236}">
                  <a16:creationId xmlns:a16="http://schemas.microsoft.com/office/drawing/2014/main" id="{3E8AFA1C-670B-EEA4-4E64-AC2CBB90B95C}"/>
                </a:ext>
              </a:extLst>
            </p:cNvPr>
            <p:cNvSpPr txBox="1"/>
            <p:nvPr/>
          </p:nvSpPr>
          <p:spPr>
            <a:xfrm>
              <a:off x="2697861" y="3640536"/>
              <a:ext cx="334135" cy="461665"/>
            </a:xfrm>
            <a:prstGeom prst="rect">
              <a:avLst/>
            </a:prstGeom>
            <a:noFill/>
          </p:spPr>
          <p:txBody>
            <a:bodyPr wrap="square" rtlCol="0">
              <a:spAutoFit/>
            </a:bodyPr>
            <a:lstStyle/>
            <a:p>
              <a:r>
                <a:rPr lang="en-US" altLang="zh-CN" dirty="0"/>
                <a:t>x</a:t>
              </a:r>
              <a:endParaRPr lang="zh-CN" altLang="en-US" dirty="0"/>
            </a:p>
          </p:txBody>
        </p:sp>
        <p:sp>
          <p:nvSpPr>
            <p:cNvPr id="9" name="文本框 8">
              <a:extLst>
                <a:ext uri="{FF2B5EF4-FFF2-40B4-BE49-F238E27FC236}">
                  <a16:creationId xmlns:a16="http://schemas.microsoft.com/office/drawing/2014/main" id="{49D2CF5D-CD6E-3F31-4F22-0B79DAB9F927}"/>
                </a:ext>
              </a:extLst>
            </p:cNvPr>
            <p:cNvSpPr txBox="1"/>
            <p:nvPr/>
          </p:nvSpPr>
          <p:spPr>
            <a:xfrm>
              <a:off x="2914176" y="961933"/>
              <a:ext cx="205048" cy="312762"/>
            </a:xfrm>
            <a:prstGeom prst="rect">
              <a:avLst/>
            </a:prstGeom>
            <a:noFill/>
          </p:spPr>
          <p:txBody>
            <a:bodyPr wrap="none" rtlCol="0">
              <a:spAutoFit/>
            </a:bodyPr>
            <a:lstStyle/>
            <a:p>
              <a:r>
                <a:rPr lang="en-US" altLang="zh-CN" dirty="0"/>
                <a:t>z</a:t>
              </a:r>
              <a:endParaRPr lang="zh-CN" altLang="en-US" dirty="0"/>
            </a:p>
          </p:txBody>
        </p:sp>
        <p:cxnSp>
          <p:nvCxnSpPr>
            <p:cNvPr id="10" name="直接连接符 9">
              <a:extLst>
                <a:ext uri="{FF2B5EF4-FFF2-40B4-BE49-F238E27FC236}">
                  <a16:creationId xmlns:a16="http://schemas.microsoft.com/office/drawing/2014/main" id="{0332F002-C328-B5BD-8CA6-4976E7616A03}"/>
                </a:ext>
              </a:extLst>
            </p:cNvPr>
            <p:cNvCxnSpPr/>
            <p:nvPr/>
          </p:nvCxnSpPr>
          <p:spPr bwMode="auto">
            <a:xfrm flipV="1">
              <a:off x="3463797" y="1750338"/>
              <a:ext cx="2206509" cy="338559"/>
            </a:xfrm>
            <a:prstGeom prst="line">
              <a:avLst/>
            </a:prstGeom>
            <a:solidFill>
              <a:schemeClr val="accent1"/>
            </a:solidFill>
            <a:ln w="19050" cap="flat" cmpd="sng" algn="ctr">
              <a:solidFill>
                <a:schemeClr val="accent2"/>
              </a:solidFill>
              <a:prstDash val="solid"/>
              <a:round/>
              <a:headEnd type="none" w="med" len="med"/>
              <a:tailEnd type="stealth"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 name="直接连接符 10">
              <a:extLst>
                <a:ext uri="{FF2B5EF4-FFF2-40B4-BE49-F238E27FC236}">
                  <a16:creationId xmlns:a16="http://schemas.microsoft.com/office/drawing/2014/main" id="{7F45079D-E928-C264-D6CD-11841B89A07F}"/>
                </a:ext>
              </a:extLst>
            </p:cNvPr>
            <p:cNvCxnSpPr/>
            <p:nvPr/>
          </p:nvCxnSpPr>
          <p:spPr bwMode="auto">
            <a:xfrm>
              <a:off x="3463797" y="2104383"/>
              <a:ext cx="2289682" cy="68000"/>
            </a:xfrm>
            <a:prstGeom prst="line">
              <a:avLst/>
            </a:prstGeom>
            <a:solidFill>
              <a:schemeClr val="accent1"/>
            </a:solidFill>
            <a:ln w="19050" cap="flat" cmpd="sng" algn="ctr">
              <a:solidFill>
                <a:schemeClr val="accent2"/>
              </a:solidFill>
              <a:prstDash val="solid"/>
              <a:round/>
              <a:headEnd type="none" w="med" len="med"/>
              <a:tailEnd type="stealth"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71D97B04-2028-C2C1-3958-3FC093B148B4}"/>
                    </a:ext>
                  </a:extLst>
                </p:cNvPr>
                <p:cNvSpPr txBox="1"/>
                <p:nvPr/>
              </p:nvSpPr>
              <p:spPr>
                <a:xfrm>
                  <a:off x="5309135" y="1383573"/>
                  <a:ext cx="478925" cy="35921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800" i="1" smtClean="0">
                                <a:solidFill>
                                  <a:schemeClr val="accent2"/>
                                </a:solidFill>
                                <a:latin typeface="Cambria Math" panose="02040503050406030204" pitchFamily="18" charset="0"/>
                              </a:rPr>
                            </m:ctrlPr>
                          </m:sSubPr>
                          <m:e>
                            <m:acc>
                              <m:accPr>
                                <m:chr m:val="⃑"/>
                                <m:ctrlPr>
                                  <a:rPr lang="en-US" altLang="zh-CN" sz="1800" i="1" smtClean="0">
                                    <a:solidFill>
                                      <a:schemeClr val="accent2"/>
                                    </a:solidFill>
                                    <a:latin typeface="Cambria Math" panose="02040503050406030204" pitchFamily="18" charset="0"/>
                                  </a:rPr>
                                </m:ctrlPr>
                              </m:accPr>
                              <m:e>
                                <m:r>
                                  <a:rPr lang="en-US" altLang="zh-CN" sz="1800" b="0" i="1" smtClean="0">
                                    <a:solidFill>
                                      <a:schemeClr val="accent2"/>
                                    </a:solidFill>
                                    <a:latin typeface="Cambria Math" panose="02040503050406030204" pitchFamily="18" charset="0"/>
                                  </a:rPr>
                                  <m:t>𝑣</m:t>
                                </m:r>
                              </m:e>
                            </m:acc>
                          </m:e>
                          <m:sub>
                            <m:r>
                              <a:rPr lang="en-US" altLang="zh-CN" sz="1800" b="0" i="1" smtClean="0">
                                <a:solidFill>
                                  <a:schemeClr val="accent2"/>
                                </a:solidFill>
                                <a:latin typeface="Cambria Math" panose="02040503050406030204" pitchFamily="18" charset="0"/>
                              </a:rPr>
                              <m:t>𝑡</m:t>
                            </m:r>
                          </m:sub>
                        </m:sSub>
                      </m:oMath>
                    </m:oMathPara>
                  </a14:m>
                  <a:endParaRPr lang="zh-CN" altLang="en-US" sz="1800" dirty="0">
                    <a:solidFill>
                      <a:schemeClr val="accent2"/>
                    </a:solidFill>
                  </a:endParaRPr>
                </a:p>
              </p:txBody>
            </p:sp>
          </mc:Choice>
          <mc:Fallback xmlns="">
            <p:sp>
              <p:nvSpPr>
                <p:cNvPr id="12" name="文本框 11">
                  <a:extLst>
                    <a:ext uri="{FF2B5EF4-FFF2-40B4-BE49-F238E27FC236}">
                      <a16:creationId xmlns:a16="http://schemas.microsoft.com/office/drawing/2014/main" id="{71D97B04-2028-C2C1-3958-3FC093B148B4}"/>
                    </a:ext>
                  </a:extLst>
                </p:cNvPr>
                <p:cNvSpPr txBox="1">
                  <a:spLocks noRot="1" noChangeAspect="1" noMove="1" noResize="1" noEditPoints="1" noAdjustHandles="1" noChangeArrowheads="1" noChangeShapeType="1" noTextEdit="1"/>
                </p:cNvSpPr>
                <p:nvPr/>
              </p:nvSpPr>
              <p:spPr>
                <a:xfrm>
                  <a:off x="5309135" y="1383573"/>
                  <a:ext cx="478925" cy="359211"/>
                </a:xfrm>
                <a:prstGeom prst="rect">
                  <a:avLst/>
                </a:prstGeom>
                <a:blipFill>
                  <a:blip r:embed="rId4"/>
                  <a:stretch>
                    <a:fillRect t="-5085" r="-14103" b="-169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04412654-D2F9-DFD7-1CC1-9D2F4CEB14E4}"/>
                    </a:ext>
                  </a:extLst>
                </p:cNvPr>
                <p:cNvSpPr txBox="1"/>
                <p:nvPr/>
              </p:nvSpPr>
              <p:spPr>
                <a:xfrm>
                  <a:off x="5067642" y="1767748"/>
                  <a:ext cx="739101" cy="35921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800" i="1" smtClean="0">
                                <a:solidFill>
                                  <a:srgbClr val="FF0000"/>
                                </a:solidFill>
                                <a:latin typeface="Cambria Math" panose="02040503050406030204" pitchFamily="18" charset="0"/>
                              </a:rPr>
                            </m:ctrlPr>
                          </m:sSubPr>
                          <m:e>
                            <m:acc>
                              <m:accPr>
                                <m:chr m:val="⃑"/>
                                <m:ctrlPr>
                                  <a:rPr lang="en-US" altLang="zh-CN" sz="1800" i="1" smtClean="0">
                                    <a:solidFill>
                                      <a:srgbClr val="FF0000"/>
                                    </a:solidFill>
                                    <a:latin typeface="Cambria Math" panose="02040503050406030204" pitchFamily="18" charset="0"/>
                                  </a:rPr>
                                </m:ctrlPr>
                              </m:accPr>
                              <m:e>
                                <m:r>
                                  <a:rPr lang="en-US" altLang="zh-CN" sz="1800" b="0" i="1" smtClean="0">
                                    <a:solidFill>
                                      <a:srgbClr val="FF0000"/>
                                    </a:solidFill>
                                    <a:latin typeface="Cambria Math" panose="02040503050406030204" pitchFamily="18" charset="0"/>
                                  </a:rPr>
                                  <m:t>𝑎</m:t>
                                </m:r>
                              </m:e>
                            </m:acc>
                          </m:e>
                          <m:sub>
                            <m:r>
                              <a:rPr lang="en-US" altLang="zh-CN" sz="1800" b="0" i="1" smtClean="0">
                                <a:solidFill>
                                  <a:srgbClr val="FF0000"/>
                                </a:solidFill>
                                <a:latin typeface="Cambria Math" panose="02040503050406030204" pitchFamily="18" charset="0"/>
                              </a:rPr>
                              <m:t>𝑡</m:t>
                            </m:r>
                          </m:sub>
                        </m:sSub>
                        <m:r>
                          <a:rPr lang="en-US" altLang="zh-CN" sz="1800" b="0" i="1" smtClean="0">
                            <a:solidFill>
                              <a:srgbClr val="FF0000"/>
                            </a:solidFill>
                            <a:latin typeface="Cambria Math" panose="02040503050406030204" pitchFamily="18" charset="0"/>
                          </a:rPr>
                          <m:t>𝑑𝑡</m:t>
                        </m:r>
                      </m:oMath>
                    </m:oMathPara>
                  </a14:m>
                  <a:endParaRPr lang="zh-CN" altLang="en-US" sz="1800" dirty="0">
                    <a:solidFill>
                      <a:srgbClr val="FF0000"/>
                    </a:solidFill>
                  </a:endParaRPr>
                </a:p>
              </p:txBody>
            </p:sp>
          </mc:Choice>
          <mc:Fallback xmlns="">
            <p:sp>
              <p:nvSpPr>
                <p:cNvPr id="13" name="文本框 12">
                  <a:extLst>
                    <a:ext uri="{FF2B5EF4-FFF2-40B4-BE49-F238E27FC236}">
                      <a16:creationId xmlns:a16="http://schemas.microsoft.com/office/drawing/2014/main" id="{04412654-D2F9-DFD7-1CC1-9D2F4CEB14E4}"/>
                    </a:ext>
                  </a:extLst>
                </p:cNvPr>
                <p:cNvSpPr txBox="1">
                  <a:spLocks noRot="1" noChangeAspect="1" noMove="1" noResize="1" noEditPoints="1" noAdjustHandles="1" noChangeArrowheads="1" noChangeShapeType="1" noTextEdit="1"/>
                </p:cNvSpPr>
                <p:nvPr/>
              </p:nvSpPr>
              <p:spPr>
                <a:xfrm>
                  <a:off x="5067642" y="1767748"/>
                  <a:ext cx="739101" cy="359211"/>
                </a:xfrm>
                <a:prstGeom prst="rect">
                  <a:avLst/>
                </a:prstGeom>
                <a:blipFill>
                  <a:blip r:embed="rId5"/>
                  <a:stretch>
                    <a:fillRect t="-5085" b="-1695"/>
                  </a:stretch>
                </a:blipFill>
              </p:spPr>
              <p:txBody>
                <a:bodyPr/>
                <a:lstStyle/>
                <a:p>
                  <a:r>
                    <a:rPr lang="zh-CN" altLang="en-US">
                      <a:noFill/>
                    </a:rPr>
                    <a:t> </a:t>
                  </a:r>
                </a:p>
              </p:txBody>
            </p:sp>
          </mc:Fallback>
        </mc:AlternateContent>
        <p:cxnSp>
          <p:nvCxnSpPr>
            <p:cNvPr id="14" name="直接连接符 13">
              <a:extLst>
                <a:ext uri="{FF2B5EF4-FFF2-40B4-BE49-F238E27FC236}">
                  <a16:creationId xmlns:a16="http://schemas.microsoft.com/office/drawing/2014/main" id="{74C9ABC9-ED2F-6DE8-B229-64A364F8FC87}"/>
                </a:ext>
              </a:extLst>
            </p:cNvPr>
            <p:cNvCxnSpPr/>
            <p:nvPr/>
          </p:nvCxnSpPr>
          <p:spPr bwMode="auto">
            <a:xfrm>
              <a:off x="5670306" y="1750338"/>
              <a:ext cx="79524" cy="417526"/>
            </a:xfrm>
            <a:prstGeom prst="line">
              <a:avLst/>
            </a:prstGeom>
            <a:solidFill>
              <a:schemeClr val="accent1"/>
            </a:solidFill>
            <a:ln w="19050" cap="flat" cmpd="sng" algn="ctr">
              <a:solidFill>
                <a:srgbClr val="FF0000"/>
              </a:solidFill>
              <a:prstDash val="solid"/>
              <a:round/>
              <a:headEnd type="none" w="med" len="med"/>
              <a:tailEnd type="stealth"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D02D3EC6-07A1-48A5-297D-B2327E25FF8F}"/>
                    </a:ext>
                  </a:extLst>
                </p:cNvPr>
                <p:cNvSpPr txBox="1"/>
                <p:nvPr/>
              </p:nvSpPr>
              <p:spPr>
                <a:xfrm>
                  <a:off x="5670306" y="1980273"/>
                  <a:ext cx="791137" cy="35921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800" i="1" smtClean="0">
                                <a:solidFill>
                                  <a:schemeClr val="accent2"/>
                                </a:solidFill>
                                <a:latin typeface="Cambria Math" panose="02040503050406030204" pitchFamily="18" charset="0"/>
                              </a:rPr>
                            </m:ctrlPr>
                          </m:sSubPr>
                          <m:e>
                            <m:acc>
                              <m:accPr>
                                <m:chr m:val="⃑"/>
                                <m:ctrlPr>
                                  <a:rPr lang="en-US" altLang="zh-CN" sz="1800" i="1" smtClean="0">
                                    <a:solidFill>
                                      <a:schemeClr val="accent2"/>
                                    </a:solidFill>
                                    <a:latin typeface="Cambria Math" panose="02040503050406030204" pitchFamily="18" charset="0"/>
                                  </a:rPr>
                                </m:ctrlPr>
                              </m:accPr>
                              <m:e>
                                <m:r>
                                  <a:rPr lang="en-US" altLang="zh-CN" sz="1800" b="0" i="1" smtClean="0">
                                    <a:solidFill>
                                      <a:schemeClr val="accent2"/>
                                    </a:solidFill>
                                    <a:latin typeface="Cambria Math" panose="02040503050406030204" pitchFamily="18" charset="0"/>
                                  </a:rPr>
                                  <m:t>𝑣</m:t>
                                </m:r>
                              </m:e>
                            </m:acc>
                          </m:e>
                          <m:sub>
                            <m:r>
                              <a:rPr lang="en-US" altLang="zh-CN" sz="1800" b="0" i="1" smtClean="0">
                                <a:solidFill>
                                  <a:schemeClr val="accent2"/>
                                </a:solidFill>
                                <a:latin typeface="Cambria Math" panose="02040503050406030204" pitchFamily="18" charset="0"/>
                              </a:rPr>
                              <m:t>𝑡</m:t>
                            </m:r>
                            <m:r>
                              <a:rPr lang="en-US" altLang="zh-CN" sz="1800" b="0" i="1" smtClean="0">
                                <a:solidFill>
                                  <a:schemeClr val="accent2"/>
                                </a:solidFill>
                                <a:latin typeface="Cambria Math" panose="02040503050406030204" pitchFamily="18" charset="0"/>
                              </a:rPr>
                              <m:t>+</m:t>
                            </m:r>
                            <m:r>
                              <a:rPr lang="en-US" altLang="zh-CN" sz="1800" b="0" i="1" smtClean="0">
                                <a:solidFill>
                                  <a:schemeClr val="accent2"/>
                                </a:solidFill>
                                <a:latin typeface="Cambria Math" panose="02040503050406030204" pitchFamily="18" charset="0"/>
                              </a:rPr>
                              <m:t>𝑑𝑡</m:t>
                            </m:r>
                          </m:sub>
                        </m:sSub>
                      </m:oMath>
                    </m:oMathPara>
                  </a14:m>
                  <a:endParaRPr lang="zh-CN" altLang="en-US" sz="1800" dirty="0">
                    <a:solidFill>
                      <a:schemeClr val="accent2"/>
                    </a:solidFill>
                  </a:endParaRPr>
                </a:p>
              </p:txBody>
            </p:sp>
          </mc:Choice>
          <mc:Fallback xmlns="">
            <p:sp>
              <p:nvSpPr>
                <p:cNvPr id="15" name="文本框 14">
                  <a:extLst>
                    <a:ext uri="{FF2B5EF4-FFF2-40B4-BE49-F238E27FC236}">
                      <a16:creationId xmlns:a16="http://schemas.microsoft.com/office/drawing/2014/main" id="{D02D3EC6-07A1-48A5-297D-B2327E25FF8F}"/>
                    </a:ext>
                  </a:extLst>
                </p:cNvPr>
                <p:cNvSpPr txBox="1">
                  <a:spLocks noRot="1" noChangeAspect="1" noMove="1" noResize="1" noEditPoints="1" noAdjustHandles="1" noChangeArrowheads="1" noChangeShapeType="1" noTextEdit="1"/>
                </p:cNvSpPr>
                <p:nvPr/>
              </p:nvSpPr>
              <p:spPr>
                <a:xfrm>
                  <a:off x="5670306" y="1980273"/>
                  <a:ext cx="791137" cy="359211"/>
                </a:xfrm>
                <a:prstGeom prst="rect">
                  <a:avLst/>
                </a:prstGeom>
                <a:blipFill>
                  <a:blip r:embed="rId6"/>
                  <a:stretch>
                    <a:fillRect t="-5085" b="-3390"/>
                  </a:stretch>
                </a:blipFill>
              </p:spPr>
              <p:txBody>
                <a:bodyPr/>
                <a:lstStyle/>
                <a:p>
                  <a:r>
                    <a:rPr lang="zh-CN" altLang="en-US">
                      <a:noFill/>
                    </a:rPr>
                    <a:t> </a:t>
                  </a:r>
                </a:p>
              </p:txBody>
            </p:sp>
          </mc:Fallback>
        </mc:AlternateContent>
        <p:cxnSp>
          <p:nvCxnSpPr>
            <p:cNvPr id="16" name="直接连接符 15">
              <a:extLst>
                <a:ext uri="{FF2B5EF4-FFF2-40B4-BE49-F238E27FC236}">
                  <a16:creationId xmlns:a16="http://schemas.microsoft.com/office/drawing/2014/main" id="{B1721E3C-D5E3-2776-C13C-5E8B084E7AD7}"/>
                </a:ext>
              </a:extLst>
            </p:cNvPr>
            <p:cNvCxnSpPr/>
            <p:nvPr/>
          </p:nvCxnSpPr>
          <p:spPr bwMode="auto">
            <a:xfrm flipH="1">
              <a:off x="5397431" y="2167864"/>
              <a:ext cx="352399" cy="486110"/>
            </a:xfrm>
            <a:prstGeom prst="line">
              <a:avLst/>
            </a:prstGeom>
            <a:solidFill>
              <a:schemeClr val="accent1"/>
            </a:solidFill>
            <a:ln w="19050" cap="flat" cmpd="sng" algn="ctr">
              <a:solidFill>
                <a:srgbClr val="FF0000"/>
              </a:solidFill>
              <a:prstDash val="solid"/>
              <a:round/>
              <a:headEnd type="none" w="med" len="med"/>
              <a:tailEnd type="stealth"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 name="直接连接符 20">
              <a:extLst>
                <a:ext uri="{FF2B5EF4-FFF2-40B4-BE49-F238E27FC236}">
                  <a16:creationId xmlns:a16="http://schemas.microsoft.com/office/drawing/2014/main" id="{9655DE63-C9C2-AB04-8A85-71B9249B11BC}"/>
                </a:ext>
              </a:extLst>
            </p:cNvPr>
            <p:cNvCxnSpPr/>
            <p:nvPr/>
          </p:nvCxnSpPr>
          <p:spPr bwMode="auto">
            <a:xfrm>
              <a:off x="3463797" y="2101136"/>
              <a:ext cx="1933634" cy="552838"/>
            </a:xfrm>
            <a:prstGeom prst="line">
              <a:avLst/>
            </a:prstGeom>
            <a:solidFill>
              <a:schemeClr val="accent1"/>
            </a:solidFill>
            <a:ln w="19050" cap="flat" cmpd="sng" algn="ctr">
              <a:solidFill>
                <a:schemeClr val="accent2"/>
              </a:solidFill>
              <a:prstDash val="solid"/>
              <a:round/>
              <a:headEnd type="none" w="med" len="med"/>
              <a:tailEnd type="stealth"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24" name="文本框 23">
                  <a:extLst>
                    <a:ext uri="{FF2B5EF4-FFF2-40B4-BE49-F238E27FC236}">
                      <a16:creationId xmlns:a16="http://schemas.microsoft.com/office/drawing/2014/main" id="{A350C79B-6258-2289-F26F-DDF909E12D2A}"/>
                    </a:ext>
                  </a:extLst>
                </p:cNvPr>
                <p:cNvSpPr txBox="1"/>
                <p:nvPr/>
              </p:nvSpPr>
              <p:spPr>
                <a:xfrm>
                  <a:off x="4476821" y="2424119"/>
                  <a:ext cx="85818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800" i="1" smtClean="0">
                                <a:solidFill>
                                  <a:schemeClr val="accent2"/>
                                </a:solidFill>
                                <a:latin typeface="Cambria Math" panose="02040503050406030204" pitchFamily="18" charset="0"/>
                              </a:rPr>
                            </m:ctrlPr>
                          </m:sSubPr>
                          <m:e>
                            <m:acc>
                              <m:accPr>
                                <m:chr m:val="⃑"/>
                                <m:ctrlPr>
                                  <a:rPr lang="en-US" altLang="zh-CN" sz="1800" i="1" smtClean="0">
                                    <a:solidFill>
                                      <a:schemeClr val="accent2"/>
                                    </a:solidFill>
                                    <a:latin typeface="Cambria Math" panose="02040503050406030204" pitchFamily="18" charset="0"/>
                                  </a:rPr>
                                </m:ctrlPr>
                              </m:accPr>
                              <m:e>
                                <m:r>
                                  <a:rPr lang="en-US" altLang="zh-CN" sz="1800" b="0" i="1" smtClean="0">
                                    <a:solidFill>
                                      <a:schemeClr val="accent2"/>
                                    </a:solidFill>
                                    <a:latin typeface="Cambria Math" panose="02040503050406030204" pitchFamily="18" charset="0"/>
                                  </a:rPr>
                                  <m:t>𝑣</m:t>
                                </m:r>
                              </m:e>
                            </m:acc>
                          </m:e>
                          <m:sub>
                            <m:r>
                              <a:rPr lang="en-US" altLang="zh-CN" sz="1800" b="0" i="1" smtClean="0">
                                <a:solidFill>
                                  <a:schemeClr val="accent2"/>
                                </a:solidFill>
                                <a:latin typeface="Cambria Math" panose="02040503050406030204" pitchFamily="18" charset="0"/>
                              </a:rPr>
                              <m:t>𝑡</m:t>
                            </m:r>
                            <m:r>
                              <a:rPr lang="en-US" altLang="zh-CN" sz="1800" b="0" i="1" smtClean="0">
                                <a:solidFill>
                                  <a:schemeClr val="accent2"/>
                                </a:solidFill>
                                <a:latin typeface="Cambria Math" panose="02040503050406030204" pitchFamily="18" charset="0"/>
                              </a:rPr>
                              <m:t>+2</m:t>
                            </m:r>
                            <m:r>
                              <a:rPr lang="en-US" altLang="zh-CN" sz="1800" b="0" i="1" smtClean="0">
                                <a:solidFill>
                                  <a:schemeClr val="accent2"/>
                                </a:solidFill>
                                <a:latin typeface="Cambria Math" panose="02040503050406030204" pitchFamily="18" charset="0"/>
                              </a:rPr>
                              <m:t>𝑑𝑡</m:t>
                            </m:r>
                          </m:sub>
                        </m:sSub>
                      </m:oMath>
                    </m:oMathPara>
                  </a14:m>
                  <a:endParaRPr lang="zh-CN" altLang="en-US" sz="1800" dirty="0">
                    <a:solidFill>
                      <a:schemeClr val="accent2"/>
                    </a:solidFill>
                  </a:endParaRPr>
                </a:p>
              </p:txBody>
            </p:sp>
          </mc:Choice>
          <mc:Fallback xmlns="">
            <p:sp>
              <p:nvSpPr>
                <p:cNvPr id="24" name="文本框 23">
                  <a:extLst>
                    <a:ext uri="{FF2B5EF4-FFF2-40B4-BE49-F238E27FC236}">
                      <a16:creationId xmlns:a16="http://schemas.microsoft.com/office/drawing/2014/main" id="{A350C79B-6258-2289-F26F-DDF909E12D2A}"/>
                    </a:ext>
                  </a:extLst>
                </p:cNvPr>
                <p:cNvSpPr txBox="1">
                  <a:spLocks noRot="1" noChangeAspect="1" noMove="1" noResize="1" noEditPoints="1" noAdjustHandles="1" noChangeArrowheads="1" noChangeShapeType="1" noTextEdit="1"/>
                </p:cNvSpPr>
                <p:nvPr/>
              </p:nvSpPr>
              <p:spPr>
                <a:xfrm>
                  <a:off x="4476821" y="2424119"/>
                  <a:ext cx="858184" cy="369332"/>
                </a:xfrm>
                <a:prstGeom prst="rect">
                  <a:avLst/>
                </a:prstGeom>
                <a:blipFill>
                  <a:blip r:embed="rId7"/>
                  <a:stretch>
                    <a:fillRect t="-5000" b="-1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文本框 24">
                  <a:extLst>
                    <a:ext uri="{FF2B5EF4-FFF2-40B4-BE49-F238E27FC236}">
                      <a16:creationId xmlns:a16="http://schemas.microsoft.com/office/drawing/2014/main" id="{911AC29A-D5E5-8AC5-25D5-B75CCBEE811E}"/>
                    </a:ext>
                  </a:extLst>
                </p:cNvPr>
                <p:cNvSpPr txBox="1"/>
                <p:nvPr/>
              </p:nvSpPr>
              <p:spPr>
                <a:xfrm>
                  <a:off x="4733774" y="2105617"/>
                  <a:ext cx="98180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800" i="1" smtClean="0">
                                <a:solidFill>
                                  <a:srgbClr val="FF0000"/>
                                </a:solidFill>
                                <a:latin typeface="Cambria Math" panose="02040503050406030204" pitchFamily="18" charset="0"/>
                              </a:rPr>
                            </m:ctrlPr>
                          </m:sSubPr>
                          <m:e>
                            <m:acc>
                              <m:accPr>
                                <m:chr m:val="⃑"/>
                                <m:ctrlPr>
                                  <a:rPr lang="en-US" altLang="zh-CN" sz="1800" i="1" smtClean="0">
                                    <a:solidFill>
                                      <a:srgbClr val="FF0000"/>
                                    </a:solidFill>
                                    <a:latin typeface="Cambria Math" panose="02040503050406030204" pitchFamily="18" charset="0"/>
                                  </a:rPr>
                                </m:ctrlPr>
                              </m:accPr>
                              <m:e>
                                <m:r>
                                  <a:rPr lang="en-US" altLang="zh-CN" sz="1800" b="0" i="1" smtClean="0">
                                    <a:solidFill>
                                      <a:srgbClr val="FF0000"/>
                                    </a:solidFill>
                                    <a:latin typeface="Cambria Math" panose="02040503050406030204" pitchFamily="18" charset="0"/>
                                  </a:rPr>
                                  <m:t>𝑎</m:t>
                                </m:r>
                              </m:e>
                            </m:acc>
                          </m:e>
                          <m:sub>
                            <m:r>
                              <a:rPr lang="en-US" altLang="zh-CN" sz="1800" b="0" i="1" smtClean="0">
                                <a:solidFill>
                                  <a:srgbClr val="FF0000"/>
                                </a:solidFill>
                                <a:latin typeface="Cambria Math" panose="02040503050406030204" pitchFamily="18" charset="0"/>
                              </a:rPr>
                              <m:t>𝑡</m:t>
                            </m:r>
                            <m:r>
                              <a:rPr lang="en-US" altLang="zh-CN" sz="1800" b="0" i="1" smtClean="0">
                                <a:solidFill>
                                  <a:srgbClr val="FF0000"/>
                                </a:solidFill>
                                <a:latin typeface="Cambria Math" panose="02040503050406030204" pitchFamily="18" charset="0"/>
                              </a:rPr>
                              <m:t>+</m:t>
                            </m:r>
                            <m:r>
                              <m:rPr>
                                <m:sty m:val="p"/>
                              </m:rPr>
                              <a:rPr lang="en-US" altLang="zh-CN" sz="1800" i="1">
                                <a:solidFill>
                                  <a:srgbClr val="FF0000"/>
                                </a:solidFill>
                                <a:latin typeface="Cambria Math" panose="02040503050406030204" pitchFamily="18" charset="0"/>
                              </a:rPr>
                              <m:t>dt</m:t>
                            </m:r>
                          </m:sub>
                        </m:sSub>
                        <m:r>
                          <a:rPr lang="en-US" altLang="zh-CN" sz="1800" b="0" i="1" smtClean="0">
                            <a:solidFill>
                              <a:srgbClr val="FF0000"/>
                            </a:solidFill>
                            <a:latin typeface="Cambria Math" panose="02040503050406030204" pitchFamily="18" charset="0"/>
                          </a:rPr>
                          <m:t>𝑑𝑡</m:t>
                        </m:r>
                      </m:oMath>
                    </m:oMathPara>
                  </a14:m>
                  <a:endParaRPr lang="zh-CN" altLang="en-US" sz="1800" dirty="0">
                    <a:solidFill>
                      <a:srgbClr val="FF0000"/>
                    </a:solidFill>
                  </a:endParaRPr>
                </a:p>
              </p:txBody>
            </p:sp>
          </mc:Choice>
          <mc:Fallback xmlns="">
            <p:sp>
              <p:nvSpPr>
                <p:cNvPr id="25" name="文本框 24">
                  <a:extLst>
                    <a:ext uri="{FF2B5EF4-FFF2-40B4-BE49-F238E27FC236}">
                      <a16:creationId xmlns:a16="http://schemas.microsoft.com/office/drawing/2014/main" id="{911AC29A-D5E5-8AC5-25D5-B75CCBEE811E}"/>
                    </a:ext>
                  </a:extLst>
                </p:cNvPr>
                <p:cNvSpPr txBox="1">
                  <a:spLocks noRot="1" noChangeAspect="1" noMove="1" noResize="1" noEditPoints="1" noAdjustHandles="1" noChangeArrowheads="1" noChangeShapeType="1" noTextEdit="1"/>
                </p:cNvSpPr>
                <p:nvPr/>
              </p:nvSpPr>
              <p:spPr>
                <a:xfrm>
                  <a:off x="4733774" y="2105617"/>
                  <a:ext cx="981807" cy="369332"/>
                </a:xfrm>
                <a:prstGeom prst="rect">
                  <a:avLst/>
                </a:prstGeom>
                <a:blipFill>
                  <a:blip r:embed="rId8"/>
                  <a:stretch>
                    <a:fillRect t="-4918" b="-1639"/>
                  </a:stretch>
                </a:blipFill>
              </p:spPr>
              <p:txBody>
                <a:bodyPr/>
                <a:lstStyle/>
                <a:p>
                  <a:r>
                    <a:rPr lang="zh-CN" altLang="en-US">
                      <a:noFill/>
                    </a:rPr>
                    <a:t> </a:t>
                  </a:r>
                </a:p>
              </p:txBody>
            </p:sp>
          </mc:Fallback>
        </mc:AlternateContent>
        <p:cxnSp>
          <p:nvCxnSpPr>
            <p:cNvPr id="36" name="直接连接符 35">
              <a:extLst>
                <a:ext uri="{FF2B5EF4-FFF2-40B4-BE49-F238E27FC236}">
                  <a16:creationId xmlns:a16="http://schemas.microsoft.com/office/drawing/2014/main" id="{C9747F67-2211-BB04-A2AD-1BCFE699C316}"/>
                </a:ext>
              </a:extLst>
            </p:cNvPr>
            <p:cNvCxnSpPr/>
            <p:nvPr/>
          </p:nvCxnSpPr>
          <p:spPr bwMode="auto">
            <a:xfrm>
              <a:off x="5751373" y="2171111"/>
              <a:ext cx="79524" cy="417526"/>
            </a:xfrm>
            <a:prstGeom prst="line">
              <a:avLst/>
            </a:prstGeom>
            <a:solidFill>
              <a:schemeClr val="accent1"/>
            </a:solidFill>
            <a:ln w="19050" cap="flat" cmpd="sng" algn="ctr">
              <a:solidFill>
                <a:srgbClr val="FF0000"/>
              </a:solidFill>
              <a:prstDash val="dash"/>
              <a:round/>
              <a:headEnd type="none" w="med" len="med"/>
              <a:tailEnd type="stealth"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8" name="直接箭头连接符 37">
              <a:extLst>
                <a:ext uri="{FF2B5EF4-FFF2-40B4-BE49-F238E27FC236}">
                  <a16:creationId xmlns:a16="http://schemas.microsoft.com/office/drawing/2014/main" id="{36CB91B1-49FB-84A0-E6F8-F8761F7EC29D}"/>
                </a:ext>
              </a:extLst>
            </p:cNvPr>
            <p:cNvCxnSpPr/>
            <p:nvPr/>
          </p:nvCxnSpPr>
          <p:spPr bwMode="auto">
            <a:xfrm flipH="1">
              <a:off x="5397431" y="2598711"/>
              <a:ext cx="427711" cy="55263"/>
            </a:xfrm>
            <a:prstGeom prst="straightConnector1">
              <a:avLst/>
            </a:prstGeom>
            <a:solidFill>
              <a:schemeClr val="accent1"/>
            </a:solidFill>
            <a:ln w="19050" cap="flat" cmpd="sng" algn="ctr">
              <a:solidFill>
                <a:schemeClr val="accent1">
                  <a:lumMod val="50000"/>
                </a:schemeClr>
              </a:solidFill>
              <a:prstDash val="solid"/>
              <a:round/>
              <a:headEnd type="none" w="med" len="med"/>
              <a:tailEnd type="stealth"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40" name="文本框 39">
                  <a:extLst>
                    <a:ext uri="{FF2B5EF4-FFF2-40B4-BE49-F238E27FC236}">
                      <a16:creationId xmlns:a16="http://schemas.microsoft.com/office/drawing/2014/main" id="{BCAFD55D-64F2-4FE6-D238-C1162F3B38CB}"/>
                    </a:ext>
                  </a:extLst>
                </p:cNvPr>
                <p:cNvSpPr txBox="1"/>
                <p:nvPr/>
              </p:nvSpPr>
              <p:spPr>
                <a:xfrm>
                  <a:off x="5391185" y="2649057"/>
                  <a:ext cx="677943" cy="41030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800" i="1" smtClean="0">
                                <a:solidFill>
                                  <a:schemeClr val="accent1">
                                    <a:lumMod val="50000"/>
                                  </a:schemeClr>
                                </a:solidFill>
                                <a:latin typeface="Cambria Math" panose="02040503050406030204" pitchFamily="18" charset="0"/>
                              </a:rPr>
                            </m:ctrlPr>
                          </m:sSubPr>
                          <m:e>
                            <m:acc>
                              <m:accPr>
                                <m:chr m:val="⃑"/>
                                <m:ctrlPr>
                                  <a:rPr lang="en-US" altLang="zh-CN" sz="1800" i="1" smtClean="0">
                                    <a:solidFill>
                                      <a:schemeClr val="accent1">
                                        <a:lumMod val="50000"/>
                                      </a:schemeClr>
                                    </a:solidFill>
                                    <a:latin typeface="Cambria Math" panose="02040503050406030204" pitchFamily="18" charset="0"/>
                                  </a:rPr>
                                </m:ctrlPr>
                              </m:accPr>
                              <m:e>
                                <m:r>
                                  <a:rPr lang="en-US" altLang="zh-CN" sz="1800" b="0" i="1" smtClean="0">
                                    <a:solidFill>
                                      <a:schemeClr val="accent1">
                                        <a:lumMod val="50000"/>
                                      </a:schemeClr>
                                    </a:solidFill>
                                    <a:latin typeface="Cambria Math" panose="02040503050406030204" pitchFamily="18" charset="0"/>
                                  </a:rPr>
                                  <m:t>𝑏</m:t>
                                </m:r>
                              </m:e>
                            </m:acc>
                          </m:e>
                          <m:sub>
                            <m:r>
                              <a:rPr lang="en-US" altLang="zh-CN" sz="1800" b="0" i="1" smtClean="0">
                                <a:solidFill>
                                  <a:schemeClr val="accent1">
                                    <a:lumMod val="50000"/>
                                  </a:schemeClr>
                                </a:solidFill>
                                <a:latin typeface="Cambria Math" panose="02040503050406030204" pitchFamily="18" charset="0"/>
                              </a:rPr>
                              <m:t>𝑡</m:t>
                            </m:r>
                          </m:sub>
                        </m:sSub>
                        <m:r>
                          <a:rPr lang="en-US" altLang="zh-CN" sz="1800" b="0" i="1" smtClean="0">
                            <a:solidFill>
                              <a:schemeClr val="accent1">
                                <a:lumMod val="50000"/>
                              </a:schemeClr>
                            </a:solidFill>
                            <a:latin typeface="Cambria Math" panose="02040503050406030204" pitchFamily="18" charset="0"/>
                          </a:rPr>
                          <m:t>𝑑𝑡</m:t>
                        </m:r>
                      </m:oMath>
                    </m:oMathPara>
                  </a14:m>
                  <a:endParaRPr lang="zh-CN" altLang="en-US" sz="1800" dirty="0">
                    <a:solidFill>
                      <a:schemeClr val="accent1">
                        <a:lumMod val="50000"/>
                      </a:schemeClr>
                    </a:solidFill>
                  </a:endParaRPr>
                </a:p>
              </p:txBody>
            </p:sp>
          </mc:Choice>
          <mc:Fallback xmlns="">
            <p:sp>
              <p:nvSpPr>
                <p:cNvPr id="40" name="文本框 39">
                  <a:extLst>
                    <a:ext uri="{FF2B5EF4-FFF2-40B4-BE49-F238E27FC236}">
                      <a16:creationId xmlns:a16="http://schemas.microsoft.com/office/drawing/2014/main" id="{BCAFD55D-64F2-4FE6-D238-C1162F3B38CB}"/>
                    </a:ext>
                  </a:extLst>
                </p:cNvPr>
                <p:cNvSpPr txBox="1">
                  <a:spLocks noRot="1" noChangeAspect="1" noMove="1" noResize="1" noEditPoints="1" noAdjustHandles="1" noChangeArrowheads="1" noChangeShapeType="1" noTextEdit="1"/>
                </p:cNvSpPr>
                <p:nvPr/>
              </p:nvSpPr>
              <p:spPr>
                <a:xfrm>
                  <a:off x="5391185" y="2649057"/>
                  <a:ext cx="677943" cy="410305"/>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9" name="文本框 48">
                  <a:extLst>
                    <a:ext uri="{FF2B5EF4-FFF2-40B4-BE49-F238E27FC236}">
                      <a16:creationId xmlns:a16="http://schemas.microsoft.com/office/drawing/2014/main" id="{FD21CA2B-408A-8AEA-1802-934B996F8C1B}"/>
                    </a:ext>
                  </a:extLst>
                </p:cNvPr>
                <p:cNvSpPr txBox="1"/>
                <p:nvPr/>
              </p:nvSpPr>
              <p:spPr>
                <a:xfrm>
                  <a:off x="3235934" y="3095815"/>
                  <a:ext cx="355600" cy="369332"/>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sSub>
                          <m:sSubPr>
                            <m:ctrlPr>
                              <a:rPr lang="en-US" altLang="zh-CN" sz="1800" i="1" smtClean="0">
                                <a:latin typeface="Cambria Math" panose="02040503050406030204" pitchFamily="18" charset="0"/>
                              </a:rPr>
                            </m:ctrlPr>
                          </m:sSubPr>
                          <m:e>
                            <m:r>
                              <m:rPr>
                                <m:sty m:val="p"/>
                              </m:rPr>
                              <a:rPr lang="el-GR" altLang="zh-CN" sz="1800" b="0" i="0" smtClean="0">
                                <a:latin typeface="Cambria Math" panose="02040503050406030204" pitchFamily="18" charset="0"/>
                              </a:rPr>
                              <m:t>Σ</m:t>
                            </m:r>
                          </m:e>
                          <m:sub>
                            <m:r>
                              <a:rPr lang="el-GR" altLang="zh-CN" sz="1800" b="0" i="1" smtClean="0">
                                <a:latin typeface="Cambria Math" panose="02040503050406030204" pitchFamily="18" charset="0"/>
                              </a:rPr>
                              <m:t>1</m:t>
                            </m:r>
                          </m:sub>
                        </m:sSub>
                      </m:oMath>
                    </m:oMathPara>
                  </a14:m>
                  <a:endParaRPr lang="zh-CN" altLang="en-US" sz="1800" dirty="0"/>
                </a:p>
              </p:txBody>
            </p:sp>
          </mc:Choice>
          <mc:Fallback xmlns="">
            <p:sp>
              <p:nvSpPr>
                <p:cNvPr id="49" name="文本框 48">
                  <a:extLst>
                    <a:ext uri="{FF2B5EF4-FFF2-40B4-BE49-F238E27FC236}">
                      <a16:creationId xmlns:a16="http://schemas.microsoft.com/office/drawing/2014/main" id="{FD21CA2B-408A-8AEA-1802-934B996F8C1B}"/>
                    </a:ext>
                  </a:extLst>
                </p:cNvPr>
                <p:cNvSpPr txBox="1">
                  <a:spLocks noRot="1" noChangeAspect="1" noMove="1" noResize="1" noEditPoints="1" noAdjustHandles="1" noChangeArrowheads="1" noChangeShapeType="1" noTextEdit="1"/>
                </p:cNvSpPr>
                <p:nvPr/>
              </p:nvSpPr>
              <p:spPr>
                <a:xfrm>
                  <a:off x="3235934" y="3095815"/>
                  <a:ext cx="355600" cy="369332"/>
                </a:xfrm>
                <a:prstGeom prst="rect">
                  <a:avLst/>
                </a:prstGeom>
                <a:blipFill>
                  <a:blip r:embed="rId10"/>
                  <a:stretch>
                    <a:fillRect r="-3448" b="-1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0" name="文本框 49">
                  <a:extLst>
                    <a:ext uri="{FF2B5EF4-FFF2-40B4-BE49-F238E27FC236}">
                      <a16:creationId xmlns:a16="http://schemas.microsoft.com/office/drawing/2014/main" id="{BC03B631-F53B-7673-8E45-8E2991827836}"/>
                    </a:ext>
                  </a:extLst>
                </p:cNvPr>
                <p:cNvSpPr txBox="1"/>
                <p:nvPr/>
              </p:nvSpPr>
              <p:spPr>
                <a:xfrm>
                  <a:off x="5642056" y="1406700"/>
                  <a:ext cx="355600" cy="369332"/>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sSub>
                          <m:sSubPr>
                            <m:ctrlPr>
                              <a:rPr lang="en-US" altLang="zh-CN" sz="1800" i="1" smtClean="0">
                                <a:latin typeface="Cambria Math" panose="02040503050406030204" pitchFamily="18" charset="0"/>
                              </a:rPr>
                            </m:ctrlPr>
                          </m:sSubPr>
                          <m:e>
                            <m:r>
                              <m:rPr>
                                <m:sty m:val="p"/>
                              </m:rPr>
                              <a:rPr lang="el-GR" altLang="zh-CN" sz="1800" b="0" i="0" smtClean="0">
                                <a:latin typeface="Cambria Math" panose="02040503050406030204" pitchFamily="18" charset="0"/>
                              </a:rPr>
                              <m:t>Σ</m:t>
                            </m:r>
                          </m:e>
                          <m:sub>
                            <m:r>
                              <a:rPr lang="en-US" altLang="zh-CN" sz="1800" b="0" i="1" smtClean="0">
                                <a:latin typeface="Cambria Math" panose="02040503050406030204" pitchFamily="18" charset="0"/>
                              </a:rPr>
                              <m:t>2</m:t>
                            </m:r>
                          </m:sub>
                        </m:sSub>
                      </m:oMath>
                    </m:oMathPara>
                  </a14:m>
                  <a:endParaRPr lang="zh-CN" altLang="en-US" sz="1800" dirty="0"/>
                </a:p>
              </p:txBody>
            </p:sp>
          </mc:Choice>
          <mc:Fallback xmlns="">
            <p:sp>
              <p:nvSpPr>
                <p:cNvPr id="50" name="文本框 49">
                  <a:extLst>
                    <a:ext uri="{FF2B5EF4-FFF2-40B4-BE49-F238E27FC236}">
                      <a16:creationId xmlns:a16="http://schemas.microsoft.com/office/drawing/2014/main" id="{BC03B631-F53B-7673-8E45-8E2991827836}"/>
                    </a:ext>
                  </a:extLst>
                </p:cNvPr>
                <p:cNvSpPr txBox="1">
                  <a:spLocks noRot="1" noChangeAspect="1" noMove="1" noResize="1" noEditPoints="1" noAdjustHandles="1" noChangeArrowheads="1" noChangeShapeType="1" noTextEdit="1"/>
                </p:cNvSpPr>
                <p:nvPr/>
              </p:nvSpPr>
              <p:spPr>
                <a:xfrm>
                  <a:off x="5642056" y="1406700"/>
                  <a:ext cx="355600" cy="369332"/>
                </a:xfrm>
                <a:prstGeom prst="rect">
                  <a:avLst/>
                </a:prstGeom>
                <a:blipFill>
                  <a:blip r:embed="rId11"/>
                  <a:stretch>
                    <a:fillRect r="-5172" b="-1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1" name="文本框 50">
                  <a:extLst>
                    <a:ext uri="{FF2B5EF4-FFF2-40B4-BE49-F238E27FC236}">
                      <a16:creationId xmlns:a16="http://schemas.microsoft.com/office/drawing/2014/main" id="{F60EC5AA-1AB0-78AB-0A7B-6418B483B80C}"/>
                    </a:ext>
                  </a:extLst>
                </p:cNvPr>
                <p:cNvSpPr txBox="1"/>
                <p:nvPr/>
              </p:nvSpPr>
              <p:spPr>
                <a:xfrm>
                  <a:off x="6283643" y="1983198"/>
                  <a:ext cx="355600" cy="369332"/>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sSub>
                          <m:sSubPr>
                            <m:ctrlPr>
                              <a:rPr lang="en-US" altLang="zh-CN" sz="1800" i="1" smtClean="0">
                                <a:latin typeface="Cambria Math" panose="02040503050406030204" pitchFamily="18" charset="0"/>
                              </a:rPr>
                            </m:ctrlPr>
                          </m:sSubPr>
                          <m:e>
                            <m:r>
                              <m:rPr>
                                <m:sty m:val="p"/>
                              </m:rPr>
                              <a:rPr lang="el-GR" altLang="zh-CN" sz="1800" b="0" i="0" smtClean="0">
                                <a:latin typeface="Cambria Math" panose="02040503050406030204" pitchFamily="18" charset="0"/>
                              </a:rPr>
                              <m:t>Σ</m:t>
                            </m:r>
                          </m:e>
                          <m:sub>
                            <m:r>
                              <a:rPr lang="en-US" altLang="zh-CN" sz="1800" b="0" i="1" smtClean="0">
                                <a:latin typeface="Cambria Math" panose="02040503050406030204" pitchFamily="18" charset="0"/>
                              </a:rPr>
                              <m:t>3</m:t>
                            </m:r>
                          </m:sub>
                        </m:sSub>
                      </m:oMath>
                    </m:oMathPara>
                  </a14:m>
                  <a:endParaRPr lang="zh-CN" altLang="en-US" sz="1800" dirty="0"/>
                </a:p>
              </p:txBody>
            </p:sp>
          </mc:Choice>
          <mc:Fallback xmlns="">
            <p:sp>
              <p:nvSpPr>
                <p:cNvPr id="51" name="文本框 50">
                  <a:extLst>
                    <a:ext uri="{FF2B5EF4-FFF2-40B4-BE49-F238E27FC236}">
                      <a16:creationId xmlns:a16="http://schemas.microsoft.com/office/drawing/2014/main" id="{F60EC5AA-1AB0-78AB-0A7B-6418B483B80C}"/>
                    </a:ext>
                  </a:extLst>
                </p:cNvPr>
                <p:cNvSpPr txBox="1">
                  <a:spLocks noRot="1" noChangeAspect="1" noMove="1" noResize="1" noEditPoints="1" noAdjustHandles="1" noChangeArrowheads="1" noChangeShapeType="1" noTextEdit="1"/>
                </p:cNvSpPr>
                <p:nvPr/>
              </p:nvSpPr>
              <p:spPr>
                <a:xfrm>
                  <a:off x="6283643" y="1983198"/>
                  <a:ext cx="355600" cy="369332"/>
                </a:xfrm>
                <a:prstGeom prst="rect">
                  <a:avLst/>
                </a:prstGeom>
                <a:blipFill>
                  <a:blip r:embed="rId12"/>
                  <a:stretch>
                    <a:fillRect r="-517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2" name="文本框 51">
                  <a:extLst>
                    <a:ext uri="{FF2B5EF4-FFF2-40B4-BE49-F238E27FC236}">
                      <a16:creationId xmlns:a16="http://schemas.microsoft.com/office/drawing/2014/main" id="{F2B768EE-DA86-998F-530B-CC094E2D0184}"/>
                    </a:ext>
                  </a:extLst>
                </p:cNvPr>
                <p:cNvSpPr txBox="1"/>
                <p:nvPr/>
              </p:nvSpPr>
              <p:spPr>
                <a:xfrm>
                  <a:off x="4712042" y="2695485"/>
                  <a:ext cx="355600" cy="369332"/>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sSub>
                          <m:sSubPr>
                            <m:ctrlPr>
                              <a:rPr lang="en-US" altLang="zh-CN" sz="1800" i="1" smtClean="0">
                                <a:latin typeface="Cambria Math" panose="02040503050406030204" pitchFamily="18" charset="0"/>
                              </a:rPr>
                            </m:ctrlPr>
                          </m:sSubPr>
                          <m:e>
                            <m:r>
                              <m:rPr>
                                <m:sty m:val="p"/>
                              </m:rPr>
                              <a:rPr lang="el-GR" altLang="zh-CN" sz="1800" b="0" i="0" smtClean="0">
                                <a:latin typeface="Cambria Math" panose="02040503050406030204" pitchFamily="18" charset="0"/>
                              </a:rPr>
                              <m:t>Σ</m:t>
                            </m:r>
                          </m:e>
                          <m:sub>
                            <m:r>
                              <a:rPr lang="en-US" altLang="zh-CN" sz="1800" b="0" i="1" smtClean="0">
                                <a:latin typeface="Cambria Math" panose="02040503050406030204" pitchFamily="18" charset="0"/>
                              </a:rPr>
                              <m:t>4</m:t>
                            </m:r>
                          </m:sub>
                        </m:sSub>
                      </m:oMath>
                    </m:oMathPara>
                  </a14:m>
                  <a:endParaRPr lang="zh-CN" altLang="en-US" sz="1800" dirty="0"/>
                </a:p>
              </p:txBody>
            </p:sp>
          </mc:Choice>
          <mc:Fallback xmlns="">
            <p:sp>
              <p:nvSpPr>
                <p:cNvPr id="52" name="文本框 51">
                  <a:extLst>
                    <a:ext uri="{FF2B5EF4-FFF2-40B4-BE49-F238E27FC236}">
                      <a16:creationId xmlns:a16="http://schemas.microsoft.com/office/drawing/2014/main" id="{F2B768EE-DA86-998F-530B-CC094E2D0184}"/>
                    </a:ext>
                  </a:extLst>
                </p:cNvPr>
                <p:cNvSpPr txBox="1">
                  <a:spLocks noRot="1" noChangeAspect="1" noMove="1" noResize="1" noEditPoints="1" noAdjustHandles="1" noChangeArrowheads="1" noChangeShapeType="1" noTextEdit="1"/>
                </p:cNvSpPr>
                <p:nvPr/>
              </p:nvSpPr>
              <p:spPr>
                <a:xfrm>
                  <a:off x="4712042" y="2695485"/>
                  <a:ext cx="355600" cy="369332"/>
                </a:xfrm>
                <a:prstGeom prst="rect">
                  <a:avLst/>
                </a:prstGeom>
                <a:blipFill>
                  <a:blip r:embed="rId13"/>
                  <a:stretch>
                    <a:fillRect r="-5172"/>
                  </a:stretch>
                </a:blipFill>
              </p:spPr>
              <p:txBody>
                <a:bodyPr/>
                <a:lstStyle/>
                <a:p>
                  <a:r>
                    <a:rPr lang="zh-CN" altLang="en-US">
                      <a:noFill/>
                    </a:rPr>
                    <a:t> </a:t>
                  </a:r>
                </a:p>
              </p:txBody>
            </p:sp>
          </mc:Fallback>
        </mc:AlternateContent>
      </p:grpSp>
      <p:sp>
        <p:nvSpPr>
          <p:cNvPr id="5" name="文本框 4">
            <a:extLst>
              <a:ext uri="{FF2B5EF4-FFF2-40B4-BE49-F238E27FC236}">
                <a16:creationId xmlns:a16="http://schemas.microsoft.com/office/drawing/2014/main" id="{03E16250-6C16-9929-A482-82DD07E1EC56}"/>
              </a:ext>
            </a:extLst>
          </p:cNvPr>
          <p:cNvSpPr txBox="1"/>
          <p:nvPr/>
        </p:nvSpPr>
        <p:spPr>
          <a:xfrm>
            <a:off x="305821" y="197451"/>
            <a:ext cx="4185761" cy="461665"/>
          </a:xfrm>
          <a:prstGeom prst="rect">
            <a:avLst/>
          </a:prstGeom>
          <a:noFill/>
        </p:spPr>
        <p:txBody>
          <a:bodyPr wrap="none" rtlCol="0">
            <a:spAutoFit/>
          </a:bodyPr>
          <a:lstStyle/>
          <a:p>
            <a:r>
              <a:rPr lang="zh-CN" altLang="en-US" dirty="0">
                <a:solidFill>
                  <a:schemeClr val="bg1"/>
                </a:solidFill>
                <a:latin typeface="+mn-ea"/>
                <a:ea typeface="+mn-ea"/>
              </a:rPr>
              <a:t>二阶</a:t>
            </a:r>
            <a:r>
              <a:rPr lang="en-US" altLang="zh-CN" dirty="0">
                <a:solidFill>
                  <a:schemeClr val="bg1"/>
                </a:solidFill>
                <a:latin typeface="+mn-ea"/>
                <a:ea typeface="+mn-ea"/>
              </a:rPr>
              <a:t>Thomas</a:t>
            </a:r>
            <a:r>
              <a:rPr lang="zh-CN" altLang="en-US" dirty="0">
                <a:solidFill>
                  <a:schemeClr val="bg1"/>
                </a:solidFill>
                <a:latin typeface="+mn-ea"/>
                <a:ea typeface="+mn-ea"/>
              </a:rPr>
              <a:t>效应推导</a:t>
            </a:r>
            <a:r>
              <a:rPr lang="en-US" altLang="zh-CN" dirty="0">
                <a:solidFill>
                  <a:schemeClr val="bg1"/>
                </a:solidFill>
                <a:latin typeface="+mn-ea"/>
                <a:ea typeface="+mn-ea"/>
              </a:rPr>
              <a:t>—</a:t>
            </a:r>
            <a:r>
              <a:rPr lang="zh-CN" altLang="en-US" dirty="0">
                <a:solidFill>
                  <a:schemeClr val="bg1"/>
                </a:solidFill>
                <a:latin typeface="+mn-ea"/>
                <a:ea typeface="+mn-ea"/>
              </a:rPr>
              <a:t>双过程</a:t>
            </a:r>
          </a:p>
        </p:txBody>
      </p:sp>
    </p:spTree>
    <p:extLst>
      <p:ext uri="{BB962C8B-B14F-4D97-AF65-F5344CB8AC3E}">
        <p14:creationId xmlns:p14="http://schemas.microsoft.com/office/powerpoint/2010/main" val="26361394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A623644F-F3D0-D9C3-C060-50649E874B36}"/>
                  </a:ext>
                </a:extLst>
              </p:cNvPr>
              <p:cNvSpPr txBox="1"/>
              <p:nvPr/>
            </p:nvSpPr>
            <p:spPr>
              <a:xfrm>
                <a:off x="142175" y="784734"/>
                <a:ext cx="8859651" cy="454035"/>
              </a:xfrm>
              <a:prstGeom prst="rect">
                <a:avLst/>
              </a:prstGeom>
              <a:noFill/>
            </p:spPr>
            <p:txBody>
              <a:bodyPr wrap="square" rtlCol="0">
                <a:spAutoFit/>
              </a:bodyPr>
              <a:lstStyle/>
              <a:p>
                <a:pPr>
                  <a:lnSpc>
                    <a:spcPct val="150000"/>
                  </a:lnSpc>
                </a:pPr>
                <a:r>
                  <a:rPr lang="zh-CN" altLang="en-US" sz="1800" dirty="0">
                    <a:latin typeface="+mn-ea"/>
                    <a:ea typeface="+mn-ea"/>
                    <a:cs typeface="Times New Roman" panose="02020603050405020304" pitchFamily="18" charset="0"/>
                  </a:rPr>
                  <a:t>    考虑从</a:t>
                </a:r>
                <a14:m>
                  <m:oMath xmlns:m="http://schemas.openxmlformats.org/officeDocument/2006/math">
                    <m:sSub>
                      <m:sSubPr>
                        <m:ctrlPr>
                          <a:rPr lang="en-US" altLang="zh-CN" sz="1800" i="1" smtClean="0">
                            <a:latin typeface="Cambria Math" panose="02040503050406030204" pitchFamily="18" charset="0"/>
                            <a:ea typeface="+mn-ea"/>
                            <a:cs typeface="Times New Roman" panose="02020603050405020304" pitchFamily="18" charset="0"/>
                          </a:rPr>
                        </m:ctrlPr>
                      </m:sSubPr>
                      <m:e>
                        <m:r>
                          <m:rPr>
                            <m:sty m:val="p"/>
                          </m:rPr>
                          <a:rPr lang="el-GR" altLang="zh-CN" sz="1800" b="0" i="0" smtClean="0">
                            <a:latin typeface="Cambria Math" panose="02040503050406030204" pitchFamily="18" charset="0"/>
                            <a:ea typeface="+mn-ea"/>
                            <a:cs typeface="Times New Roman" panose="02020603050405020304" pitchFamily="18" charset="0"/>
                          </a:rPr>
                          <m:t>Σ</m:t>
                        </m:r>
                      </m:e>
                      <m:sub>
                        <m:r>
                          <a:rPr lang="el-GR" altLang="zh-CN" sz="1800" b="0" i="1" smtClean="0">
                            <a:latin typeface="Cambria Math" panose="02040503050406030204" pitchFamily="18" charset="0"/>
                            <a:ea typeface="+mn-ea"/>
                            <a:cs typeface="Times New Roman" panose="02020603050405020304" pitchFamily="18" charset="0"/>
                          </a:rPr>
                          <m:t>1</m:t>
                        </m:r>
                      </m:sub>
                    </m:sSub>
                    <m:r>
                      <a:rPr lang="en-US" altLang="zh-CN" sz="1800" i="1"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CN" sz="1800" i="1">
                            <a:latin typeface="Cambria Math" panose="02040503050406030204" pitchFamily="18" charset="0"/>
                            <a:cs typeface="Times New Roman" panose="02020603050405020304" pitchFamily="18" charset="0"/>
                          </a:rPr>
                        </m:ctrlPr>
                      </m:sSubPr>
                      <m:e>
                        <m:r>
                          <m:rPr>
                            <m:sty m:val="p"/>
                          </m:rPr>
                          <a:rPr lang="el-GR" altLang="zh-CN" sz="1800">
                            <a:latin typeface="Cambria Math" panose="02040503050406030204" pitchFamily="18" charset="0"/>
                            <a:cs typeface="Times New Roman" panose="02020603050405020304" pitchFamily="18" charset="0"/>
                          </a:rPr>
                          <m:t>Σ</m:t>
                        </m:r>
                      </m:e>
                      <m:sub>
                        <m:r>
                          <a:rPr lang="el-GR" altLang="zh-CN" sz="1800" b="0" i="1" smtClean="0">
                            <a:latin typeface="Cambria Math" panose="02040503050406030204" pitchFamily="18" charset="0"/>
                            <a:cs typeface="Times New Roman" panose="02020603050405020304" pitchFamily="18" charset="0"/>
                          </a:rPr>
                          <m:t>4</m:t>
                        </m:r>
                      </m:sub>
                    </m:sSub>
                  </m:oMath>
                </a14:m>
                <a:r>
                  <a:rPr lang="zh-CN" altLang="en-US" sz="1800" dirty="0">
                    <a:latin typeface="+mn-lt"/>
                    <a:ea typeface="+mn-ea"/>
                  </a:rPr>
                  <a:t>的参考系变换：</a:t>
                </a:r>
              </a:p>
            </p:txBody>
          </p:sp>
        </mc:Choice>
        <mc:Fallback xmlns="">
          <p:sp>
            <p:nvSpPr>
              <p:cNvPr id="2" name="文本框 1">
                <a:extLst>
                  <a:ext uri="{FF2B5EF4-FFF2-40B4-BE49-F238E27FC236}">
                    <a16:creationId xmlns:a16="http://schemas.microsoft.com/office/drawing/2014/main" id="{A623644F-F3D0-D9C3-C060-50649E874B36}"/>
                  </a:ext>
                </a:extLst>
              </p:cNvPr>
              <p:cNvSpPr txBox="1">
                <a:spLocks noRot="1" noChangeAspect="1" noMove="1" noResize="1" noEditPoints="1" noAdjustHandles="1" noChangeArrowheads="1" noChangeShapeType="1" noTextEdit="1"/>
              </p:cNvSpPr>
              <p:nvPr/>
            </p:nvSpPr>
            <p:spPr>
              <a:xfrm>
                <a:off x="142175" y="784734"/>
                <a:ext cx="8859651" cy="454035"/>
              </a:xfrm>
              <a:prstGeom prst="rect">
                <a:avLst/>
              </a:prstGeom>
              <a:blipFill>
                <a:blip r:embed="rId2"/>
                <a:stretch>
                  <a:fillRect b="-18919"/>
                </a:stretch>
              </a:blipFill>
            </p:spPr>
            <p:txBody>
              <a:bodyPr/>
              <a:lstStyle/>
              <a:p>
                <a:r>
                  <a:rPr lang="zh-CN" altLang="en-US">
                    <a:noFill/>
                  </a:rPr>
                  <a:t> </a:t>
                </a:r>
              </a:p>
            </p:txBody>
          </p:sp>
        </mc:Fallback>
      </mc:AlternateContent>
      <p:graphicFrame>
        <p:nvGraphicFramePr>
          <p:cNvPr id="3" name="对象 2">
            <a:extLst>
              <a:ext uri="{FF2B5EF4-FFF2-40B4-BE49-F238E27FC236}">
                <a16:creationId xmlns:a16="http://schemas.microsoft.com/office/drawing/2014/main" id="{48BE8A41-F7B7-59AE-FDA8-99272382053E}"/>
              </a:ext>
            </a:extLst>
          </p:cNvPr>
          <p:cNvGraphicFramePr>
            <a:graphicFrameLocks noChangeAspect="1"/>
          </p:cNvGraphicFramePr>
          <p:nvPr>
            <p:extLst>
              <p:ext uri="{D42A27DB-BD31-4B8C-83A1-F6EECF244321}">
                <p14:modId xmlns:p14="http://schemas.microsoft.com/office/powerpoint/2010/main" val="179675797"/>
              </p:ext>
            </p:extLst>
          </p:nvPr>
        </p:nvGraphicFramePr>
        <p:xfrm>
          <a:off x="-46833" y="1238769"/>
          <a:ext cx="9237663" cy="1493837"/>
        </p:xfrm>
        <a:graphic>
          <a:graphicData uri="http://schemas.openxmlformats.org/presentationml/2006/ole">
            <mc:AlternateContent xmlns:mc="http://schemas.openxmlformats.org/markup-compatibility/2006">
              <mc:Choice xmlns:v="urn:schemas-microsoft-com:vml" Requires="v">
                <p:oleObj name="AxMath" r:id="rId3" imgW="10369080" imgH="1676520" progId="Equation.AxMath">
                  <p:embed/>
                </p:oleObj>
              </mc:Choice>
              <mc:Fallback>
                <p:oleObj name="AxMath" r:id="rId3" imgW="10369080" imgH="1676520" progId="Equation.AxMath">
                  <p:embed/>
                  <p:pic>
                    <p:nvPicPr>
                      <p:cNvPr id="19" name="对象 18">
                        <a:extLst>
                          <a:ext uri="{FF2B5EF4-FFF2-40B4-BE49-F238E27FC236}">
                            <a16:creationId xmlns:a16="http://schemas.microsoft.com/office/drawing/2014/main" id="{090E5BEF-345B-9454-72C2-A500AA54898D}"/>
                          </a:ext>
                        </a:extLst>
                      </p:cNvPr>
                      <p:cNvPicPr/>
                      <p:nvPr/>
                    </p:nvPicPr>
                    <p:blipFill>
                      <a:blip r:embed="rId4"/>
                      <a:stretch>
                        <a:fillRect/>
                      </a:stretch>
                    </p:blipFill>
                    <p:spPr>
                      <a:xfrm>
                        <a:off x="-46833" y="1238769"/>
                        <a:ext cx="9237663" cy="1493837"/>
                      </a:xfrm>
                      <a:prstGeom prst="rect">
                        <a:avLst/>
                      </a:prstGeom>
                    </p:spPr>
                  </p:pic>
                </p:oleObj>
              </mc:Fallback>
            </mc:AlternateContent>
          </a:graphicData>
        </a:graphic>
      </p:graphicFrame>
      <p:graphicFrame>
        <p:nvGraphicFramePr>
          <p:cNvPr id="4" name="对象 3">
            <a:extLst>
              <a:ext uri="{FF2B5EF4-FFF2-40B4-BE49-F238E27FC236}">
                <a16:creationId xmlns:a16="http://schemas.microsoft.com/office/drawing/2014/main" id="{8074583E-775C-8E9F-A7DE-92D2723EB33E}"/>
              </a:ext>
            </a:extLst>
          </p:cNvPr>
          <p:cNvGraphicFramePr>
            <a:graphicFrameLocks noChangeAspect="1"/>
          </p:cNvGraphicFramePr>
          <p:nvPr>
            <p:extLst>
              <p:ext uri="{D42A27DB-BD31-4B8C-83A1-F6EECF244321}">
                <p14:modId xmlns:p14="http://schemas.microsoft.com/office/powerpoint/2010/main" val="3650639406"/>
              </p:ext>
            </p:extLst>
          </p:nvPr>
        </p:nvGraphicFramePr>
        <p:xfrm>
          <a:off x="784224" y="2732606"/>
          <a:ext cx="6383338" cy="1125537"/>
        </p:xfrm>
        <a:graphic>
          <a:graphicData uri="http://schemas.openxmlformats.org/presentationml/2006/ole">
            <mc:AlternateContent xmlns:mc="http://schemas.openxmlformats.org/markup-compatibility/2006">
              <mc:Choice xmlns:v="urn:schemas-microsoft-com:vml" Requires="v">
                <p:oleObj name="AxMath" r:id="rId5" imgW="7166520" imgH="1263240" progId="Equation.AxMath">
                  <p:embed/>
                </p:oleObj>
              </mc:Choice>
              <mc:Fallback>
                <p:oleObj name="AxMath" r:id="rId5" imgW="7166520" imgH="1263240" progId="Equation.AxMath">
                  <p:embed/>
                  <p:pic>
                    <p:nvPicPr>
                      <p:cNvPr id="3" name="对象 2">
                        <a:extLst>
                          <a:ext uri="{FF2B5EF4-FFF2-40B4-BE49-F238E27FC236}">
                            <a16:creationId xmlns:a16="http://schemas.microsoft.com/office/drawing/2014/main" id="{48BE8A41-F7B7-59AE-FDA8-99272382053E}"/>
                          </a:ext>
                        </a:extLst>
                      </p:cNvPr>
                      <p:cNvPicPr/>
                      <p:nvPr/>
                    </p:nvPicPr>
                    <p:blipFill>
                      <a:blip r:embed="rId6"/>
                      <a:stretch>
                        <a:fillRect/>
                      </a:stretch>
                    </p:blipFill>
                    <p:spPr>
                      <a:xfrm>
                        <a:off x="784224" y="2732606"/>
                        <a:ext cx="6383338" cy="1125537"/>
                      </a:xfrm>
                      <a:prstGeom prst="rect">
                        <a:avLst/>
                      </a:prstGeom>
                    </p:spPr>
                  </p:pic>
                </p:oleObj>
              </mc:Fallback>
            </mc:AlternateContent>
          </a:graphicData>
        </a:graphic>
      </p:graphicFrame>
      <p:sp>
        <p:nvSpPr>
          <p:cNvPr id="5" name="文本框 4">
            <a:extLst>
              <a:ext uri="{FF2B5EF4-FFF2-40B4-BE49-F238E27FC236}">
                <a16:creationId xmlns:a16="http://schemas.microsoft.com/office/drawing/2014/main" id="{7239A27D-ED32-CDA3-A5A9-3676D8C1EA01}"/>
              </a:ext>
            </a:extLst>
          </p:cNvPr>
          <p:cNvSpPr txBox="1"/>
          <p:nvPr/>
        </p:nvSpPr>
        <p:spPr>
          <a:xfrm>
            <a:off x="142175" y="3734232"/>
            <a:ext cx="8859651" cy="454035"/>
          </a:xfrm>
          <a:prstGeom prst="rect">
            <a:avLst/>
          </a:prstGeom>
          <a:noFill/>
        </p:spPr>
        <p:txBody>
          <a:bodyPr wrap="square" rtlCol="0">
            <a:spAutoFit/>
          </a:bodyPr>
          <a:lstStyle/>
          <a:p>
            <a:pPr>
              <a:lnSpc>
                <a:spcPct val="150000"/>
              </a:lnSpc>
            </a:pPr>
            <a:r>
              <a:rPr lang="zh-CN" altLang="en-US" sz="1800" dirty="0">
                <a:latin typeface="+mn-ea"/>
                <a:ea typeface="+mn-ea"/>
                <a:cs typeface="Times New Roman" panose="02020603050405020304" pitchFamily="18" charset="0"/>
              </a:rPr>
              <a:t>    其中</a:t>
            </a:r>
            <a:r>
              <a:rPr lang="en-US" altLang="zh-CN" sz="1800" dirty="0">
                <a:latin typeface="+mn-lt"/>
                <a:ea typeface="+mn-ea"/>
                <a:cs typeface="Times New Roman" panose="02020603050405020304" pitchFamily="18" charset="0"/>
              </a:rPr>
              <a:t>dt</a:t>
            </a:r>
            <a:r>
              <a:rPr lang="zh-CN" altLang="en-US" sz="1800" dirty="0">
                <a:latin typeface="+mn-ea"/>
                <a:ea typeface="+mn-ea"/>
                <a:cs typeface="Times New Roman" panose="02020603050405020304" pitchFamily="18" charset="0"/>
              </a:rPr>
              <a:t>为一常量小量，这里</a:t>
            </a:r>
            <a:r>
              <a:rPr lang="zh-CN" altLang="en-US" sz="1800" dirty="0">
                <a:latin typeface="+mn-lt"/>
                <a:ea typeface="+mn-ea"/>
              </a:rPr>
              <a:t>省略了同维度的高阶小量，其结果为</a:t>
            </a:r>
            <a:r>
              <a:rPr lang="zh-CN" altLang="en-US" sz="1800" dirty="0">
                <a:latin typeface="+mn-ea"/>
                <a:ea typeface="+mn-ea"/>
                <a:cs typeface="Times New Roman" panose="02020603050405020304" pitchFamily="18" charset="0"/>
              </a:rPr>
              <a:t>：</a:t>
            </a:r>
            <a:endParaRPr lang="zh-CN" altLang="en-US" sz="1800" dirty="0">
              <a:latin typeface="+mn-lt"/>
              <a:ea typeface="+mn-ea"/>
            </a:endParaRPr>
          </a:p>
        </p:txBody>
      </p:sp>
      <p:graphicFrame>
        <p:nvGraphicFramePr>
          <p:cNvPr id="6" name="对象 5">
            <a:extLst>
              <a:ext uri="{FF2B5EF4-FFF2-40B4-BE49-F238E27FC236}">
                <a16:creationId xmlns:a16="http://schemas.microsoft.com/office/drawing/2014/main" id="{C9E2BF0D-A635-2586-89CA-29C001C022F0}"/>
              </a:ext>
            </a:extLst>
          </p:cNvPr>
          <p:cNvGraphicFramePr>
            <a:graphicFrameLocks noChangeAspect="1"/>
          </p:cNvGraphicFramePr>
          <p:nvPr>
            <p:extLst>
              <p:ext uri="{D42A27DB-BD31-4B8C-83A1-F6EECF244321}">
                <p14:modId xmlns:p14="http://schemas.microsoft.com/office/powerpoint/2010/main" val="701068287"/>
              </p:ext>
            </p:extLst>
          </p:nvPr>
        </p:nvGraphicFramePr>
        <p:xfrm>
          <a:off x="1" y="4116639"/>
          <a:ext cx="9099550" cy="1399453"/>
        </p:xfrm>
        <a:graphic>
          <a:graphicData uri="http://schemas.openxmlformats.org/presentationml/2006/ole">
            <mc:AlternateContent xmlns:mc="http://schemas.openxmlformats.org/markup-compatibility/2006">
              <mc:Choice xmlns:v="urn:schemas-microsoft-com:vml" Requires="v">
                <p:oleObj name="AxMath" r:id="rId7" imgW="13794840" imgH="1836000" progId="Equation.AxMath">
                  <p:embed/>
                </p:oleObj>
              </mc:Choice>
              <mc:Fallback>
                <p:oleObj name="AxMath" r:id="rId7" imgW="13794840" imgH="1836000" progId="Equation.AxMath">
                  <p:embed/>
                  <p:pic>
                    <p:nvPicPr>
                      <p:cNvPr id="0" name=""/>
                      <p:cNvPicPr/>
                      <p:nvPr/>
                    </p:nvPicPr>
                    <p:blipFill>
                      <a:blip r:embed="rId8"/>
                      <a:stretch>
                        <a:fillRect/>
                      </a:stretch>
                    </p:blipFill>
                    <p:spPr>
                      <a:xfrm>
                        <a:off x="1" y="4116639"/>
                        <a:ext cx="9099550" cy="1399453"/>
                      </a:xfrm>
                      <a:prstGeom prst="rect">
                        <a:avLst/>
                      </a:prstGeom>
                    </p:spPr>
                  </p:pic>
                </p:oleObj>
              </mc:Fallback>
            </mc:AlternateContent>
          </a:graphicData>
        </a:graphic>
      </p:graphicFrame>
      <p:graphicFrame>
        <p:nvGraphicFramePr>
          <p:cNvPr id="11" name="对象 10">
            <a:extLst>
              <a:ext uri="{FF2B5EF4-FFF2-40B4-BE49-F238E27FC236}">
                <a16:creationId xmlns:a16="http://schemas.microsoft.com/office/drawing/2014/main" id="{853286A3-C7B5-DBC1-E57C-F0A9B08A203B}"/>
              </a:ext>
            </a:extLst>
          </p:cNvPr>
          <p:cNvGraphicFramePr>
            <a:graphicFrameLocks noChangeAspect="1"/>
          </p:cNvGraphicFramePr>
          <p:nvPr>
            <p:extLst>
              <p:ext uri="{D42A27DB-BD31-4B8C-83A1-F6EECF244321}">
                <p14:modId xmlns:p14="http://schemas.microsoft.com/office/powerpoint/2010/main" val="2134369946"/>
              </p:ext>
            </p:extLst>
          </p:nvPr>
        </p:nvGraphicFramePr>
        <p:xfrm>
          <a:off x="849312" y="5405889"/>
          <a:ext cx="7445375" cy="1352550"/>
        </p:xfrm>
        <a:graphic>
          <a:graphicData uri="http://schemas.openxmlformats.org/presentationml/2006/ole">
            <mc:AlternateContent xmlns:mc="http://schemas.openxmlformats.org/markup-compatibility/2006">
              <mc:Choice xmlns:v="urn:schemas-microsoft-com:vml" Requires="v">
                <p:oleObj name="AxMath" r:id="rId9" imgW="9699840" imgH="1836000" progId="Equation.AxMath">
                  <p:embed/>
                </p:oleObj>
              </mc:Choice>
              <mc:Fallback>
                <p:oleObj name="AxMath" r:id="rId9" imgW="9699840" imgH="1836000" progId="Equation.AxMath">
                  <p:embed/>
                  <p:pic>
                    <p:nvPicPr>
                      <p:cNvPr id="6" name="对象 5">
                        <a:extLst>
                          <a:ext uri="{FF2B5EF4-FFF2-40B4-BE49-F238E27FC236}">
                            <a16:creationId xmlns:a16="http://schemas.microsoft.com/office/drawing/2014/main" id="{9ED77FF3-F0FF-67C8-2234-8AE2BC8F05FC}"/>
                          </a:ext>
                        </a:extLst>
                      </p:cNvPr>
                      <p:cNvPicPr/>
                      <p:nvPr/>
                    </p:nvPicPr>
                    <p:blipFill>
                      <a:blip r:embed="rId10"/>
                      <a:stretch>
                        <a:fillRect/>
                      </a:stretch>
                    </p:blipFill>
                    <p:spPr>
                      <a:xfrm>
                        <a:off x="849312" y="5405889"/>
                        <a:ext cx="7445375" cy="1352550"/>
                      </a:xfrm>
                      <a:prstGeom prst="rect">
                        <a:avLst/>
                      </a:prstGeom>
                    </p:spPr>
                  </p:pic>
                </p:oleObj>
              </mc:Fallback>
            </mc:AlternateContent>
          </a:graphicData>
        </a:graphic>
      </p:graphicFrame>
      <p:pic>
        <p:nvPicPr>
          <p:cNvPr id="13" name="图片 12">
            <a:extLst>
              <a:ext uri="{FF2B5EF4-FFF2-40B4-BE49-F238E27FC236}">
                <a16:creationId xmlns:a16="http://schemas.microsoft.com/office/drawing/2014/main" id="{13A3903F-0449-C6EB-63C5-B7F073AD514B}"/>
              </a:ext>
            </a:extLst>
          </p:cNvPr>
          <p:cNvPicPr>
            <a:picLocks noChangeAspect="1"/>
          </p:cNvPicPr>
          <p:nvPr/>
        </p:nvPicPr>
        <p:blipFill>
          <a:blip r:embed="rId11"/>
          <a:stretch>
            <a:fillRect/>
          </a:stretch>
        </p:blipFill>
        <p:spPr>
          <a:xfrm>
            <a:off x="0" y="4188267"/>
            <a:ext cx="9144000" cy="1217622"/>
          </a:xfrm>
          <a:prstGeom prst="rect">
            <a:avLst/>
          </a:prstGeom>
        </p:spPr>
      </p:pic>
      <p:sp>
        <p:nvSpPr>
          <p:cNvPr id="8" name="文本框 7">
            <a:extLst>
              <a:ext uri="{FF2B5EF4-FFF2-40B4-BE49-F238E27FC236}">
                <a16:creationId xmlns:a16="http://schemas.microsoft.com/office/drawing/2014/main" id="{0274BAF4-FE8F-1AFA-7509-871B744EE967}"/>
              </a:ext>
            </a:extLst>
          </p:cNvPr>
          <p:cNvSpPr txBox="1"/>
          <p:nvPr/>
        </p:nvSpPr>
        <p:spPr>
          <a:xfrm>
            <a:off x="305821" y="197451"/>
            <a:ext cx="4185761" cy="461665"/>
          </a:xfrm>
          <a:prstGeom prst="rect">
            <a:avLst/>
          </a:prstGeom>
          <a:noFill/>
        </p:spPr>
        <p:txBody>
          <a:bodyPr wrap="none" rtlCol="0">
            <a:spAutoFit/>
          </a:bodyPr>
          <a:lstStyle/>
          <a:p>
            <a:r>
              <a:rPr lang="zh-CN" altLang="en-US" dirty="0">
                <a:solidFill>
                  <a:schemeClr val="bg1"/>
                </a:solidFill>
                <a:latin typeface="+mn-ea"/>
                <a:ea typeface="+mn-ea"/>
              </a:rPr>
              <a:t>二阶</a:t>
            </a:r>
            <a:r>
              <a:rPr lang="en-US" altLang="zh-CN" dirty="0">
                <a:solidFill>
                  <a:schemeClr val="bg1"/>
                </a:solidFill>
                <a:latin typeface="+mn-ea"/>
                <a:ea typeface="+mn-ea"/>
              </a:rPr>
              <a:t>Thomas</a:t>
            </a:r>
            <a:r>
              <a:rPr lang="zh-CN" altLang="en-US" dirty="0">
                <a:solidFill>
                  <a:schemeClr val="bg1"/>
                </a:solidFill>
                <a:latin typeface="+mn-ea"/>
                <a:ea typeface="+mn-ea"/>
              </a:rPr>
              <a:t>效应推导</a:t>
            </a:r>
            <a:r>
              <a:rPr lang="en-US" altLang="zh-CN" dirty="0">
                <a:solidFill>
                  <a:schemeClr val="bg1"/>
                </a:solidFill>
                <a:latin typeface="+mn-ea"/>
                <a:ea typeface="+mn-ea"/>
              </a:rPr>
              <a:t>—</a:t>
            </a:r>
            <a:r>
              <a:rPr lang="zh-CN" altLang="en-US" dirty="0">
                <a:solidFill>
                  <a:schemeClr val="bg1"/>
                </a:solidFill>
                <a:latin typeface="+mn-ea"/>
                <a:ea typeface="+mn-ea"/>
              </a:rPr>
              <a:t>双过程</a:t>
            </a:r>
          </a:p>
        </p:txBody>
      </p:sp>
    </p:spTree>
    <p:extLst>
      <p:ext uri="{BB962C8B-B14F-4D97-AF65-F5344CB8AC3E}">
        <p14:creationId xmlns:p14="http://schemas.microsoft.com/office/powerpoint/2010/main" val="30266306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对象 5">
            <a:extLst>
              <a:ext uri="{FF2B5EF4-FFF2-40B4-BE49-F238E27FC236}">
                <a16:creationId xmlns:a16="http://schemas.microsoft.com/office/drawing/2014/main" id="{9ED77FF3-F0FF-67C8-2234-8AE2BC8F05FC}"/>
              </a:ext>
            </a:extLst>
          </p:cNvPr>
          <p:cNvGraphicFramePr>
            <a:graphicFrameLocks noChangeAspect="1"/>
          </p:cNvGraphicFramePr>
          <p:nvPr>
            <p:extLst>
              <p:ext uri="{D42A27DB-BD31-4B8C-83A1-F6EECF244321}">
                <p14:modId xmlns:p14="http://schemas.microsoft.com/office/powerpoint/2010/main" val="282719576"/>
              </p:ext>
            </p:extLst>
          </p:nvPr>
        </p:nvGraphicFramePr>
        <p:xfrm>
          <a:off x="2689225" y="1846716"/>
          <a:ext cx="3765550" cy="1322388"/>
        </p:xfrm>
        <a:graphic>
          <a:graphicData uri="http://schemas.openxmlformats.org/presentationml/2006/ole">
            <mc:AlternateContent xmlns:mc="http://schemas.openxmlformats.org/markup-compatibility/2006">
              <mc:Choice xmlns:v="urn:schemas-microsoft-com:vml" Requires="v">
                <p:oleObj name="AxMath" r:id="rId2" imgW="3479760" imgH="1270800" progId="Equation.AxMath">
                  <p:embed/>
                </p:oleObj>
              </mc:Choice>
              <mc:Fallback>
                <p:oleObj name="AxMath" r:id="rId2" imgW="3479760" imgH="1270800" progId="Equation.AxMath">
                  <p:embed/>
                  <p:pic>
                    <p:nvPicPr>
                      <p:cNvPr id="6" name="对象 5">
                        <a:extLst>
                          <a:ext uri="{FF2B5EF4-FFF2-40B4-BE49-F238E27FC236}">
                            <a16:creationId xmlns:a16="http://schemas.microsoft.com/office/drawing/2014/main" id="{C9E2BF0D-A635-2586-89CA-29C001C022F0}"/>
                          </a:ext>
                        </a:extLst>
                      </p:cNvPr>
                      <p:cNvPicPr/>
                      <p:nvPr/>
                    </p:nvPicPr>
                    <p:blipFill>
                      <a:blip r:embed="rId3"/>
                      <a:stretch>
                        <a:fillRect/>
                      </a:stretch>
                    </p:blipFill>
                    <p:spPr>
                      <a:xfrm>
                        <a:off x="2689225" y="1846716"/>
                        <a:ext cx="3765550" cy="1322388"/>
                      </a:xfrm>
                      <a:prstGeom prst="rect">
                        <a:avLst/>
                      </a:prstGeom>
                    </p:spPr>
                  </p:pic>
                </p:oleObj>
              </mc:Fallback>
            </mc:AlternateContent>
          </a:graphicData>
        </a:graphic>
      </p:graphicFrame>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05578061-4CC7-F730-AB97-86E0A94AEE15}"/>
                  </a:ext>
                </a:extLst>
              </p:cNvPr>
              <p:cNvSpPr txBox="1"/>
              <p:nvPr/>
            </p:nvSpPr>
            <p:spPr>
              <a:xfrm>
                <a:off x="277978" y="715060"/>
                <a:ext cx="8479256" cy="1131656"/>
              </a:xfrm>
              <a:prstGeom prst="rect">
                <a:avLst/>
              </a:prstGeom>
              <a:noFill/>
            </p:spPr>
            <p:txBody>
              <a:bodyPr wrap="square" rtlCol="0">
                <a:spAutoFit/>
              </a:bodyPr>
              <a:lstStyle/>
              <a:p>
                <a:pPr>
                  <a:lnSpc>
                    <a:spcPct val="150000"/>
                  </a:lnSpc>
                </a:pPr>
                <a:r>
                  <a:rPr lang="zh-CN" altLang="en-US" sz="1800" dirty="0">
                    <a:latin typeface="+mn-ea"/>
                    <a:ea typeface="+mn-ea"/>
                    <a:cs typeface="Times New Roman" panose="02020603050405020304" pitchFamily="18" charset="0"/>
                  </a:rPr>
                  <a:t>    考虑到</a:t>
                </a:r>
                <a14:m>
                  <m:oMath xmlns:m="http://schemas.openxmlformats.org/officeDocument/2006/math">
                    <m:sSubSup>
                      <m:sSubSupPr>
                        <m:ctrlPr>
                          <a:rPr lang="el-GR" altLang="zh-CN" sz="1800" b="0" i="1" smtClean="0">
                            <a:latin typeface="Cambria Math" panose="02040503050406030204" pitchFamily="18" charset="0"/>
                            <a:ea typeface="+mn-ea"/>
                            <a:cs typeface="Times New Roman" panose="02020603050405020304" pitchFamily="18" charset="0"/>
                          </a:rPr>
                        </m:ctrlPr>
                      </m:sSubSupPr>
                      <m:e>
                        <m:r>
                          <a:rPr lang="el-GR" altLang="zh-CN" sz="1800" b="0" i="1" smtClean="0">
                            <a:latin typeface="Cambria Math" panose="02040503050406030204" pitchFamily="18" charset="0"/>
                            <a:ea typeface="+mn-ea"/>
                            <a:cs typeface="Times New Roman" panose="02020603050405020304" pitchFamily="18" charset="0"/>
                          </a:rPr>
                          <m:t>𝛽</m:t>
                        </m:r>
                      </m:e>
                      <m:sub>
                        <m:r>
                          <a:rPr lang="el-GR" altLang="zh-CN" sz="1800" b="0" i="1" smtClean="0">
                            <a:latin typeface="Cambria Math" panose="02040503050406030204" pitchFamily="18" charset="0"/>
                            <a:ea typeface="+mn-ea"/>
                            <a:cs typeface="Times New Roman" panose="02020603050405020304" pitchFamily="18" charset="0"/>
                          </a:rPr>
                          <m:t>2</m:t>
                        </m:r>
                      </m:sub>
                      <m:sup>
                        <m:r>
                          <a:rPr lang="el-GR" altLang="zh-CN" sz="1800" b="0" i="1" smtClean="0">
                            <a:latin typeface="Cambria Math" panose="02040503050406030204" pitchFamily="18" charset="0"/>
                            <a:ea typeface="+mn-ea"/>
                            <a:cs typeface="Times New Roman" panose="02020603050405020304" pitchFamily="18" charset="0"/>
                          </a:rPr>
                          <m:t>′</m:t>
                        </m:r>
                      </m:sup>
                    </m:sSubSup>
                    <m:r>
                      <a:rPr lang="el-GR" altLang="zh-CN" sz="1800" b="0" i="1" smtClean="0">
                        <a:latin typeface="Cambria Math" panose="02040503050406030204" pitchFamily="18" charset="0"/>
                        <a:ea typeface="+mn-ea"/>
                        <a:cs typeface="Times New Roman" panose="02020603050405020304" pitchFamily="18" charset="0"/>
                      </a:rPr>
                      <m:t>,</m:t>
                    </m:r>
                    <m:sSubSup>
                      <m:sSubSupPr>
                        <m:ctrlPr>
                          <a:rPr lang="el-GR" altLang="zh-CN" sz="1800" i="1">
                            <a:latin typeface="Cambria Math" panose="02040503050406030204" pitchFamily="18" charset="0"/>
                            <a:cs typeface="Times New Roman" panose="02020603050405020304" pitchFamily="18" charset="0"/>
                          </a:rPr>
                        </m:ctrlPr>
                      </m:sSubSupPr>
                      <m:e>
                        <m:r>
                          <a:rPr lang="el-GR" altLang="zh-CN" sz="1800" i="1">
                            <a:latin typeface="Cambria Math" panose="02040503050406030204" pitchFamily="18" charset="0"/>
                            <a:cs typeface="Times New Roman" panose="02020603050405020304" pitchFamily="18" charset="0"/>
                          </a:rPr>
                          <m:t>𝛽</m:t>
                        </m:r>
                      </m:e>
                      <m:sub>
                        <m:r>
                          <a:rPr lang="el-GR" altLang="zh-CN" sz="1800" b="0" i="1" smtClean="0">
                            <a:latin typeface="Cambria Math" panose="02040503050406030204" pitchFamily="18" charset="0"/>
                            <a:cs typeface="Times New Roman" panose="02020603050405020304" pitchFamily="18" charset="0"/>
                          </a:rPr>
                          <m:t>3</m:t>
                        </m:r>
                      </m:sub>
                      <m:sup>
                        <m:r>
                          <a:rPr lang="el-GR" altLang="zh-CN" sz="1800" i="1">
                            <a:latin typeface="Cambria Math" panose="02040503050406030204" pitchFamily="18" charset="0"/>
                            <a:cs typeface="Times New Roman" panose="02020603050405020304" pitchFamily="18" charset="0"/>
                          </a:rPr>
                          <m:t>′</m:t>
                        </m:r>
                      </m:sup>
                    </m:sSubSup>
                    <m:r>
                      <a:rPr lang="el-GR" altLang="zh-CN" sz="1800" b="0" i="1" smtClean="0">
                        <a:latin typeface="Cambria Math" panose="02040503050406030204" pitchFamily="18" charset="0"/>
                        <a:cs typeface="Times New Roman" panose="02020603050405020304" pitchFamily="18" charset="0"/>
                      </a:rPr>
                      <m:t>, </m:t>
                    </m:r>
                    <m:f>
                      <m:fPr>
                        <m:ctrlPr>
                          <a:rPr lang="el-GR" altLang="zh-CN" sz="1800" b="0" i="1" smtClean="0">
                            <a:latin typeface="Cambria Math" panose="02040503050406030204" pitchFamily="18" charset="0"/>
                            <a:cs typeface="Times New Roman" panose="02020603050405020304" pitchFamily="18" charset="0"/>
                          </a:rPr>
                        </m:ctrlPr>
                      </m:fPr>
                      <m:num>
                        <m:sSub>
                          <m:sSubPr>
                            <m:ctrlPr>
                              <a:rPr lang="el-GR" altLang="zh-CN" sz="1800" b="0" i="1" smtClean="0">
                                <a:latin typeface="Cambria Math" panose="02040503050406030204" pitchFamily="18" charset="0"/>
                                <a:cs typeface="Times New Roman" panose="02020603050405020304" pitchFamily="18" charset="0"/>
                              </a:rPr>
                            </m:ctrlPr>
                          </m:sSubPr>
                          <m:e>
                            <m:r>
                              <a:rPr lang="en-US" altLang="zh-CN" sz="1800" b="0" i="1" smtClean="0">
                                <a:latin typeface="Cambria Math" panose="02040503050406030204" pitchFamily="18" charset="0"/>
                                <a:cs typeface="Times New Roman" panose="02020603050405020304" pitchFamily="18" charset="0"/>
                              </a:rPr>
                              <m:t>𝑏</m:t>
                            </m:r>
                          </m:e>
                          <m:sub>
                            <m:r>
                              <a:rPr lang="en-US" altLang="zh-CN" sz="1800" b="0" i="1" smtClean="0">
                                <a:latin typeface="Cambria Math" panose="02040503050406030204" pitchFamily="18" charset="0"/>
                                <a:cs typeface="Times New Roman" panose="02020603050405020304" pitchFamily="18" charset="0"/>
                              </a:rPr>
                              <m:t>1</m:t>
                            </m:r>
                          </m:sub>
                        </m:sSub>
                      </m:num>
                      <m:den>
                        <m:r>
                          <a:rPr lang="en-US" altLang="zh-CN" sz="1800" b="0" i="1" smtClean="0">
                            <a:latin typeface="Cambria Math" panose="02040503050406030204" pitchFamily="18" charset="0"/>
                            <a:cs typeface="Times New Roman" panose="02020603050405020304" pitchFamily="18" charset="0"/>
                          </a:rPr>
                          <m:t>𝑐</m:t>
                        </m:r>
                      </m:den>
                    </m:f>
                    <m:sSup>
                      <m:sSupPr>
                        <m:ctrlPr>
                          <a:rPr lang="en-US" altLang="zh-CN" sz="1800" b="0" i="1" smtClean="0">
                            <a:latin typeface="Cambria Math" panose="02040503050406030204" pitchFamily="18" charset="0"/>
                            <a:cs typeface="Times New Roman" panose="02020603050405020304" pitchFamily="18" charset="0"/>
                          </a:rPr>
                        </m:ctrlPr>
                      </m:sSupPr>
                      <m:e>
                        <m:r>
                          <a:rPr lang="en-US" altLang="zh-CN" sz="1800" i="1">
                            <a:latin typeface="Cambria Math" panose="02040503050406030204" pitchFamily="18" charset="0"/>
                            <a:cs typeface="Times New Roman" panose="02020603050405020304" pitchFamily="18" charset="0"/>
                          </a:rPr>
                          <m:t>(</m:t>
                        </m:r>
                        <m:r>
                          <a:rPr lang="en-US" altLang="zh-CN" sz="1800" i="1">
                            <a:latin typeface="Cambria Math" panose="02040503050406030204" pitchFamily="18" charset="0"/>
                            <a:cs typeface="Times New Roman" panose="02020603050405020304" pitchFamily="18" charset="0"/>
                          </a:rPr>
                          <m:t>𝑑𝑡</m:t>
                        </m:r>
                        <m:r>
                          <a:rPr lang="en-US" altLang="zh-CN" sz="1800" i="1">
                            <a:latin typeface="Cambria Math" panose="02040503050406030204" pitchFamily="18" charset="0"/>
                            <a:cs typeface="Times New Roman" panose="02020603050405020304" pitchFamily="18" charset="0"/>
                          </a:rPr>
                          <m:t>)</m:t>
                        </m:r>
                      </m:e>
                      <m:sup>
                        <m:r>
                          <a:rPr lang="en-US" altLang="zh-CN" sz="1800" b="0" i="1" smtClean="0">
                            <a:latin typeface="Cambria Math" panose="02040503050406030204" pitchFamily="18" charset="0"/>
                            <a:cs typeface="Times New Roman" panose="02020603050405020304" pitchFamily="18" charset="0"/>
                          </a:rPr>
                          <m:t>2</m:t>
                        </m:r>
                      </m:sup>
                    </m:sSup>
                  </m:oMath>
                </a14:m>
                <a:r>
                  <a:rPr lang="zh-CN" altLang="en-US" sz="1800" dirty="0">
                    <a:latin typeface="+mn-ea"/>
                    <a:ea typeface="+mn-ea"/>
                    <a:cs typeface="Times New Roman" panose="02020603050405020304" pitchFamily="18" charset="0"/>
                  </a:rPr>
                  <a:t>对</a:t>
                </a:r>
                <a14:m>
                  <m:oMath xmlns:m="http://schemas.openxmlformats.org/officeDocument/2006/math">
                    <m:r>
                      <a:rPr lang="el-GR" altLang="zh-CN" sz="1800" b="0" i="1" dirty="0" smtClean="0">
                        <a:latin typeface="Cambria Math" panose="02040503050406030204" pitchFamily="18" charset="0"/>
                        <a:ea typeface="+mn-ea"/>
                        <a:cs typeface="Times New Roman" panose="02020603050405020304" pitchFamily="18" charset="0"/>
                      </a:rPr>
                      <m:t>𝛾</m:t>
                    </m:r>
                  </m:oMath>
                </a14:m>
                <a:r>
                  <a:rPr lang="zh-CN" altLang="en-US" sz="1800" dirty="0">
                    <a:latin typeface="+mn-ea"/>
                    <a:ea typeface="+mn-ea"/>
                    <a:cs typeface="Times New Roman" panose="02020603050405020304" pitchFamily="18" charset="0"/>
                  </a:rPr>
                  <a:t>的贡献是小量，有</a:t>
                </a:r>
                <a14:m>
                  <m:oMath xmlns:m="http://schemas.openxmlformats.org/officeDocument/2006/math">
                    <m:r>
                      <a:rPr lang="el-GR" altLang="zh-CN" sz="1800" b="0" i="1" smtClean="0">
                        <a:latin typeface="Cambria Math" panose="02040503050406030204" pitchFamily="18" charset="0"/>
                        <a:ea typeface="+mn-ea"/>
                        <a:cs typeface="Times New Roman" panose="02020603050405020304" pitchFamily="18" charset="0"/>
                      </a:rPr>
                      <m:t>𝛾</m:t>
                    </m:r>
                    <m:r>
                      <a:rPr lang="el-GR" altLang="zh-CN" sz="1800" b="0" i="1" smtClean="0">
                        <a:latin typeface="Cambria Math" panose="02040503050406030204" pitchFamily="18" charset="0"/>
                        <a:ea typeface="+mn-ea"/>
                        <a:cs typeface="Times New Roman" panose="02020603050405020304" pitchFamily="18" charset="0"/>
                      </a:rPr>
                      <m:t>=</m:t>
                    </m:r>
                    <m:f>
                      <m:fPr>
                        <m:ctrlPr>
                          <a:rPr lang="el-GR" altLang="zh-CN" sz="1800" b="0" i="1" smtClean="0">
                            <a:latin typeface="Cambria Math" panose="02040503050406030204" pitchFamily="18" charset="0"/>
                            <a:ea typeface="+mn-ea"/>
                            <a:cs typeface="Times New Roman" panose="02020603050405020304" pitchFamily="18" charset="0"/>
                          </a:rPr>
                        </m:ctrlPr>
                      </m:fPr>
                      <m:num>
                        <m:r>
                          <a:rPr lang="el-GR" altLang="zh-CN" sz="1800" b="0" i="1" smtClean="0">
                            <a:latin typeface="Cambria Math" panose="02040503050406030204" pitchFamily="18" charset="0"/>
                            <a:ea typeface="+mn-ea"/>
                            <a:cs typeface="Times New Roman" panose="02020603050405020304" pitchFamily="18" charset="0"/>
                          </a:rPr>
                          <m:t>1</m:t>
                        </m:r>
                      </m:num>
                      <m:den>
                        <m:rad>
                          <m:radPr>
                            <m:degHide m:val="on"/>
                            <m:ctrlPr>
                              <a:rPr lang="el-GR" altLang="zh-CN" sz="1800" b="0" i="1" smtClean="0">
                                <a:latin typeface="Cambria Math" panose="02040503050406030204" pitchFamily="18" charset="0"/>
                                <a:ea typeface="+mn-ea"/>
                                <a:cs typeface="Times New Roman" panose="02020603050405020304" pitchFamily="18" charset="0"/>
                              </a:rPr>
                            </m:ctrlPr>
                          </m:radPr>
                          <m:deg/>
                          <m:e>
                            <m:r>
                              <a:rPr lang="el-GR" altLang="zh-CN" sz="1800" b="0" i="1" smtClean="0">
                                <a:latin typeface="Cambria Math" panose="02040503050406030204" pitchFamily="18" charset="0"/>
                                <a:ea typeface="+mn-ea"/>
                                <a:cs typeface="Times New Roman" panose="02020603050405020304" pitchFamily="18" charset="0"/>
                              </a:rPr>
                              <m:t>1−</m:t>
                            </m:r>
                            <m:sSup>
                              <m:sSupPr>
                                <m:ctrlPr>
                                  <a:rPr lang="el-GR" altLang="zh-CN" sz="1800" b="0" i="1" smtClean="0">
                                    <a:latin typeface="Cambria Math" panose="02040503050406030204" pitchFamily="18" charset="0"/>
                                    <a:ea typeface="+mn-ea"/>
                                    <a:cs typeface="Times New Roman" panose="02020603050405020304" pitchFamily="18" charset="0"/>
                                  </a:rPr>
                                </m:ctrlPr>
                              </m:sSupPr>
                              <m:e>
                                <m:r>
                                  <a:rPr lang="el-GR" altLang="zh-CN" sz="1800" b="0" i="1" smtClean="0">
                                    <a:latin typeface="Cambria Math" panose="02040503050406030204" pitchFamily="18" charset="0"/>
                                    <a:ea typeface="+mn-ea"/>
                                    <a:cs typeface="Times New Roman" panose="02020603050405020304" pitchFamily="18" charset="0"/>
                                  </a:rPr>
                                  <m:t>𝛽</m:t>
                                </m:r>
                              </m:e>
                              <m:sup>
                                <m:r>
                                  <a:rPr lang="el-GR" altLang="zh-CN" sz="1800" b="0" i="1" smtClean="0">
                                    <a:latin typeface="Cambria Math" panose="02040503050406030204" pitchFamily="18" charset="0"/>
                                    <a:ea typeface="+mn-ea"/>
                                    <a:cs typeface="Times New Roman" panose="02020603050405020304" pitchFamily="18" charset="0"/>
                                  </a:rPr>
                                  <m:t>2</m:t>
                                </m:r>
                              </m:sup>
                            </m:sSup>
                          </m:e>
                        </m:rad>
                      </m:den>
                    </m:f>
                  </m:oMath>
                </a14:m>
                <a:r>
                  <a:rPr lang="zh-CN" altLang="en-US" sz="1800" dirty="0">
                    <a:latin typeface="+mn-lt"/>
                    <a:ea typeface="+mn-ea"/>
                  </a:rPr>
                  <a:t>，同时省略同维度的高阶小量，原式化为：</a:t>
                </a:r>
              </a:p>
            </p:txBody>
          </p:sp>
        </mc:Choice>
        <mc:Fallback xmlns="">
          <p:sp>
            <p:nvSpPr>
              <p:cNvPr id="8" name="文本框 7">
                <a:extLst>
                  <a:ext uri="{FF2B5EF4-FFF2-40B4-BE49-F238E27FC236}">
                    <a16:creationId xmlns:a16="http://schemas.microsoft.com/office/drawing/2014/main" id="{05578061-4CC7-F730-AB97-86E0A94AEE15}"/>
                  </a:ext>
                </a:extLst>
              </p:cNvPr>
              <p:cNvSpPr txBox="1">
                <a:spLocks noRot="1" noChangeAspect="1" noMove="1" noResize="1" noEditPoints="1" noAdjustHandles="1" noChangeArrowheads="1" noChangeShapeType="1" noTextEdit="1"/>
              </p:cNvSpPr>
              <p:nvPr/>
            </p:nvSpPr>
            <p:spPr>
              <a:xfrm>
                <a:off x="277978" y="715060"/>
                <a:ext cx="8479256" cy="1131656"/>
              </a:xfrm>
              <a:prstGeom prst="rect">
                <a:avLst/>
              </a:prstGeom>
              <a:blipFill>
                <a:blip r:embed="rId4"/>
                <a:stretch>
                  <a:fillRect l="-647" b="-645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F9065FFB-77E0-37B0-2E5E-931893303BD0}"/>
                  </a:ext>
                </a:extLst>
              </p:cNvPr>
              <p:cNvSpPr txBox="1"/>
              <p:nvPr/>
            </p:nvSpPr>
            <p:spPr>
              <a:xfrm>
                <a:off x="277978" y="3126298"/>
                <a:ext cx="8479256" cy="1056443"/>
              </a:xfrm>
              <a:prstGeom prst="rect">
                <a:avLst/>
              </a:prstGeom>
              <a:noFill/>
            </p:spPr>
            <p:txBody>
              <a:bodyPr wrap="square" rtlCol="0">
                <a:spAutoFit/>
              </a:bodyPr>
              <a:lstStyle/>
              <a:p>
                <a:pPr>
                  <a:lnSpc>
                    <a:spcPct val="150000"/>
                  </a:lnSpc>
                </a:pPr>
                <a:r>
                  <a:rPr lang="zh-CN" altLang="en-US" sz="1800" dirty="0">
                    <a:latin typeface="+mn-ea"/>
                    <a:ea typeface="+mn-ea"/>
                    <a:cs typeface="Times New Roman" panose="02020603050405020304" pitchFamily="18" charset="0"/>
                  </a:rPr>
                  <a:t>    和</a:t>
                </a:r>
                <a:r>
                  <a:rPr lang="en-US" altLang="zh-CN" sz="1800" dirty="0">
                    <a:latin typeface="+mn-lt"/>
                    <a:ea typeface="+mn-ea"/>
                    <a:cs typeface="Times New Roman" panose="02020603050405020304" pitchFamily="18" charset="0"/>
                  </a:rPr>
                  <a:t>Thomas</a:t>
                </a:r>
                <a:r>
                  <a:rPr lang="zh-CN" altLang="en-US" sz="1800" dirty="0">
                    <a:latin typeface="+mn-ea"/>
                    <a:ea typeface="+mn-ea"/>
                    <a:cs typeface="Times New Roman" panose="02020603050405020304" pitchFamily="18" charset="0"/>
                  </a:rPr>
                  <a:t>效应的处理方式相同，我们忽略某些维度上更高阶</a:t>
                </a:r>
                <a:r>
                  <a:rPr lang="en-US" altLang="zh-CN" sz="1800" dirty="0">
                    <a:latin typeface="+mn-ea"/>
                    <a:ea typeface="+mn-ea"/>
                    <a:cs typeface="Times New Roman" panose="02020603050405020304" pitchFamily="18" charset="0"/>
                  </a:rPr>
                  <a:t>(</a:t>
                </a:r>
                <a:r>
                  <a:rPr lang="en-US" altLang="zh-CN" sz="1800" dirty="0">
                    <a:latin typeface="+mn-lt"/>
                    <a:ea typeface="+mn-ea"/>
                    <a:cs typeface="Times New Roman" panose="02020603050405020304" pitchFamily="18" charset="0"/>
                  </a:rPr>
                  <a:t>Thomas</a:t>
                </a:r>
                <a:r>
                  <a:rPr lang="zh-CN" altLang="en-US" sz="1800" dirty="0">
                    <a:latin typeface="+mn-ea"/>
                    <a:ea typeface="+mn-ea"/>
                    <a:cs typeface="Times New Roman" panose="02020603050405020304" pitchFamily="18" charset="0"/>
                  </a:rPr>
                  <a:t>效应是二阶，这里是三阶</a:t>
                </a:r>
                <a:r>
                  <a:rPr lang="en-US" altLang="zh-CN" sz="1800" dirty="0">
                    <a:latin typeface="+mn-ea"/>
                    <a:ea typeface="+mn-ea"/>
                    <a:cs typeface="Times New Roman" panose="02020603050405020304" pitchFamily="18" charset="0"/>
                  </a:rPr>
                  <a:t>)</a:t>
                </a:r>
                <a:r>
                  <a:rPr lang="zh-CN" altLang="en-US" sz="1800" dirty="0">
                    <a:latin typeface="+mn-ea"/>
                    <a:ea typeface="+mn-ea"/>
                    <a:cs typeface="Times New Roman" panose="02020603050405020304" pitchFamily="18" charset="0"/>
                  </a:rPr>
                  <a:t>的变化，并将结果中的</a:t>
                </a:r>
                <a14:m>
                  <m:oMath xmlns:m="http://schemas.openxmlformats.org/officeDocument/2006/math">
                    <m:f>
                      <m:fPr>
                        <m:ctrlPr>
                          <a:rPr lang="en-US" altLang="zh-CN" sz="1800" i="1" smtClean="0">
                            <a:latin typeface="Cambria Math" panose="02040503050406030204" pitchFamily="18" charset="0"/>
                            <a:cs typeface="Times New Roman" panose="02020603050405020304" pitchFamily="18" charset="0"/>
                          </a:rPr>
                        </m:ctrlPr>
                      </m:fPr>
                      <m:num>
                        <m:sSub>
                          <m:sSubPr>
                            <m:ctrlPr>
                              <a:rPr lang="en-US" altLang="zh-CN" sz="1800" i="1">
                                <a:latin typeface="Cambria Math" panose="02040503050406030204" pitchFamily="18" charset="0"/>
                                <a:cs typeface="Times New Roman" panose="02020603050405020304" pitchFamily="18" charset="0"/>
                              </a:rPr>
                            </m:ctrlPr>
                          </m:sSubPr>
                          <m:e>
                            <m:r>
                              <a:rPr lang="en-US" altLang="zh-CN" sz="1800" i="1">
                                <a:latin typeface="Cambria Math" panose="02040503050406030204" pitchFamily="18" charset="0"/>
                                <a:cs typeface="Times New Roman" panose="02020603050405020304" pitchFamily="18" charset="0"/>
                              </a:rPr>
                              <m:t>𝑏</m:t>
                            </m:r>
                          </m:e>
                          <m:sub>
                            <m:r>
                              <a:rPr lang="en-US" altLang="zh-CN" sz="1800" i="1">
                                <a:latin typeface="Cambria Math" panose="02040503050406030204" pitchFamily="18" charset="0"/>
                                <a:cs typeface="Times New Roman" panose="02020603050405020304" pitchFamily="18" charset="0"/>
                              </a:rPr>
                              <m:t>1</m:t>
                            </m:r>
                          </m:sub>
                        </m:sSub>
                      </m:num>
                      <m:den>
                        <m:r>
                          <m:rPr>
                            <m:sty m:val="p"/>
                          </m:rPr>
                          <a:rPr lang="en-US" altLang="zh-CN" sz="1800" i="1">
                            <a:latin typeface="Cambria Math" panose="02040503050406030204" pitchFamily="18" charset="0"/>
                            <a:cs typeface="Times New Roman" panose="02020603050405020304" pitchFamily="18" charset="0"/>
                          </a:rPr>
                          <m:t>c</m:t>
                        </m:r>
                      </m:den>
                    </m:f>
                    <m:sSup>
                      <m:sSupPr>
                        <m:ctrlPr>
                          <a:rPr lang="zh-CN" altLang="en-US" sz="1800" i="1" dirty="0">
                            <a:latin typeface="Cambria Math" panose="02040503050406030204" pitchFamily="18" charset="0"/>
                          </a:rPr>
                        </m:ctrlPr>
                      </m:sSupPr>
                      <m:e>
                        <m:d>
                          <m:dPr>
                            <m:ctrlPr>
                              <a:rPr lang="en-US" altLang="zh-CN" sz="1800" i="1" dirty="0">
                                <a:latin typeface="Cambria Math" panose="02040503050406030204" pitchFamily="18" charset="0"/>
                              </a:rPr>
                            </m:ctrlPr>
                          </m:dPr>
                          <m:e>
                            <m:r>
                              <a:rPr lang="en-US" altLang="zh-CN" sz="1800" i="1" dirty="0">
                                <a:latin typeface="Cambria Math" panose="02040503050406030204" pitchFamily="18" charset="0"/>
                              </a:rPr>
                              <m:t>𝑑𝑡</m:t>
                            </m:r>
                          </m:e>
                        </m:d>
                      </m:e>
                      <m:sup>
                        <m:r>
                          <a:rPr lang="en-US" altLang="zh-CN" sz="1800" i="1" dirty="0">
                            <a:latin typeface="Cambria Math" panose="02040503050406030204" pitchFamily="18" charset="0"/>
                          </a:rPr>
                          <m:t>2</m:t>
                        </m:r>
                      </m:sup>
                    </m:sSup>
                  </m:oMath>
                </a14:m>
                <a:r>
                  <a:rPr lang="zh-CN" altLang="en-US" sz="1800" dirty="0">
                    <a:latin typeface="+mn-ea"/>
                    <a:ea typeface="+mn-ea"/>
                    <a:cs typeface="Times New Roman" panose="02020603050405020304" pitchFamily="18" charset="0"/>
                  </a:rPr>
                  <a:t>定义为二阶小量</a:t>
                </a:r>
                <a14:m>
                  <m:oMath xmlns:m="http://schemas.openxmlformats.org/officeDocument/2006/math">
                    <m:sSup>
                      <m:sSupPr>
                        <m:ctrlPr>
                          <a:rPr lang="en-US" altLang="zh-CN" sz="1800" i="1" smtClean="0">
                            <a:latin typeface="Cambria Math" panose="02040503050406030204" pitchFamily="18" charset="0"/>
                            <a:ea typeface="+mn-ea"/>
                            <a:cs typeface="Times New Roman" panose="02020603050405020304" pitchFamily="18" charset="0"/>
                          </a:rPr>
                        </m:ctrlPr>
                      </m:sSupPr>
                      <m:e>
                        <m:r>
                          <a:rPr lang="el-GR" altLang="zh-CN" sz="1800" b="0" i="1" smtClean="0">
                            <a:latin typeface="Cambria Math" panose="02040503050406030204" pitchFamily="18" charset="0"/>
                            <a:ea typeface="+mn-ea"/>
                            <a:cs typeface="Times New Roman" panose="02020603050405020304" pitchFamily="18" charset="0"/>
                          </a:rPr>
                          <m:t>𝛼</m:t>
                        </m:r>
                      </m:e>
                      <m:sup>
                        <m:r>
                          <a:rPr lang="el-GR" altLang="zh-CN" sz="1800" b="0" i="1" smtClean="0">
                            <a:latin typeface="Cambria Math" panose="02040503050406030204" pitchFamily="18" charset="0"/>
                            <a:ea typeface="+mn-ea"/>
                            <a:cs typeface="Times New Roman" panose="02020603050405020304" pitchFamily="18" charset="0"/>
                          </a:rPr>
                          <m:t>2</m:t>
                        </m:r>
                      </m:sup>
                    </m:sSup>
                  </m:oMath>
                </a14:m>
                <a:r>
                  <a:rPr lang="zh-CN" altLang="en-US" sz="1800" dirty="0">
                    <a:latin typeface="+mn-ea"/>
                    <a:ea typeface="+mn-ea"/>
                    <a:cs typeface="Times New Roman" panose="02020603050405020304" pitchFamily="18" charset="0"/>
                  </a:rPr>
                  <a:t>，最终结果为</a:t>
                </a:r>
                <a:endParaRPr lang="zh-CN" altLang="en-US" sz="1800" dirty="0">
                  <a:latin typeface="+mn-lt"/>
                  <a:ea typeface="+mn-ea"/>
                </a:endParaRPr>
              </a:p>
            </p:txBody>
          </p:sp>
        </mc:Choice>
        <mc:Fallback xmlns="">
          <p:sp>
            <p:nvSpPr>
              <p:cNvPr id="9" name="文本框 8">
                <a:extLst>
                  <a:ext uri="{FF2B5EF4-FFF2-40B4-BE49-F238E27FC236}">
                    <a16:creationId xmlns:a16="http://schemas.microsoft.com/office/drawing/2014/main" id="{F9065FFB-77E0-37B0-2E5E-931893303BD0}"/>
                  </a:ext>
                </a:extLst>
              </p:cNvPr>
              <p:cNvSpPr txBox="1">
                <a:spLocks noRot="1" noChangeAspect="1" noMove="1" noResize="1" noEditPoints="1" noAdjustHandles="1" noChangeArrowheads="1" noChangeShapeType="1" noTextEdit="1"/>
              </p:cNvSpPr>
              <p:nvPr/>
            </p:nvSpPr>
            <p:spPr>
              <a:xfrm>
                <a:off x="277978" y="3126298"/>
                <a:ext cx="8479256" cy="1056443"/>
              </a:xfrm>
              <a:prstGeom prst="rect">
                <a:avLst/>
              </a:prstGeom>
              <a:blipFill>
                <a:blip r:embed="rId5"/>
                <a:stretch>
                  <a:fillRect l="-647" b="-1156"/>
                </a:stretch>
              </a:blipFill>
            </p:spPr>
            <p:txBody>
              <a:bodyPr/>
              <a:lstStyle/>
              <a:p>
                <a:r>
                  <a:rPr lang="zh-CN" altLang="en-US">
                    <a:noFill/>
                  </a:rPr>
                  <a:t> </a:t>
                </a:r>
              </a:p>
            </p:txBody>
          </p:sp>
        </mc:Fallback>
      </mc:AlternateContent>
      <p:graphicFrame>
        <p:nvGraphicFramePr>
          <p:cNvPr id="10" name="对象 9">
            <a:extLst>
              <a:ext uri="{FF2B5EF4-FFF2-40B4-BE49-F238E27FC236}">
                <a16:creationId xmlns:a16="http://schemas.microsoft.com/office/drawing/2014/main" id="{44A2D47D-4818-EDCB-C02C-22CF0B3B52FA}"/>
              </a:ext>
            </a:extLst>
          </p:cNvPr>
          <p:cNvGraphicFramePr>
            <a:graphicFrameLocks noChangeAspect="1"/>
          </p:cNvGraphicFramePr>
          <p:nvPr>
            <p:extLst>
              <p:ext uri="{D42A27DB-BD31-4B8C-83A1-F6EECF244321}">
                <p14:modId xmlns:p14="http://schemas.microsoft.com/office/powerpoint/2010/main" val="427290406"/>
              </p:ext>
            </p:extLst>
          </p:nvPr>
        </p:nvGraphicFramePr>
        <p:xfrm>
          <a:off x="3045618" y="4182741"/>
          <a:ext cx="3052763" cy="935037"/>
        </p:xfrm>
        <a:graphic>
          <a:graphicData uri="http://schemas.openxmlformats.org/presentationml/2006/ole">
            <mc:AlternateContent xmlns:mc="http://schemas.openxmlformats.org/markup-compatibility/2006">
              <mc:Choice xmlns:v="urn:schemas-microsoft-com:vml" Requires="v">
                <p:oleObj name="AxMath" r:id="rId6" imgW="2821320" imgH="897840" progId="Equation.AxMath">
                  <p:embed/>
                </p:oleObj>
              </mc:Choice>
              <mc:Fallback>
                <p:oleObj name="AxMath" r:id="rId6" imgW="2821320" imgH="897840" progId="Equation.AxMath">
                  <p:embed/>
                  <p:pic>
                    <p:nvPicPr>
                      <p:cNvPr id="6" name="对象 5">
                        <a:extLst>
                          <a:ext uri="{FF2B5EF4-FFF2-40B4-BE49-F238E27FC236}">
                            <a16:creationId xmlns:a16="http://schemas.microsoft.com/office/drawing/2014/main" id="{9ED77FF3-F0FF-67C8-2234-8AE2BC8F05FC}"/>
                          </a:ext>
                        </a:extLst>
                      </p:cNvPr>
                      <p:cNvPicPr/>
                      <p:nvPr/>
                    </p:nvPicPr>
                    <p:blipFill>
                      <a:blip r:embed="rId7"/>
                      <a:stretch>
                        <a:fillRect/>
                      </a:stretch>
                    </p:blipFill>
                    <p:spPr>
                      <a:xfrm>
                        <a:off x="3045618" y="4182741"/>
                        <a:ext cx="3052763" cy="935037"/>
                      </a:xfrm>
                      <a:prstGeom prst="rect">
                        <a:avLst/>
                      </a:prstGeom>
                    </p:spPr>
                  </p:pic>
                </p:oleObj>
              </mc:Fallback>
            </mc:AlternateContent>
          </a:graphicData>
        </a:graphic>
      </p:graphicFrame>
      <p:sp>
        <p:nvSpPr>
          <p:cNvPr id="11" name="文本框 10">
            <a:extLst>
              <a:ext uri="{FF2B5EF4-FFF2-40B4-BE49-F238E27FC236}">
                <a16:creationId xmlns:a16="http://schemas.microsoft.com/office/drawing/2014/main" id="{515BC43E-5DDB-CF07-ABB5-38D82F6A2FD4}"/>
              </a:ext>
            </a:extLst>
          </p:cNvPr>
          <p:cNvSpPr txBox="1"/>
          <p:nvPr/>
        </p:nvSpPr>
        <p:spPr>
          <a:xfrm>
            <a:off x="277978" y="5029995"/>
            <a:ext cx="8479256" cy="1700530"/>
          </a:xfrm>
          <a:prstGeom prst="rect">
            <a:avLst/>
          </a:prstGeom>
          <a:noFill/>
        </p:spPr>
        <p:txBody>
          <a:bodyPr wrap="square" rtlCol="0">
            <a:spAutoFit/>
          </a:bodyPr>
          <a:lstStyle/>
          <a:p>
            <a:pPr>
              <a:lnSpc>
                <a:spcPct val="150000"/>
              </a:lnSpc>
            </a:pPr>
            <a:r>
              <a:rPr lang="zh-CN" altLang="en-US" sz="1800" dirty="0">
                <a:latin typeface="+mn-ea"/>
                <a:ea typeface="+mn-ea"/>
                <a:cs typeface="Times New Roman" panose="02020603050405020304" pitchFamily="18" charset="0"/>
              </a:rPr>
              <a:t>    其中蓝色项为</a:t>
            </a:r>
            <a:r>
              <a:rPr lang="en-US" altLang="zh-CN" sz="1800" dirty="0">
                <a:latin typeface="+mn-lt"/>
                <a:ea typeface="+mn-ea"/>
                <a:cs typeface="Times New Roman" panose="02020603050405020304" pitchFamily="18" charset="0"/>
              </a:rPr>
              <a:t>Lorentz</a:t>
            </a:r>
            <a:r>
              <a:rPr lang="zh-CN" altLang="en-US" sz="1800" dirty="0">
                <a:latin typeface="+mn-ea"/>
                <a:ea typeface="+mn-ea"/>
                <a:cs typeface="Times New Roman" panose="02020603050405020304" pitchFamily="18" charset="0"/>
              </a:rPr>
              <a:t>对称项，红色项为非</a:t>
            </a:r>
            <a:r>
              <a:rPr lang="en-US" altLang="zh-CN" sz="1800" dirty="0">
                <a:latin typeface="+mn-lt"/>
                <a:ea typeface="+mn-ea"/>
                <a:cs typeface="Times New Roman" panose="02020603050405020304" pitchFamily="18" charset="0"/>
              </a:rPr>
              <a:t>Lorentz</a:t>
            </a:r>
            <a:r>
              <a:rPr lang="zh-CN" altLang="en-US" sz="1800" dirty="0">
                <a:latin typeface="+mn-ea"/>
                <a:ea typeface="+mn-ea"/>
                <a:cs typeface="Times New Roman" panose="02020603050405020304" pitchFamily="18" charset="0"/>
              </a:rPr>
              <a:t>对称项，绿色项为二阶转动小量项。选择的参考系是合适的，既不失一般性又可以很好地把二阶转动对</a:t>
            </a:r>
            <a:r>
              <a:rPr lang="en-US" altLang="zh-CN" sz="1800" dirty="0">
                <a:latin typeface="+mn-lt"/>
                <a:ea typeface="+mn-ea"/>
                <a:cs typeface="Times New Roman" panose="02020603050405020304" pitchFamily="18" charset="0"/>
              </a:rPr>
              <a:t>Pure Lorentz Transformation</a:t>
            </a:r>
            <a:r>
              <a:rPr lang="zh-CN" altLang="en-US" sz="1800" dirty="0">
                <a:latin typeface="+mn-ea"/>
                <a:ea typeface="+mn-ea"/>
                <a:cs typeface="Times New Roman" panose="02020603050405020304" pitchFamily="18" charset="0"/>
              </a:rPr>
              <a:t>的影响体现到最少的维度上，二阶以后的</a:t>
            </a:r>
            <a:r>
              <a:rPr lang="en-US" altLang="zh-CN" sz="1800" dirty="0">
                <a:latin typeface="+mn-lt"/>
                <a:ea typeface="+mn-ea"/>
                <a:cs typeface="Times New Roman" panose="02020603050405020304" pitchFamily="18" charset="0"/>
              </a:rPr>
              <a:t>Thomas</a:t>
            </a:r>
            <a:r>
              <a:rPr lang="zh-CN" altLang="en-US" sz="1800" dirty="0">
                <a:latin typeface="+mn-ea"/>
                <a:ea typeface="+mn-ea"/>
                <a:cs typeface="Times New Roman" panose="02020603050405020304" pitchFamily="18" charset="0"/>
              </a:rPr>
              <a:t>效应就没有这样方便的处理办法了。</a:t>
            </a:r>
            <a:endParaRPr lang="zh-CN" altLang="en-US" sz="1800" dirty="0">
              <a:latin typeface="+mn-lt"/>
              <a:ea typeface="+mn-ea"/>
            </a:endParaRPr>
          </a:p>
        </p:txBody>
      </p:sp>
      <p:sp>
        <p:nvSpPr>
          <p:cNvPr id="3" name="文本框 2">
            <a:extLst>
              <a:ext uri="{FF2B5EF4-FFF2-40B4-BE49-F238E27FC236}">
                <a16:creationId xmlns:a16="http://schemas.microsoft.com/office/drawing/2014/main" id="{19926969-54F2-41FF-05E2-1DD1EDE442AE}"/>
              </a:ext>
            </a:extLst>
          </p:cNvPr>
          <p:cNvSpPr txBox="1"/>
          <p:nvPr/>
        </p:nvSpPr>
        <p:spPr>
          <a:xfrm>
            <a:off x="305821" y="197451"/>
            <a:ext cx="4185761" cy="461665"/>
          </a:xfrm>
          <a:prstGeom prst="rect">
            <a:avLst/>
          </a:prstGeom>
          <a:noFill/>
        </p:spPr>
        <p:txBody>
          <a:bodyPr wrap="none" rtlCol="0">
            <a:spAutoFit/>
          </a:bodyPr>
          <a:lstStyle/>
          <a:p>
            <a:r>
              <a:rPr lang="zh-CN" altLang="en-US" dirty="0">
                <a:solidFill>
                  <a:schemeClr val="bg1"/>
                </a:solidFill>
                <a:latin typeface="+mn-ea"/>
                <a:ea typeface="+mn-ea"/>
              </a:rPr>
              <a:t>二阶</a:t>
            </a:r>
            <a:r>
              <a:rPr lang="en-US" altLang="zh-CN" dirty="0">
                <a:solidFill>
                  <a:schemeClr val="bg1"/>
                </a:solidFill>
                <a:latin typeface="+mn-ea"/>
                <a:ea typeface="+mn-ea"/>
              </a:rPr>
              <a:t>Thomas</a:t>
            </a:r>
            <a:r>
              <a:rPr lang="zh-CN" altLang="en-US" dirty="0">
                <a:solidFill>
                  <a:schemeClr val="bg1"/>
                </a:solidFill>
                <a:latin typeface="+mn-ea"/>
                <a:ea typeface="+mn-ea"/>
              </a:rPr>
              <a:t>效应推导</a:t>
            </a:r>
            <a:r>
              <a:rPr lang="en-US" altLang="zh-CN" dirty="0">
                <a:solidFill>
                  <a:schemeClr val="bg1"/>
                </a:solidFill>
                <a:latin typeface="+mn-ea"/>
                <a:ea typeface="+mn-ea"/>
              </a:rPr>
              <a:t>—</a:t>
            </a:r>
            <a:r>
              <a:rPr lang="zh-CN" altLang="en-US" dirty="0">
                <a:solidFill>
                  <a:schemeClr val="bg1"/>
                </a:solidFill>
                <a:latin typeface="+mn-ea"/>
                <a:ea typeface="+mn-ea"/>
              </a:rPr>
              <a:t>双过程</a:t>
            </a:r>
          </a:p>
        </p:txBody>
      </p:sp>
    </p:spTree>
    <p:extLst>
      <p:ext uri="{BB962C8B-B14F-4D97-AF65-F5344CB8AC3E}">
        <p14:creationId xmlns:p14="http://schemas.microsoft.com/office/powerpoint/2010/main" val="37205681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4DDF412E-46EF-DC8E-191C-A4FAC29B9894}"/>
              </a:ext>
            </a:extLst>
          </p:cNvPr>
          <p:cNvSpPr txBox="1"/>
          <p:nvPr/>
        </p:nvSpPr>
        <p:spPr>
          <a:xfrm>
            <a:off x="131674" y="883310"/>
            <a:ext cx="8479256" cy="454035"/>
          </a:xfrm>
          <a:prstGeom prst="rect">
            <a:avLst/>
          </a:prstGeom>
          <a:noFill/>
        </p:spPr>
        <p:txBody>
          <a:bodyPr wrap="square" rtlCol="0">
            <a:spAutoFit/>
          </a:bodyPr>
          <a:lstStyle/>
          <a:p>
            <a:pPr>
              <a:lnSpc>
                <a:spcPct val="150000"/>
              </a:lnSpc>
            </a:pPr>
            <a:r>
              <a:rPr lang="zh-CN" altLang="en-US" sz="1800" dirty="0">
                <a:latin typeface="+mn-ea"/>
                <a:ea typeface="+mn-ea"/>
                <a:cs typeface="Times New Roman" panose="02020603050405020304" pitchFamily="18" charset="0"/>
              </a:rPr>
              <a:t>    先尝试构造直接的</a:t>
            </a:r>
            <a:r>
              <a:rPr lang="en-US" altLang="zh-CN" sz="1800" dirty="0">
                <a:latin typeface="+mn-lt"/>
                <a:ea typeface="+mn-ea"/>
                <a:cs typeface="Times New Roman" panose="02020603050405020304" pitchFamily="18" charset="0"/>
              </a:rPr>
              <a:t>Lorentz</a:t>
            </a:r>
            <a:r>
              <a:rPr lang="zh-CN" altLang="en-US" sz="1800" dirty="0">
                <a:latin typeface="+mn-ea"/>
                <a:ea typeface="+mn-ea"/>
                <a:cs typeface="Times New Roman" panose="02020603050405020304" pitchFamily="18" charset="0"/>
              </a:rPr>
              <a:t>变换，满足</a:t>
            </a:r>
            <a:r>
              <a:rPr lang="en-US" altLang="zh-CN" sz="1800" dirty="0">
                <a:latin typeface="+mn-ea"/>
                <a:ea typeface="+mn-ea"/>
                <a:cs typeface="Times New Roman" panose="02020603050405020304" pitchFamily="18" charset="0"/>
              </a:rPr>
              <a:t>:</a:t>
            </a:r>
          </a:p>
        </p:txBody>
      </p:sp>
      <p:graphicFrame>
        <p:nvGraphicFramePr>
          <p:cNvPr id="3" name="对象 2">
            <a:extLst>
              <a:ext uri="{FF2B5EF4-FFF2-40B4-BE49-F238E27FC236}">
                <a16:creationId xmlns:a16="http://schemas.microsoft.com/office/drawing/2014/main" id="{6611D59F-FCAC-C8FD-B913-B7078168B4B0}"/>
              </a:ext>
            </a:extLst>
          </p:cNvPr>
          <p:cNvGraphicFramePr>
            <a:graphicFrameLocks noChangeAspect="1"/>
          </p:cNvGraphicFramePr>
          <p:nvPr>
            <p:extLst>
              <p:ext uri="{D42A27DB-BD31-4B8C-83A1-F6EECF244321}">
                <p14:modId xmlns:p14="http://schemas.microsoft.com/office/powerpoint/2010/main" val="2346267023"/>
              </p:ext>
            </p:extLst>
          </p:nvPr>
        </p:nvGraphicFramePr>
        <p:xfrm>
          <a:off x="678053" y="1448296"/>
          <a:ext cx="5891756" cy="614591"/>
        </p:xfrm>
        <a:graphic>
          <a:graphicData uri="http://schemas.openxmlformats.org/presentationml/2006/ole">
            <mc:AlternateContent xmlns:mc="http://schemas.openxmlformats.org/markup-compatibility/2006">
              <mc:Choice xmlns:v="urn:schemas-microsoft-com:vml" Requires="v">
                <p:oleObj name="AxMath" r:id="rId3" imgW="4047840" imgH="421920" progId="Equation.AxMath">
                  <p:embed/>
                </p:oleObj>
              </mc:Choice>
              <mc:Fallback>
                <p:oleObj name="AxMath" r:id="rId3" imgW="4047840" imgH="421920" progId="Equation.AxMath">
                  <p:embed/>
                  <p:pic>
                    <p:nvPicPr>
                      <p:cNvPr id="0" name=""/>
                      <p:cNvPicPr/>
                      <p:nvPr/>
                    </p:nvPicPr>
                    <p:blipFill>
                      <a:blip r:embed="rId4"/>
                      <a:stretch>
                        <a:fillRect/>
                      </a:stretch>
                    </p:blipFill>
                    <p:spPr>
                      <a:xfrm>
                        <a:off x="678053" y="1448296"/>
                        <a:ext cx="5891756" cy="614591"/>
                      </a:xfrm>
                      <a:prstGeom prst="rect">
                        <a:avLst/>
                      </a:prstGeom>
                    </p:spPr>
                  </p:pic>
                </p:oleObj>
              </mc:Fallback>
            </mc:AlternateContent>
          </a:graphicData>
        </a:graphic>
      </p:graphicFrame>
      <p:sp>
        <p:nvSpPr>
          <p:cNvPr id="4" name="文本框 3">
            <a:extLst>
              <a:ext uri="{FF2B5EF4-FFF2-40B4-BE49-F238E27FC236}">
                <a16:creationId xmlns:a16="http://schemas.microsoft.com/office/drawing/2014/main" id="{654FE740-679E-69DD-C2BC-4BD3A8A545CC}"/>
              </a:ext>
            </a:extLst>
          </p:cNvPr>
          <p:cNvSpPr txBox="1"/>
          <p:nvPr/>
        </p:nvSpPr>
        <p:spPr>
          <a:xfrm>
            <a:off x="131674" y="2062773"/>
            <a:ext cx="8479256" cy="454035"/>
          </a:xfrm>
          <a:prstGeom prst="rect">
            <a:avLst/>
          </a:prstGeom>
          <a:noFill/>
        </p:spPr>
        <p:txBody>
          <a:bodyPr wrap="square" rtlCol="0">
            <a:spAutoFit/>
          </a:bodyPr>
          <a:lstStyle/>
          <a:p>
            <a:pPr>
              <a:lnSpc>
                <a:spcPct val="150000"/>
              </a:lnSpc>
            </a:pPr>
            <a:r>
              <a:rPr lang="zh-CN" altLang="en-US" sz="1800" dirty="0">
                <a:latin typeface="+mn-ea"/>
                <a:ea typeface="+mn-ea"/>
                <a:cs typeface="Times New Roman" panose="02020603050405020304" pitchFamily="18" charset="0"/>
              </a:rPr>
              <a:t>    忽略某些维度上的三阶小量，则有：</a:t>
            </a:r>
            <a:endParaRPr lang="en-US" altLang="zh-CN" sz="1800" dirty="0">
              <a:latin typeface="+mn-ea"/>
              <a:ea typeface="+mn-ea"/>
              <a:cs typeface="Times New Roman" panose="02020603050405020304" pitchFamily="18" charset="0"/>
            </a:endParaRPr>
          </a:p>
        </p:txBody>
      </p:sp>
      <p:graphicFrame>
        <p:nvGraphicFramePr>
          <p:cNvPr id="5" name="对象 4">
            <a:extLst>
              <a:ext uri="{FF2B5EF4-FFF2-40B4-BE49-F238E27FC236}">
                <a16:creationId xmlns:a16="http://schemas.microsoft.com/office/drawing/2014/main" id="{59F8082D-9476-6515-C91E-6EE7D39DC7CA}"/>
              </a:ext>
            </a:extLst>
          </p:cNvPr>
          <p:cNvGraphicFramePr>
            <a:graphicFrameLocks noChangeAspect="1"/>
          </p:cNvGraphicFramePr>
          <p:nvPr>
            <p:extLst>
              <p:ext uri="{D42A27DB-BD31-4B8C-83A1-F6EECF244321}">
                <p14:modId xmlns:p14="http://schemas.microsoft.com/office/powerpoint/2010/main" val="1199836371"/>
              </p:ext>
            </p:extLst>
          </p:nvPr>
        </p:nvGraphicFramePr>
        <p:xfrm>
          <a:off x="2245864" y="2516808"/>
          <a:ext cx="4652271" cy="1602673"/>
        </p:xfrm>
        <a:graphic>
          <a:graphicData uri="http://schemas.openxmlformats.org/presentationml/2006/ole">
            <mc:AlternateContent xmlns:mc="http://schemas.openxmlformats.org/markup-compatibility/2006">
              <mc:Choice xmlns:v="urn:schemas-microsoft-com:vml" Requires="v">
                <p:oleObj name="AxMath" r:id="rId5" imgW="4074840" imgH="1461240" progId="Equation.AxMath">
                  <p:embed/>
                </p:oleObj>
              </mc:Choice>
              <mc:Fallback>
                <p:oleObj name="AxMath" r:id="rId5" imgW="4074840" imgH="1461240" progId="Equation.AxMath">
                  <p:embed/>
                  <p:pic>
                    <p:nvPicPr>
                      <p:cNvPr id="10" name="对象 9">
                        <a:extLst>
                          <a:ext uri="{FF2B5EF4-FFF2-40B4-BE49-F238E27FC236}">
                            <a16:creationId xmlns:a16="http://schemas.microsoft.com/office/drawing/2014/main" id="{44A2D47D-4818-EDCB-C02C-22CF0B3B52FA}"/>
                          </a:ext>
                        </a:extLst>
                      </p:cNvPr>
                      <p:cNvPicPr/>
                      <p:nvPr/>
                    </p:nvPicPr>
                    <p:blipFill>
                      <a:blip r:embed="rId6"/>
                      <a:stretch>
                        <a:fillRect/>
                      </a:stretch>
                    </p:blipFill>
                    <p:spPr>
                      <a:xfrm>
                        <a:off x="2245864" y="2516808"/>
                        <a:ext cx="4652271" cy="1602673"/>
                      </a:xfrm>
                      <a:prstGeom prst="rect">
                        <a:avLst/>
                      </a:prstGeom>
                    </p:spPr>
                  </p:pic>
                </p:oleObj>
              </mc:Fallback>
            </mc:AlternateContent>
          </a:graphicData>
        </a:graphic>
      </p:graphicFrame>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62A29349-74F3-56CB-D7C0-60473933D0C5}"/>
                  </a:ext>
                </a:extLst>
              </p:cNvPr>
              <p:cNvSpPr txBox="1"/>
              <p:nvPr/>
            </p:nvSpPr>
            <p:spPr>
              <a:xfrm>
                <a:off x="131674" y="4043572"/>
                <a:ext cx="8479256" cy="462755"/>
              </a:xfrm>
              <a:prstGeom prst="rect">
                <a:avLst/>
              </a:prstGeom>
              <a:noFill/>
            </p:spPr>
            <p:txBody>
              <a:bodyPr wrap="square" rtlCol="0">
                <a:spAutoFit/>
              </a:bodyPr>
              <a:lstStyle/>
              <a:p>
                <a:pPr>
                  <a:lnSpc>
                    <a:spcPct val="150000"/>
                  </a:lnSpc>
                </a:pPr>
                <a:r>
                  <a:rPr lang="zh-CN" altLang="en-US" sz="1800" dirty="0">
                    <a:latin typeface="+mn-ea"/>
                    <a:ea typeface="+mn-ea"/>
                    <a:cs typeface="Times New Roman" panose="02020603050405020304" pitchFamily="18" charset="0"/>
                  </a:rPr>
                  <a:t>    则新的转动矩阵</a:t>
                </a:r>
                <a14:m>
                  <m:oMath xmlns:m="http://schemas.openxmlformats.org/officeDocument/2006/math">
                    <m:sSub>
                      <m:sSubPr>
                        <m:ctrlPr>
                          <a:rPr lang="en-US" altLang="zh-CN" sz="1800" b="0" i="1" smtClean="0">
                            <a:latin typeface="Cambria Math" panose="02040503050406030204" pitchFamily="18" charset="0"/>
                            <a:ea typeface="+mn-ea"/>
                            <a:cs typeface="Times New Roman" panose="02020603050405020304" pitchFamily="18" charset="0"/>
                          </a:rPr>
                        </m:ctrlPr>
                      </m:sSubPr>
                      <m:e>
                        <m:acc>
                          <m:accPr>
                            <m:chr m:val="̂"/>
                            <m:ctrlPr>
                              <a:rPr lang="en-US" altLang="zh-CN" sz="1800" b="0" i="1" smtClean="0">
                                <a:latin typeface="Cambria Math" panose="02040503050406030204" pitchFamily="18" charset="0"/>
                                <a:ea typeface="+mn-ea"/>
                                <a:cs typeface="Times New Roman" panose="02020603050405020304" pitchFamily="18" charset="0"/>
                              </a:rPr>
                            </m:ctrlPr>
                          </m:accPr>
                          <m:e>
                            <m:r>
                              <a:rPr lang="en-US" altLang="zh-CN" sz="1800" i="1">
                                <a:latin typeface="Cambria Math" panose="02040503050406030204" pitchFamily="18" charset="0"/>
                                <a:ea typeface="+mn-ea"/>
                                <a:cs typeface="Times New Roman" panose="02020603050405020304" pitchFamily="18" charset="0"/>
                              </a:rPr>
                              <m:t>𝑅</m:t>
                            </m:r>
                          </m:e>
                        </m:acc>
                      </m:e>
                      <m:sub>
                        <m:r>
                          <a:rPr lang="en-US" altLang="zh-CN" sz="1800" b="0" i="1" smtClean="0">
                            <a:latin typeface="Cambria Math" panose="02040503050406030204" pitchFamily="18" charset="0"/>
                            <a:ea typeface="+mn-ea"/>
                            <a:cs typeface="Times New Roman" panose="02020603050405020304" pitchFamily="18" charset="0"/>
                          </a:rPr>
                          <m:t>2</m:t>
                        </m:r>
                      </m:sub>
                    </m:sSub>
                  </m:oMath>
                </a14:m>
                <a:r>
                  <a:rPr lang="zh-CN" altLang="en-US" sz="1800" dirty="0">
                    <a:latin typeface="+mn-ea"/>
                    <a:ea typeface="+mn-ea"/>
                    <a:cs typeface="Times New Roman" panose="02020603050405020304" pitchFamily="18" charset="0"/>
                  </a:rPr>
                  <a:t>可以表示为：</a:t>
                </a:r>
                <a:endParaRPr lang="en-US" altLang="zh-CN" sz="1800" dirty="0">
                  <a:latin typeface="+mn-ea"/>
                  <a:ea typeface="+mn-ea"/>
                  <a:cs typeface="Times New Roman" panose="02020603050405020304" pitchFamily="18" charset="0"/>
                </a:endParaRPr>
              </a:p>
            </p:txBody>
          </p:sp>
        </mc:Choice>
        <mc:Fallback xmlns="">
          <p:sp>
            <p:nvSpPr>
              <p:cNvPr id="6" name="文本框 5">
                <a:extLst>
                  <a:ext uri="{FF2B5EF4-FFF2-40B4-BE49-F238E27FC236}">
                    <a16:creationId xmlns:a16="http://schemas.microsoft.com/office/drawing/2014/main" id="{62A29349-74F3-56CB-D7C0-60473933D0C5}"/>
                  </a:ext>
                </a:extLst>
              </p:cNvPr>
              <p:cNvSpPr txBox="1">
                <a:spLocks noRot="1" noChangeAspect="1" noMove="1" noResize="1" noEditPoints="1" noAdjustHandles="1" noChangeArrowheads="1" noChangeShapeType="1" noTextEdit="1"/>
              </p:cNvSpPr>
              <p:nvPr/>
            </p:nvSpPr>
            <p:spPr>
              <a:xfrm>
                <a:off x="131674" y="4043572"/>
                <a:ext cx="8479256" cy="462755"/>
              </a:xfrm>
              <a:prstGeom prst="rect">
                <a:avLst/>
              </a:prstGeom>
              <a:blipFill>
                <a:blip r:embed="rId7"/>
                <a:stretch>
                  <a:fillRect b="-17105"/>
                </a:stretch>
              </a:blipFill>
            </p:spPr>
            <p:txBody>
              <a:bodyPr/>
              <a:lstStyle/>
              <a:p>
                <a:r>
                  <a:rPr lang="zh-CN" altLang="en-US">
                    <a:noFill/>
                  </a:rPr>
                  <a:t> </a:t>
                </a:r>
              </a:p>
            </p:txBody>
          </p:sp>
        </mc:Fallback>
      </mc:AlternateContent>
      <p:graphicFrame>
        <p:nvGraphicFramePr>
          <p:cNvPr id="8" name="对象 7">
            <a:extLst>
              <a:ext uri="{FF2B5EF4-FFF2-40B4-BE49-F238E27FC236}">
                <a16:creationId xmlns:a16="http://schemas.microsoft.com/office/drawing/2014/main" id="{B87EF909-8D98-19BA-C0A4-C2285A5C83F5}"/>
              </a:ext>
            </a:extLst>
          </p:cNvPr>
          <p:cNvGraphicFramePr>
            <a:graphicFrameLocks noChangeAspect="1"/>
          </p:cNvGraphicFramePr>
          <p:nvPr>
            <p:extLst>
              <p:ext uri="{D42A27DB-BD31-4B8C-83A1-F6EECF244321}">
                <p14:modId xmlns:p14="http://schemas.microsoft.com/office/powerpoint/2010/main" val="3066400856"/>
              </p:ext>
            </p:extLst>
          </p:nvPr>
        </p:nvGraphicFramePr>
        <p:xfrm>
          <a:off x="639763" y="4968875"/>
          <a:ext cx="7608887" cy="1601788"/>
        </p:xfrm>
        <a:graphic>
          <a:graphicData uri="http://schemas.openxmlformats.org/presentationml/2006/ole">
            <mc:AlternateContent xmlns:mc="http://schemas.openxmlformats.org/markup-compatibility/2006">
              <mc:Choice xmlns:v="urn:schemas-microsoft-com:vml" Requires="v">
                <p:oleObj name="AxMath" r:id="rId8" imgW="6662160" imgH="1461240" progId="Equation.AxMath">
                  <p:embed/>
                </p:oleObj>
              </mc:Choice>
              <mc:Fallback>
                <p:oleObj name="AxMath" r:id="rId8" imgW="6662160" imgH="1461240" progId="Equation.AxMath">
                  <p:embed/>
                  <p:pic>
                    <p:nvPicPr>
                      <p:cNvPr id="5" name="对象 4">
                        <a:extLst>
                          <a:ext uri="{FF2B5EF4-FFF2-40B4-BE49-F238E27FC236}">
                            <a16:creationId xmlns:a16="http://schemas.microsoft.com/office/drawing/2014/main" id="{59F8082D-9476-6515-C91E-6EE7D39DC7CA}"/>
                          </a:ext>
                        </a:extLst>
                      </p:cNvPr>
                      <p:cNvPicPr/>
                      <p:nvPr/>
                    </p:nvPicPr>
                    <p:blipFill>
                      <a:blip r:embed="rId9"/>
                      <a:stretch>
                        <a:fillRect/>
                      </a:stretch>
                    </p:blipFill>
                    <p:spPr>
                      <a:xfrm>
                        <a:off x="639763" y="4968875"/>
                        <a:ext cx="7608887" cy="1601788"/>
                      </a:xfrm>
                      <a:prstGeom prst="rect">
                        <a:avLst/>
                      </a:prstGeom>
                    </p:spPr>
                  </p:pic>
                </p:oleObj>
              </mc:Fallback>
            </mc:AlternateContent>
          </a:graphicData>
        </a:graphic>
      </p:graphicFrame>
      <p:graphicFrame>
        <p:nvGraphicFramePr>
          <p:cNvPr id="9" name="对象 8">
            <a:extLst>
              <a:ext uri="{FF2B5EF4-FFF2-40B4-BE49-F238E27FC236}">
                <a16:creationId xmlns:a16="http://schemas.microsoft.com/office/drawing/2014/main" id="{FD5A3082-D644-2FDB-A6F0-93085AD2A52A}"/>
              </a:ext>
            </a:extLst>
          </p:cNvPr>
          <p:cNvGraphicFramePr>
            <a:graphicFrameLocks noChangeAspect="1"/>
          </p:cNvGraphicFramePr>
          <p:nvPr>
            <p:extLst>
              <p:ext uri="{D42A27DB-BD31-4B8C-83A1-F6EECF244321}">
                <p14:modId xmlns:p14="http://schemas.microsoft.com/office/powerpoint/2010/main" val="3497217936"/>
              </p:ext>
            </p:extLst>
          </p:nvPr>
        </p:nvGraphicFramePr>
        <p:xfrm>
          <a:off x="678053" y="4573402"/>
          <a:ext cx="3839739" cy="327782"/>
        </p:xfrm>
        <a:graphic>
          <a:graphicData uri="http://schemas.openxmlformats.org/presentationml/2006/ole">
            <mc:AlternateContent xmlns:mc="http://schemas.openxmlformats.org/markup-compatibility/2006">
              <mc:Choice xmlns:v="urn:schemas-microsoft-com:vml" Requires="v">
                <p:oleObj name="AxMath" r:id="rId10" imgW="3253680" imgH="277200" progId="Equation.AxMath">
                  <p:embed/>
                </p:oleObj>
              </mc:Choice>
              <mc:Fallback>
                <p:oleObj name="AxMath" r:id="rId10" imgW="3253680" imgH="277200" progId="Equation.AxMath">
                  <p:embed/>
                  <p:pic>
                    <p:nvPicPr>
                      <p:cNvPr id="0" name=""/>
                      <p:cNvPicPr/>
                      <p:nvPr/>
                    </p:nvPicPr>
                    <p:blipFill>
                      <a:blip r:embed="rId11"/>
                      <a:stretch>
                        <a:fillRect/>
                      </a:stretch>
                    </p:blipFill>
                    <p:spPr>
                      <a:xfrm>
                        <a:off x="678053" y="4573402"/>
                        <a:ext cx="3839739" cy="327782"/>
                      </a:xfrm>
                      <a:prstGeom prst="rect">
                        <a:avLst/>
                      </a:prstGeom>
                    </p:spPr>
                  </p:pic>
                </p:oleObj>
              </mc:Fallback>
            </mc:AlternateContent>
          </a:graphicData>
        </a:graphic>
      </p:graphicFrame>
      <p:sp>
        <p:nvSpPr>
          <p:cNvPr id="10" name="文本框 9">
            <a:extLst>
              <a:ext uri="{FF2B5EF4-FFF2-40B4-BE49-F238E27FC236}">
                <a16:creationId xmlns:a16="http://schemas.microsoft.com/office/drawing/2014/main" id="{60884C87-B2EE-C2C0-127B-D4CC8D0CA63A}"/>
              </a:ext>
            </a:extLst>
          </p:cNvPr>
          <p:cNvSpPr txBox="1"/>
          <p:nvPr/>
        </p:nvSpPr>
        <p:spPr>
          <a:xfrm>
            <a:off x="305821" y="197451"/>
            <a:ext cx="4185761" cy="461665"/>
          </a:xfrm>
          <a:prstGeom prst="rect">
            <a:avLst/>
          </a:prstGeom>
          <a:noFill/>
        </p:spPr>
        <p:txBody>
          <a:bodyPr wrap="none" rtlCol="0">
            <a:spAutoFit/>
          </a:bodyPr>
          <a:lstStyle/>
          <a:p>
            <a:r>
              <a:rPr lang="zh-CN" altLang="en-US" dirty="0">
                <a:solidFill>
                  <a:schemeClr val="bg1"/>
                </a:solidFill>
                <a:latin typeface="+mn-ea"/>
                <a:ea typeface="+mn-ea"/>
              </a:rPr>
              <a:t>二阶</a:t>
            </a:r>
            <a:r>
              <a:rPr lang="en-US" altLang="zh-CN" dirty="0">
                <a:solidFill>
                  <a:schemeClr val="bg1"/>
                </a:solidFill>
                <a:latin typeface="+mn-ea"/>
                <a:ea typeface="+mn-ea"/>
              </a:rPr>
              <a:t>Thomas</a:t>
            </a:r>
            <a:r>
              <a:rPr lang="zh-CN" altLang="en-US" dirty="0">
                <a:solidFill>
                  <a:schemeClr val="bg1"/>
                </a:solidFill>
                <a:latin typeface="+mn-ea"/>
                <a:ea typeface="+mn-ea"/>
              </a:rPr>
              <a:t>效应推导</a:t>
            </a:r>
            <a:r>
              <a:rPr lang="en-US" altLang="zh-CN" dirty="0">
                <a:solidFill>
                  <a:schemeClr val="bg1"/>
                </a:solidFill>
                <a:latin typeface="+mn-ea"/>
                <a:ea typeface="+mn-ea"/>
              </a:rPr>
              <a:t>—</a:t>
            </a:r>
            <a:r>
              <a:rPr lang="zh-CN" altLang="en-US" dirty="0">
                <a:solidFill>
                  <a:schemeClr val="bg1"/>
                </a:solidFill>
                <a:latin typeface="+mn-ea"/>
                <a:ea typeface="+mn-ea"/>
              </a:rPr>
              <a:t>双过程</a:t>
            </a:r>
          </a:p>
        </p:txBody>
      </p:sp>
    </p:spTree>
    <p:extLst>
      <p:ext uri="{BB962C8B-B14F-4D97-AF65-F5344CB8AC3E}">
        <p14:creationId xmlns:p14="http://schemas.microsoft.com/office/powerpoint/2010/main" val="34984282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对象 6">
            <a:extLst>
              <a:ext uri="{FF2B5EF4-FFF2-40B4-BE49-F238E27FC236}">
                <a16:creationId xmlns:a16="http://schemas.microsoft.com/office/drawing/2014/main" id="{965FA67A-9034-E737-6475-AD38F054A81B}"/>
              </a:ext>
            </a:extLst>
          </p:cNvPr>
          <p:cNvGraphicFramePr>
            <a:graphicFrameLocks noChangeAspect="1"/>
          </p:cNvGraphicFramePr>
          <p:nvPr>
            <p:extLst>
              <p:ext uri="{D42A27DB-BD31-4B8C-83A1-F6EECF244321}">
                <p14:modId xmlns:p14="http://schemas.microsoft.com/office/powerpoint/2010/main" val="1286743692"/>
              </p:ext>
            </p:extLst>
          </p:nvPr>
        </p:nvGraphicFramePr>
        <p:xfrm>
          <a:off x="219867" y="966788"/>
          <a:ext cx="8704262" cy="1331912"/>
        </p:xfrm>
        <a:graphic>
          <a:graphicData uri="http://schemas.openxmlformats.org/presentationml/2006/ole">
            <mc:AlternateContent xmlns:mc="http://schemas.openxmlformats.org/markup-compatibility/2006">
              <mc:Choice xmlns:v="urn:schemas-microsoft-com:vml" Requires="v">
                <p:oleObj name="AxMath" r:id="rId3" imgW="9859680" imgH="1509120" progId="Equation.AxMath">
                  <p:embed/>
                </p:oleObj>
              </mc:Choice>
              <mc:Fallback>
                <p:oleObj name="AxMath" r:id="rId3" imgW="9859680" imgH="1509120" progId="Equation.AxMath">
                  <p:embed/>
                  <p:pic>
                    <p:nvPicPr>
                      <p:cNvPr id="0" name=""/>
                      <p:cNvPicPr/>
                      <p:nvPr/>
                    </p:nvPicPr>
                    <p:blipFill>
                      <a:blip r:embed="rId4"/>
                      <a:stretch>
                        <a:fillRect/>
                      </a:stretch>
                    </p:blipFill>
                    <p:spPr>
                      <a:xfrm>
                        <a:off x="219867" y="966788"/>
                        <a:ext cx="8704262" cy="1331912"/>
                      </a:xfrm>
                      <a:prstGeom prst="rect">
                        <a:avLst/>
                      </a:prstGeom>
                    </p:spPr>
                  </p:pic>
                </p:oleObj>
              </mc:Fallback>
            </mc:AlternateContent>
          </a:graphicData>
        </a:graphic>
      </p:graphicFrame>
      <p:graphicFrame>
        <p:nvGraphicFramePr>
          <p:cNvPr id="10" name="对象 9">
            <a:extLst>
              <a:ext uri="{FF2B5EF4-FFF2-40B4-BE49-F238E27FC236}">
                <a16:creationId xmlns:a16="http://schemas.microsoft.com/office/drawing/2014/main" id="{83A43940-5163-5A5E-4134-12C281BA8E40}"/>
              </a:ext>
            </a:extLst>
          </p:cNvPr>
          <p:cNvGraphicFramePr>
            <a:graphicFrameLocks noChangeAspect="1"/>
          </p:cNvGraphicFramePr>
          <p:nvPr>
            <p:extLst>
              <p:ext uri="{D42A27DB-BD31-4B8C-83A1-F6EECF244321}">
                <p14:modId xmlns:p14="http://schemas.microsoft.com/office/powerpoint/2010/main" val="701572183"/>
              </p:ext>
            </p:extLst>
          </p:nvPr>
        </p:nvGraphicFramePr>
        <p:xfrm>
          <a:off x="219867" y="2414588"/>
          <a:ext cx="7646987" cy="1331912"/>
        </p:xfrm>
        <a:graphic>
          <a:graphicData uri="http://schemas.openxmlformats.org/presentationml/2006/ole">
            <mc:AlternateContent xmlns:mc="http://schemas.openxmlformats.org/markup-compatibility/2006">
              <mc:Choice xmlns:v="urn:schemas-microsoft-com:vml" Requires="v">
                <p:oleObj name="AxMath" r:id="rId5" imgW="8662680" imgH="1509120" progId="Equation.AxMath">
                  <p:embed/>
                </p:oleObj>
              </mc:Choice>
              <mc:Fallback>
                <p:oleObj name="AxMath" r:id="rId5" imgW="8662680" imgH="1509120" progId="Equation.AxMath">
                  <p:embed/>
                  <p:pic>
                    <p:nvPicPr>
                      <p:cNvPr id="7" name="对象 6">
                        <a:extLst>
                          <a:ext uri="{FF2B5EF4-FFF2-40B4-BE49-F238E27FC236}">
                            <a16:creationId xmlns:a16="http://schemas.microsoft.com/office/drawing/2014/main" id="{965FA67A-9034-E737-6475-AD38F054A81B}"/>
                          </a:ext>
                        </a:extLst>
                      </p:cNvPr>
                      <p:cNvPicPr/>
                      <p:nvPr/>
                    </p:nvPicPr>
                    <p:blipFill>
                      <a:blip r:embed="rId6"/>
                      <a:stretch>
                        <a:fillRect/>
                      </a:stretch>
                    </p:blipFill>
                    <p:spPr>
                      <a:xfrm>
                        <a:off x="219867" y="2414588"/>
                        <a:ext cx="7646987" cy="1331912"/>
                      </a:xfrm>
                      <a:prstGeom prst="rect">
                        <a:avLst/>
                      </a:prstGeom>
                    </p:spPr>
                  </p:pic>
                </p:oleObj>
              </mc:Fallback>
            </mc:AlternateContent>
          </a:graphicData>
        </a:graphic>
      </p:graphicFrame>
      <p:graphicFrame>
        <p:nvGraphicFramePr>
          <p:cNvPr id="13" name="对象 12">
            <a:extLst>
              <a:ext uri="{FF2B5EF4-FFF2-40B4-BE49-F238E27FC236}">
                <a16:creationId xmlns:a16="http://schemas.microsoft.com/office/drawing/2014/main" id="{82E3437C-86F0-1821-5FB6-AD11FD1380F7}"/>
              </a:ext>
            </a:extLst>
          </p:cNvPr>
          <p:cNvGraphicFramePr>
            <a:graphicFrameLocks noChangeAspect="1"/>
          </p:cNvGraphicFramePr>
          <p:nvPr>
            <p:extLst>
              <p:ext uri="{D42A27DB-BD31-4B8C-83A1-F6EECF244321}">
                <p14:modId xmlns:p14="http://schemas.microsoft.com/office/powerpoint/2010/main" val="2709592807"/>
              </p:ext>
            </p:extLst>
          </p:nvPr>
        </p:nvGraphicFramePr>
        <p:xfrm>
          <a:off x="219867" y="3862388"/>
          <a:ext cx="4497387" cy="1150937"/>
        </p:xfrm>
        <a:graphic>
          <a:graphicData uri="http://schemas.openxmlformats.org/presentationml/2006/ole">
            <mc:AlternateContent xmlns:mc="http://schemas.openxmlformats.org/markup-compatibility/2006">
              <mc:Choice xmlns:v="urn:schemas-microsoft-com:vml" Requires="v">
                <p:oleObj name="AxMath" r:id="rId7" imgW="5095440" imgH="1304280" progId="Equation.AxMath">
                  <p:embed/>
                </p:oleObj>
              </mc:Choice>
              <mc:Fallback>
                <p:oleObj name="AxMath" r:id="rId7" imgW="5095440" imgH="1304280" progId="Equation.AxMath">
                  <p:embed/>
                  <p:pic>
                    <p:nvPicPr>
                      <p:cNvPr id="10" name="对象 9">
                        <a:extLst>
                          <a:ext uri="{FF2B5EF4-FFF2-40B4-BE49-F238E27FC236}">
                            <a16:creationId xmlns:a16="http://schemas.microsoft.com/office/drawing/2014/main" id="{83A43940-5163-5A5E-4134-12C281BA8E40}"/>
                          </a:ext>
                        </a:extLst>
                      </p:cNvPr>
                      <p:cNvPicPr/>
                      <p:nvPr/>
                    </p:nvPicPr>
                    <p:blipFill>
                      <a:blip r:embed="rId8"/>
                      <a:stretch>
                        <a:fillRect/>
                      </a:stretch>
                    </p:blipFill>
                    <p:spPr>
                      <a:xfrm>
                        <a:off x="219867" y="3862388"/>
                        <a:ext cx="4497387" cy="1150937"/>
                      </a:xfrm>
                      <a:prstGeom prst="rect">
                        <a:avLst/>
                      </a:prstGeom>
                    </p:spPr>
                  </p:pic>
                </p:oleObj>
              </mc:Fallback>
            </mc:AlternateContent>
          </a:graphicData>
        </a:graphic>
      </p:graphicFrame>
      <p:graphicFrame>
        <p:nvGraphicFramePr>
          <p:cNvPr id="14" name="对象 13">
            <a:extLst>
              <a:ext uri="{FF2B5EF4-FFF2-40B4-BE49-F238E27FC236}">
                <a16:creationId xmlns:a16="http://schemas.microsoft.com/office/drawing/2014/main" id="{980A4AFF-B8BD-80FF-6A73-874C6A0DEBC2}"/>
              </a:ext>
            </a:extLst>
          </p:cNvPr>
          <p:cNvGraphicFramePr>
            <a:graphicFrameLocks noChangeAspect="1"/>
          </p:cNvGraphicFramePr>
          <p:nvPr>
            <p:extLst>
              <p:ext uri="{D42A27DB-BD31-4B8C-83A1-F6EECF244321}">
                <p14:modId xmlns:p14="http://schemas.microsoft.com/office/powerpoint/2010/main" val="767257324"/>
              </p:ext>
            </p:extLst>
          </p:nvPr>
        </p:nvGraphicFramePr>
        <p:xfrm>
          <a:off x="219867" y="5129213"/>
          <a:ext cx="3340100" cy="1143000"/>
        </p:xfrm>
        <a:graphic>
          <a:graphicData uri="http://schemas.openxmlformats.org/presentationml/2006/ole">
            <mc:AlternateContent xmlns:mc="http://schemas.openxmlformats.org/markup-compatibility/2006">
              <mc:Choice xmlns:v="urn:schemas-microsoft-com:vml" Requires="v">
                <p:oleObj name="AxMath" r:id="rId9" imgW="3782520" imgH="1295280" progId="Equation.AxMath">
                  <p:embed/>
                </p:oleObj>
              </mc:Choice>
              <mc:Fallback>
                <p:oleObj name="AxMath" r:id="rId9" imgW="3782520" imgH="1295280" progId="Equation.AxMath">
                  <p:embed/>
                  <p:pic>
                    <p:nvPicPr>
                      <p:cNvPr id="13" name="对象 12">
                        <a:extLst>
                          <a:ext uri="{FF2B5EF4-FFF2-40B4-BE49-F238E27FC236}">
                            <a16:creationId xmlns:a16="http://schemas.microsoft.com/office/drawing/2014/main" id="{82E3437C-86F0-1821-5FB6-AD11FD1380F7}"/>
                          </a:ext>
                        </a:extLst>
                      </p:cNvPr>
                      <p:cNvPicPr/>
                      <p:nvPr/>
                    </p:nvPicPr>
                    <p:blipFill>
                      <a:blip r:embed="rId10"/>
                      <a:stretch>
                        <a:fillRect/>
                      </a:stretch>
                    </p:blipFill>
                    <p:spPr>
                      <a:xfrm>
                        <a:off x="219867" y="5129213"/>
                        <a:ext cx="3340100" cy="1143000"/>
                      </a:xfrm>
                      <a:prstGeom prst="rect">
                        <a:avLst/>
                      </a:prstGeom>
                    </p:spPr>
                  </p:pic>
                </p:oleObj>
              </mc:Fallback>
            </mc:AlternateContent>
          </a:graphicData>
        </a:graphic>
      </p:graphicFrame>
      <p:sp>
        <p:nvSpPr>
          <p:cNvPr id="15" name="文本框 14">
            <a:extLst>
              <a:ext uri="{FF2B5EF4-FFF2-40B4-BE49-F238E27FC236}">
                <a16:creationId xmlns:a16="http://schemas.microsoft.com/office/drawing/2014/main" id="{2AAE4BDC-816A-C2AD-A7C0-C64915DB6771}"/>
              </a:ext>
            </a:extLst>
          </p:cNvPr>
          <p:cNvSpPr txBox="1"/>
          <p:nvPr/>
        </p:nvSpPr>
        <p:spPr>
          <a:xfrm>
            <a:off x="4571998" y="4253190"/>
            <a:ext cx="2732092" cy="369332"/>
          </a:xfrm>
          <a:prstGeom prst="rect">
            <a:avLst/>
          </a:prstGeom>
          <a:noFill/>
        </p:spPr>
        <p:txBody>
          <a:bodyPr wrap="square" rtlCol="0">
            <a:spAutoFit/>
          </a:bodyPr>
          <a:lstStyle/>
          <a:p>
            <a:pPr algn="ctr"/>
            <a:r>
              <a:rPr lang="zh-CN" altLang="en-US" sz="1800" dirty="0">
                <a:latin typeface="+mn-ea"/>
                <a:ea typeface="+mn-ea"/>
                <a:cs typeface="Times New Roman" panose="02020603050405020304" pitchFamily="18" charset="0"/>
              </a:rPr>
              <a:t>（忽略同维度高阶小量）</a:t>
            </a:r>
            <a:endParaRPr lang="en-US" altLang="zh-CN" sz="1800" dirty="0">
              <a:latin typeface="+mn-ea"/>
              <a:ea typeface="+mn-ea"/>
              <a:cs typeface="Times New Roman" panose="02020603050405020304" pitchFamily="18" charset="0"/>
            </a:endParaRPr>
          </a:p>
        </p:txBody>
      </p:sp>
      <p:sp>
        <p:nvSpPr>
          <p:cNvPr id="16" name="文本框 15">
            <a:extLst>
              <a:ext uri="{FF2B5EF4-FFF2-40B4-BE49-F238E27FC236}">
                <a16:creationId xmlns:a16="http://schemas.microsoft.com/office/drawing/2014/main" id="{BCDFFDE8-D6AD-E577-2728-B69BA379B222}"/>
              </a:ext>
            </a:extLst>
          </p:cNvPr>
          <p:cNvSpPr txBox="1"/>
          <p:nvPr/>
        </p:nvSpPr>
        <p:spPr>
          <a:xfrm>
            <a:off x="3559966" y="5516047"/>
            <a:ext cx="2977993" cy="369332"/>
          </a:xfrm>
          <a:prstGeom prst="rect">
            <a:avLst/>
          </a:prstGeom>
          <a:noFill/>
        </p:spPr>
        <p:txBody>
          <a:bodyPr wrap="square" rtlCol="0">
            <a:spAutoFit/>
          </a:bodyPr>
          <a:lstStyle/>
          <a:p>
            <a:pPr algn="ctr"/>
            <a:r>
              <a:rPr lang="zh-CN" altLang="en-US" sz="1800" dirty="0">
                <a:latin typeface="+mn-ea"/>
                <a:ea typeface="+mn-ea"/>
                <a:cs typeface="Times New Roman" panose="02020603050405020304" pitchFamily="18" charset="0"/>
              </a:rPr>
              <a:t>（忽略只含三阶小量的维度）</a:t>
            </a:r>
            <a:endParaRPr lang="en-US" altLang="zh-CN" sz="1800" dirty="0">
              <a:latin typeface="+mn-ea"/>
              <a:ea typeface="+mn-ea"/>
              <a:cs typeface="Times New Roman" panose="02020603050405020304" pitchFamily="18" charset="0"/>
            </a:endParaRPr>
          </a:p>
        </p:txBody>
      </p:sp>
      <p:sp>
        <p:nvSpPr>
          <p:cNvPr id="3" name="文本框 2">
            <a:extLst>
              <a:ext uri="{FF2B5EF4-FFF2-40B4-BE49-F238E27FC236}">
                <a16:creationId xmlns:a16="http://schemas.microsoft.com/office/drawing/2014/main" id="{1E38F12B-18CF-8735-798A-2DB62BFB70C2}"/>
              </a:ext>
            </a:extLst>
          </p:cNvPr>
          <p:cNvSpPr txBox="1"/>
          <p:nvPr/>
        </p:nvSpPr>
        <p:spPr>
          <a:xfrm>
            <a:off x="305821" y="197451"/>
            <a:ext cx="4185761" cy="461665"/>
          </a:xfrm>
          <a:prstGeom prst="rect">
            <a:avLst/>
          </a:prstGeom>
          <a:noFill/>
        </p:spPr>
        <p:txBody>
          <a:bodyPr wrap="none" rtlCol="0">
            <a:spAutoFit/>
          </a:bodyPr>
          <a:lstStyle/>
          <a:p>
            <a:r>
              <a:rPr lang="zh-CN" altLang="en-US" dirty="0">
                <a:solidFill>
                  <a:schemeClr val="bg1"/>
                </a:solidFill>
                <a:latin typeface="+mn-ea"/>
                <a:ea typeface="+mn-ea"/>
              </a:rPr>
              <a:t>二阶</a:t>
            </a:r>
            <a:r>
              <a:rPr lang="en-US" altLang="zh-CN" dirty="0">
                <a:solidFill>
                  <a:schemeClr val="bg1"/>
                </a:solidFill>
                <a:latin typeface="+mn-ea"/>
                <a:ea typeface="+mn-ea"/>
              </a:rPr>
              <a:t>Thomas</a:t>
            </a:r>
            <a:r>
              <a:rPr lang="zh-CN" altLang="en-US" dirty="0">
                <a:solidFill>
                  <a:schemeClr val="bg1"/>
                </a:solidFill>
                <a:latin typeface="+mn-ea"/>
                <a:ea typeface="+mn-ea"/>
              </a:rPr>
              <a:t>效应推导</a:t>
            </a:r>
            <a:r>
              <a:rPr lang="en-US" altLang="zh-CN" dirty="0">
                <a:solidFill>
                  <a:schemeClr val="bg1"/>
                </a:solidFill>
                <a:latin typeface="+mn-ea"/>
                <a:ea typeface="+mn-ea"/>
              </a:rPr>
              <a:t>—</a:t>
            </a:r>
            <a:r>
              <a:rPr lang="zh-CN" altLang="en-US" dirty="0">
                <a:solidFill>
                  <a:schemeClr val="bg1"/>
                </a:solidFill>
                <a:latin typeface="+mn-ea"/>
                <a:ea typeface="+mn-ea"/>
              </a:rPr>
              <a:t>双过程</a:t>
            </a:r>
          </a:p>
        </p:txBody>
      </p:sp>
    </p:spTree>
    <p:extLst>
      <p:ext uri="{BB962C8B-B14F-4D97-AF65-F5344CB8AC3E}">
        <p14:creationId xmlns:p14="http://schemas.microsoft.com/office/powerpoint/2010/main" val="21216447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对象 1">
            <a:extLst>
              <a:ext uri="{FF2B5EF4-FFF2-40B4-BE49-F238E27FC236}">
                <a16:creationId xmlns:a16="http://schemas.microsoft.com/office/drawing/2014/main" id="{A249C208-A039-7D59-9D94-A808F2BDBA13}"/>
              </a:ext>
            </a:extLst>
          </p:cNvPr>
          <p:cNvGraphicFramePr>
            <a:graphicFrameLocks noChangeAspect="1"/>
          </p:cNvGraphicFramePr>
          <p:nvPr>
            <p:extLst>
              <p:ext uri="{D42A27DB-BD31-4B8C-83A1-F6EECF244321}">
                <p14:modId xmlns:p14="http://schemas.microsoft.com/office/powerpoint/2010/main" val="4015842710"/>
              </p:ext>
            </p:extLst>
          </p:nvPr>
        </p:nvGraphicFramePr>
        <p:xfrm>
          <a:off x="2902916" y="930833"/>
          <a:ext cx="3352800" cy="1204913"/>
        </p:xfrm>
        <a:graphic>
          <a:graphicData uri="http://schemas.openxmlformats.org/presentationml/2006/ole">
            <mc:AlternateContent xmlns:mc="http://schemas.openxmlformats.org/markup-compatibility/2006">
              <mc:Choice xmlns:v="urn:schemas-microsoft-com:vml" Requires="v">
                <p:oleObj name="AxMath" r:id="rId3" imgW="3602160" imgH="1295280" progId="Equation.AxMath">
                  <p:embed/>
                </p:oleObj>
              </mc:Choice>
              <mc:Fallback>
                <p:oleObj name="AxMath" r:id="rId3" imgW="3602160" imgH="1295280" progId="Equation.AxMath">
                  <p:embed/>
                  <p:pic>
                    <p:nvPicPr>
                      <p:cNvPr id="14" name="对象 13">
                        <a:extLst>
                          <a:ext uri="{FF2B5EF4-FFF2-40B4-BE49-F238E27FC236}">
                            <a16:creationId xmlns:a16="http://schemas.microsoft.com/office/drawing/2014/main" id="{980A4AFF-B8BD-80FF-6A73-874C6A0DEBC2}"/>
                          </a:ext>
                        </a:extLst>
                      </p:cNvPr>
                      <p:cNvPicPr/>
                      <p:nvPr/>
                    </p:nvPicPr>
                    <p:blipFill>
                      <a:blip r:embed="rId4"/>
                      <a:stretch>
                        <a:fillRect/>
                      </a:stretch>
                    </p:blipFill>
                    <p:spPr>
                      <a:xfrm>
                        <a:off x="2902916" y="930833"/>
                        <a:ext cx="3352800" cy="1204913"/>
                      </a:xfrm>
                      <a:prstGeom prst="rect">
                        <a:avLst/>
                      </a:prstGeom>
                    </p:spPr>
                  </p:pic>
                </p:oleObj>
              </mc:Fallback>
            </mc:AlternateContent>
          </a:graphicData>
        </a:graphic>
      </p:graphicFrame>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FC1535A6-9D01-10E6-361C-315E83D7FA8D}"/>
                  </a:ext>
                </a:extLst>
              </p:cNvPr>
              <p:cNvSpPr txBox="1"/>
              <p:nvPr/>
            </p:nvSpPr>
            <p:spPr>
              <a:xfrm>
                <a:off x="160936" y="2136225"/>
                <a:ext cx="8479256" cy="1739066"/>
              </a:xfrm>
              <a:prstGeom prst="rect">
                <a:avLst/>
              </a:prstGeom>
              <a:noFill/>
            </p:spPr>
            <p:txBody>
              <a:bodyPr wrap="square" rtlCol="0">
                <a:spAutoFit/>
              </a:bodyPr>
              <a:lstStyle/>
              <a:p>
                <a:pPr>
                  <a:lnSpc>
                    <a:spcPct val="150000"/>
                  </a:lnSpc>
                </a:pPr>
                <a:r>
                  <a:rPr lang="zh-CN" altLang="en-US" sz="1800" dirty="0">
                    <a:latin typeface="+mn-ea"/>
                    <a:ea typeface="+mn-ea"/>
                    <a:cs typeface="Times New Roman" panose="02020603050405020304" pitchFamily="18" charset="0"/>
                  </a:rPr>
                  <a:t>    这不是一个好的结果，因为其中有三项转动项，其中两个为对称项</a:t>
                </a:r>
                <a:r>
                  <a:rPr lang="en-US" altLang="zh-CN" sz="1800" dirty="0">
                    <a:latin typeface="+mn-ea"/>
                    <a:ea typeface="+mn-ea"/>
                    <a:cs typeface="Times New Roman" panose="02020603050405020304" pitchFamily="18" charset="0"/>
                  </a:rPr>
                  <a:t>(</a:t>
                </a:r>
                <a:r>
                  <a:rPr lang="zh-CN" altLang="en-US" sz="1800" dirty="0">
                    <a:latin typeface="+mn-ea"/>
                    <a:ea typeface="+mn-ea"/>
                    <a:cs typeface="Times New Roman" panose="02020603050405020304" pitchFamily="18" charset="0"/>
                  </a:rPr>
                  <a:t>蓝色</a:t>
                </a:r>
                <a:r>
                  <a:rPr lang="en-US" altLang="zh-CN" sz="1800" dirty="0">
                    <a:latin typeface="+mn-ea"/>
                    <a:ea typeface="+mn-ea"/>
                    <a:cs typeface="Times New Roman" panose="02020603050405020304" pitchFamily="18" charset="0"/>
                  </a:rPr>
                  <a:t>)</a:t>
                </a:r>
                <a:r>
                  <a:rPr lang="zh-CN" altLang="en-US" sz="1800" dirty="0">
                    <a:latin typeface="+mn-ea"/>
                    <a:ea typeface="+mn-ea"/>
                    <a:cs typeface="Times New Roman" panose="02020603050405020304" pitchFamily="18" charset="0"/>
                  </a:rPr>
                  <a:t>，一个反对称项。反对称项出现在时间</a:t>
                </a:r>
                <a:r>
                  <a:rPr lang="en-US" altLang="zh-CN" sz="1800" dirty="0">
                    <a:latin typeface="+mn-ea"/>
                    <a:ea typeface="+mn-ea"/>
                    <a:cs typeface="Times New Roman" panose="02020603050405020304" pitchFamily="18" charset="0"/>
                  </a:rPr>
                  <a:t>-</a:t>
                </a:r>
                <a:r>
                  <a:rPr lang="zh-CN" altLang="en-US" sz="1800" dirty="0">
                    <a:latin typeface="+mn-ea"/>
                    <a:ea typeface="+mn-ea"/>
                    <a:cs typeface="Times New Roman" panose="02020603050405020304" pitchFamily="18" charset="0"/>
                  </a:rPr>
                  <a:t>空间转动中是暂时无法解释的，右下角两个对称项在</a:t>
                </a:r>
                <a:r>
                  <a:rPr lang="en-US" altLang="zh-CN" sz="1800" dirty="0">
                    <a:latin typeface="+mn-lt"/>
                    <a:ea typeface="+mn-ea"/>
                    <a:cs typeface="Times New Roman" panose="02020603050405020304" pitchFamily="18" charset="0"/>
                  </a:rPr>
                  <a:t>Lorentz</a:t>
                </a:r>
                <a:r>
                  <a:rPr lang="zh-CN" altLang="en-US" sz="1800" dirty="0">
                    <a:latin typeface="+mn-ea"/>
                    <a:ea typeface="+mn-ea"/>
                    <a:cs typeface="Times New Roman" panose="02020603050405020304" pitchFamily="18" charset="0"/>
                  </a:rPr>
                  <a:t>变换矩阵中也是不合理的，说明这还不是一个最基本矩阵元。</a:t>
                </a:r>
                <a:endParaRPr lang="en-US" altLang="zh-CN" sz="1800" dirty="0">
                  <a:latin typeface="+mn-ea"/>
                  <a:ea typeface="+mn-ea"/>
                  <a:cs typeface="Times New Roman" panose="02020603050405020304" pitchFamily="18" charset="0"/>
                </a:endParaRPr>
              </a:p>
              <a:p>
                <a:pPr>
                  <a:lnSpc>
                    <a:spcPct val="150000"/>
                  </a:lnSpc>
                </a:pPr>
                <a:r>
                  <a:rPr lang="en-US" altLang="zh-CN" sz="1800" dirty="0">
                    <a:latin typeface="+mn-ea"/>
                    <a:ea typeface="+mn-ea"/>
                    <a:cs typeface="Times New Roman" panose="02020603050405020304" pitchFamily="18" charset="0"/>
                  </a:rPr>
                  <a:t>    </a:t>
                </a:r>
                <a:r>
                  <a:rPr lang="zh-CN" altLang="en-US" sz="1800" dirty="0">
                    <a:latin typeface="+mn-ea"/>
                    <a:ea typeface="+mn-ea"/>
                    <a:cs typeface="Times New Roman" panose="02020603050405020304" pitchFamily="18" charset="0"/>
                  </a:rPr>
                  <a:t>一个自然的想法是能否利用</a:t>
                </a:r>
                <a:r>
                  <a:rPr lang="en-US" altLang="zh-CN" sz="1800" dirty="0">
                    <a:latin typeface="+mn-lt"/>
                    <a:ea typeface="+mn-ea"/>
                    <a:cs typeface="Times New Roman" panose="02020603050405020304" pitchFamily="18" charset="0"/>
                  </a:rPr>
                  <a:t>Thomas</a:t>
                </a:r>
                <a:r>
                  <a:rPr lang="zh-CN" altLang="en-US" sz="1800" dirty="0">
                    <a:latin typeface="+mn-ea"/>
                    <a:ea typeface="+mn-ea"/>
                    <a:cs typeface="Times New Roman" panose="02020603050405020304" pitchFamily="18" charset="0"/>
                  </a:rPr>
                  <a:t>转动矩阵将</a:t>
                </a:r>
                <a14:m>
                  <m:oMath xmlns:m="http://schemas.openxmlformats.org/officeDocument/2006/math">
                    <m:sSub>
                      <m:sSubPr>
                        <m:ctrlPr>
                          <a:rPr lang="en-US" altLang="zh-CN" sz="1800" i="1" smtClean="0">
                            <a:latin typeface="Cambria Math" panose="02040503050406030204" pitchFamily="18" charset="0"/>
                            <a:ea typeface="+mn-ea"/>
                            <a:cs typeface="Times New Roman" panose="02020603050405020304" pitchFamily="18" charset="0"/>
                          </a:rPr>
                        </m:ctrlPr>
                      </m:sSubPr>
                      <m:e>
                        <m:acc>
                          <m:accPr>
                            <m:chr m:val="̂"/>
                            <m:ctrlPr>
                              <a:rPr lang="en-US" altLang="zh-CN" sz="1800" i="1" smtClean="0">
                                <a:latin typeface="Cambria Math" panose="02040503050406030204" pitchFamily="18" charset="0"/>
                                <a:ea typeface="+mn-ea"/>
                                <a:cs typeface="Times New Roman" panose="02020603050405020304" pitchFamily="18" charset="0"/>
                              </a:rPr>
                            </m:ctrlPr>
                          </m:accPr>
                          <m:e>
                            <m:r>
                              <a:rPr lang="en-US" altLang="zh-CN" sz="1800" b="0" i="1" smtClean="0">
                                <a:latin typeface="Cambria Math" panose="02040503050406030204" pitchFamily="18" charset="0"/>
                                <a:ea typeface="+mn-ea"/>
                                <a:cs typeface="Times New Roman" panose="02020603050405020304" pitchFamily="18" charset="0"/>
                              </a:rPr>
                              <m:t>𝑅</m:t>
                            </m:r>
                          </m:e>
                        </m:acc>
                      </m:e>
                      <m:sub>
                        <m:r>
                          <a:rPr lang="en-US" altLang="zh-CN" sz="1800" b="0" i="1" smtClean="0">
                            <a:latin typeface="Cambria Math" panose="02040503050406030204" pitchFamily="18" charset="0"/>
                            <a:ea typeface="+mn-ea"/>
                            <a:cs typeface="Times New Roman" panose="02020603050405020304" pitchFamily="18" charset="0"/>
                          </a:rPr>
                          <m:t>2</m:t>
                        </m:r>
                      </m:sub>
                    </m:sSub>
                  </m:oMath>
                </a14:m>
                <a:r>
                  <a:rPr lang="zh-CN" altLang="en-US" sz="1800" dirty="0">
                    <a:latin typeface="+mn-ea"/>
                    <a:ea typeface="+mn-ea"/>
                    <a:cs typeface="Times New Roman" panose="02020603050405020304" pitchFamily="18" charset="0"/>
                  </a:rPr>
                  <a:t>矩阵分解。</a:t>
                </a:r>
                <a:endParaRPr lang="en-US" altLang="zh-CN" sz="1800" dirty="0">
                  <a:latin typeface="+mn-ea"/>
                  <a:ea typeface="+mn-ea"/>
                  <a:cs typeface="Times New Roman" panose="02020603050405020304" pitchFamily="18" charset="0"/>
                </a:endParaRPr>
              </a:p>
            </p:txBody>
          </p:sp>
        </mc:Choice>
        <mc:Fallback xmlns="">
          <p:sp>
            <p:nvSpPr>
              <p:cNvPr id="3" name="文本框 2">
                <a:extLst>
                  <a:ext uri="{FF2B5EF4-FFF2-40B4-BE49-F238E27FC236}">
                    <a16:creationId xmlns:a16="http://schemas.microsoft.com/office/drawing/2014/main" id="{FC1535A6-9D01-10E6-361C-315E83D7FA8D}"/>
                  </a:ext>
                </a:extLst>
              </p:cNvPr>
              <p:cNvSpPr txBox="1">
                <a:spLocks noRot="1" noChangeAspect="1" noMove="1" noResize="1" noEditPoints="1" noAdjustHandles="1" noChangeArrowheads="1" noChangeShapeType="1" noTextEdit="1"/>
              </p:cNvSpPr>
              <p:nvPr/>
            </p:nvSpPr>
            <p:spPr>
              <a:xfrm>
                <a:off x="160936" y="2136225"/>
                <a:ext cx="8479256" cy="1739066"/>
              </a:xfrm>
              <a:prstGeom prst="rect">
                <a:avLst/>
              </a:prstGeom>
              <a:blipFill>
                <a:blip r:embed="rId5"/>
                <a:stretch>
                  <a:fillRect l="-575" b="-2797"/>
                </a:stretch>
              </a:blipFill>
            </p:spPr>
            <p:txBody>
              <a:bodyPr/>
              <a:lstStyle/>
              <a:p>
                <a:r>
                  <a:rPr lang="zh-CN" altLang="en-US">
                    <a:noFill/>
                  </a:rPr>
                  <a:t> </a:t>
                </a:r>
              </a:p>
            </p:txBody>
          </p:sp>
        </mc:Fallback>
      </mc:AlternateContent>
      <p:graphicFrame>
        <p:nvGraphicFramePr>
          <p:cNvPr id="4" name="对象 3">
            <a:extLst>
              <a:ext uri="{FF2B5EF4-FFF2-40B4-BE49-F238E27FC236}">
                <a16:creationId xmlns:a16="http://schemas.microsoft.com/office/drawing/2014/main" id="{69938A38-C81A-7AE0-476A-CDFDDE8B2914}"/>
              </a:ext>
            </a:extLst>
          </p:cNvPr>
          <p:cNvGraphicFramePr>
            <a:graphicFrameLocks noChangeAspect="1"/>
          </p:cNvGraphicFramePr>
          <p:nvPr>
            <p:extLst>
              <p:ext uri="{D42A27DB-BD31-4B8C-83A1-F6EECF244321}">
                <p14:modId xmlns:p14="http://schemas.microsoft.com/office/powerpoint/2010/main" val="2715425887"/>
              </p:ext>
            </p:extLst>
          </p:nvPr>
        </p:nvGraphicFramePr>
        <p:xfrm>
          <a:off x="747534" y="3875291"/>
          <a:ext cx="6486526" cy="1295400"/>
        </p:xfrm>
        <a:graphic>
          <a:graphicData uri="http://schemas.openxmlformats.org/presentationml/2006/ole">
            <mc:AlternateContent xmlns:mc="http://schemas.openxmlformats.org/markup-compatibility/2006">
              <mc:Choice xmlns:v="urn:schemas-microsoft-com:vml" Requires="v">
                <p:oleObj name="AxMath" r:id="rId6" imgW="6486840" imgH="1295280" progId="Equation.AxMath">
                  <p:embed/>
                </p:oleObj>
              </mc:Choice>
              <mc:Fallback>
                <p:oleObj name="AxMath" r:id="rId6" imgW="6486840" imgH="1295280" progId="Equation.AxMath">
                  <p:embed/>
                  <p:pic>
                    <p:nvPicPr>
                      <p:cNvPr id="0" name=""/>
                      <p:cNvPicPr/>
                      <p:nvPr/>
                    </p:nvPicPr>
                    <p:blipFill>
                      <a:blip r:embed="rId7"/>
                      <a:stretch>
                        <a:fillRect/>
                      </a:stretch>
                    </p:blipFill>
                    <p:spPr>
                      <a:xfrm>
                        <a:off x="747534" y="3875291"/>
                        <a:ext cx="6486526" cy="1295400"/>
                      </a:xfrm>
                      <a:prstGeom prst="rect">
                        <a:avLst/>
                      </a:prstGeom>
                    </p:spPr>
                  </p:pic>
                </p:oleObj>
              </mc:Fallback>
            </mc:AlternateContent>
          </a:graphicData>
        </a:graphic>
      </p:graphicFrame>
      <p:sp>
        <p:nvSpPr>
          <p:cNvPr id="6" name="文本框 5">
            <a:extLst>
              <a:ext uri="{FF2B5EF4-FFF2-40B4-BE49-F238E27FC236}">
                <a16:creationId xmlns:a16="http://schemas.microsoft.com/office/drawing/2014/main" id="{65B46BAD-C77C-E742-F271-5554A3BF9CFE}"/>
              </a:ext>
            </a:extLst>
          </p:cNvPr>
          <p:cNvSpPr txBox="1"/>
          <p:nvPr/>
        </p:nvSpPr>
        <p:spPr>
          <a:xfrm>
            <a:off x="616916" y="5170691"/>
            <a:ext cx="4572000" cy="369332"/>
          </a:xfrm>
          <a:prstGeom prst="rect">
            <a:avLst/>
          </a:prstGeom>
          <a:noFill/>
        </p:spPr>
        <p:txBody>
          <a:bodyPr wrap="square">
            <a:spAutoFit/>
          </a:bodyPr>
          <a:lstStyle/>
          <a:p>
            <a:r>
              <a:rPr lang="zh-CN" altLang="en-US" sz="1800" dirty="0">
                <a:latin typeface="+mn-ea"/>
                <a:ea typeface="+mn-ea"/>
                <a:cs typeface="Times New Roman" panose="02020603050405020304" pitchFamily="18" charset="0"/>
              </a:rPr>
              <a:t>或</a:t>
            </a:r>
            <a:endParaRPr lang="zh-CN" altLang="en-US" sz="1800" dirty="0"/>
          </a:p>
        </p:txBody>
      </p:sp>
      <p:graphicFrame>
        <p:nvGraphicFramePr>
          <p:cNvPr id="7" name="对象 6">
            <a:extLst>
              <a:ext uri="{FF2B5EF4-FFF2-40B4-BE49-F238E27FC236}">
                <a16:creationId xmlns:a16="http://schemas.microsoft.com/office/drawing/2014/main" id="{46D95E19-A8A3-3A98-3229-69F293C07C54}"/>
              </a:ext>
            </a:extLst>
          </p:cNvPr>
          <p:cNvGraphicFramePr>
            <a:graphicFrameLocks noChangeAspect="1"/>
          </p:cNvGraphicFramePr>
          <p:nvPr>
            <p:extLst>
              <p:ext uri="{D42A27DB-BD31-4B8C-83A1-F6EECF244321}">
                <p14:modId xmlns:p14="http://schemas.microsoft.com/office/powerpoint/2010/main" val="2445305783"/>
              </p:ext>
            </p:extLst>
          </p:nvPr>
        </p:nvGraphicFramePr>
        <p:xfrm>
          <a:off x="757238" y="5354638"/>
          <a:ext cx="6467475" cy="1295400"/>
        </p:xfrm>
        <a:graphic>
          <a:graphicData uri="http://schemas.openxmlformats.org/presentationml/2006/ole">
            <mc:AlternateContent xmlns:mc="http://schemas.openxmlformats.org/markup-compatibility/2006">
              <mc:Choice xmlns:v="urn:schemas-microsoft-com:vml" Requires="v">
                <p:oleObj name="AxMath" r:id="rId8" imgW="6467400" imgH="1295280" progId="Equation.AxMath">
                  <p:embed/>
                </p:oleObj>
              </mc:Choice>
              <mc:Fallback>
                <p:oleObj name="AxMath" r:id="rId8" imgW="6467400" imgH="1295280" progId="Equation.AxMath">
                  <p:embed/>
                  <p:pic>
                    <p:nvPicPr>
                      <p:cNvPr id="4" name="对象 3">
                        <a:extLst>
                          <a:ext uri="{FF2B5EF4-FFF2-40B4-BE49-F238E27FC236}">
                            <a16:creationId xmlns:a16="http://schemas.microsoft.com/office/drawing/2014/main" id="{69938A38-C81A-7AE0-476A-CDFDDE8B2914}"/>
                          </a:ext>
                        </a:extLst>
                      </p:cNvPr>
                      <p:cNvPicPr/>
                      <p:nvPr/>
                    </p:nvPicPr>
                    <p:blipFill>
                      <a:blip r:embed="rId9"/>
                      <a:stretch>
                        <a:fillRect/>
                      </a:stretch>
                    </p:blipFill>
                    <p:spPr>
                      <a:xfrm>
                        <a:off x="757238" y="5354638"/>
                        <a:ext cx="6467475" cy="1295400"/>
                      </a:xfrm>
                      <a:prstGeom prst="rect">
                        <a:avLst/>
                      </a:prstGeom>
                    </p:spPr>
                  </p:pic>
                </p:oleObj>
              </mc:Fallback>
            </mc:AlternateContent>
          </a:graphicData>
        </a:graphic>
      </p:graphicFrame>
      <p:sp>
        <p:nvSpPr>
          <p:cNvPr id="8" name="文本框 7">
            <a:extLst>
              <a:ext uri="{FF2B5EF4-FFF2-40B4-BE49-F238E27FC236}">
                <a16:creationId xmlns:a16="http://schemas.microsoft.com/office/drawing/2014/main" id="{627B7A74-18C1-94F2-ABE8-95CE4981FDBC}"/>
              </a:ext>
            </a:extLst>
          </p:cNvPr>
          <p:cNvSpPr txBox="1"/>
          <p:nvPr/>
        </p:nvSpPr>
        <p:spPr>
          <a:xfrm>
            <a:off x="305821" y="197451"/>
            <a:ext cx="4185761" cy="461665"/>
          </a:xfrm>
          <a:prstGeom prst="rect">
            <a:avLst/>
          </a:prstGeom>
          <a:noFill/>
        </p:spPr>
        <p:txBody>
          <a:bodyPr wrap="none" rtlCol="0">
            <a:spAutoFit/>
          </a:bodyPr>
          <a:lstStyle/>
          <a:p>
            <a:r>
              <a:rPr lang="zh-CN" altLang="en-US" dirty="0">
                <a:solidFill>
                  <a:schemeClr val="bg1"/>
                </a:solidFill>
                <a:latin typeface="+mn-ea"/>
                <a:ea typeface="+mn-ea"/>
              </a:rPr>
              <a:t>二阶</a:t>
            </a:r>
            <a:r>
              <a:rPr lang="en-US" altLang="zh-CN" dirty="0">
                <a:solidFill>
                  <a:schemeClr val="bg1"/>
                </a:solidFill>
                <a:latin typeface="+mn-ea"/>
                <a:ea typeface="+mn-ea"/>
              </a:rPr>
              <a:t>Thomas</a:t>
            </a:r>
            <a:r>
              <a:rPr lang="zh-CN" altLang="en-US" dirty="0">
                <a:solidFill>
                  <a:schemeClr val="bg1"/>
                </a:solidFill>
                <a:latin typeface="+mn-ea"/>
                <a:ea typeface="+mn-ea"/>
              </a:rPr>
              <a:t>效应推导</a:t>
            </a:r>
            <a:r>
              <a:rPr lang="en-US" altLang="zh-CN" dirty="0">
                <a:solidFill>
                  <a:schemeClr val="bg1"/>
                </a:solidFill>
                <a:latin typeface="+mn-ea"/>
                <a:ea typeface="+mn-ea"/>
              </a:rPr>
              <a:t>—</a:t>
            </a:r>
            <a:r>
              <a:rPr lang="zh-CN" altLang="en-US" dirty="0">
                <a:solidFill>
                  <a:schemeClr val="bg1"/>
                </a:solidFill>
                <a:latin typeface="+mn-ea"/>
                <a:ea typeface="+mn-ea"/>
              </a:rPr>
              <a:t>双过程</a:t>
            </a:r>
          </a:p>
        </p:txBody>
      </p:sp>
    </p:spTree>
    <p:extLst>
      <p:ext uri="{BB962C8B-B14F-4D97-AF65-F5344CB8AC3E}">
        <p14:creationId xmlns:p14="http://schemas.microsoft.com/office/powerpoint/2010/main" val="26096184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05ED7C36-3CA6-587D-EB80-7D9D09522461}"/>
                  </a:ext>
                </a:extLst>
              </p:cNvPr>
              <p:cNvSpPr txBox="1"/>
              <p:nvPr/>
            </p:nvSpPr>
            <p:spPr>
              <a:xfrm>
                <a:off x="138990" y="1214509"/>
                <a:ext cx="8479256" cy="868571"/>
              </a:xfrm>
              <a:prstGeom prst="rect">
                <a:avLst/>
              </a:prstGeom>
              <a:noFill/>
            </p:spPr>
            <p:txBody>
              <a:bodyPr wrap="square" rtlCol="0">
                <a:spAutoFit/>
              </a:bodyPr>
              <a:lstStyle/>
              <a:p>
                <a:pPr>
                  <a:lnSpc>
                    <a:spcPct val="150000"/>
                  </a:lnSpc>
                </a:pPr>
                <a:r>
                  <a:rPr lang="zh-CN" altLang="en-US" sz="1800" dirty="0">
                    <a:latin typeface="+mn-ea"/>
                    <a:ea typeface="+mn-ea"/>
                    <a:cs typeface="Times New Roman" panose="02020603050405020304" pitchFamily="18" charset="0"/>
                  </a:rPr>
                  <a:t>    根据计算，这两个方法都没能给出单一的转动项。现在考虑将原本的</a:t>
                </a:r>
                <a:r>
                  <a:rPr lang="en-US" altLang="zh-CN" sz="1800" dirty="0">
                    <a:latin typeface="+mn-ea"/>
                    <a:ea typeface="+mn-ea"/>
                    <a:cs typeface="Times New Roman" panose="02020603050405020304" pitchFamily="18" charset="0"/>
                  </a:rPr>
                  <a:t>Thomas</a:t>
                </a:r>
                <a:r>
                  <a:rPr lang="zh-CN" altLang="en-US" sz="1800" dirty="0">
                    <a:latin typeface="+mn-ea"/>
                    <a:ea typeface="+mn-ea"/>
                    <a:cs typeface="Times New Roman" panose="02020603050405020304" pitchFamily="18" charset="0"/>
                  </a:rPr>
                  <a:t>转动矩阵进行修正，将</a:t>
                </a:r>
                <a14:m>
                  <m:oMath xmlns:m="http://schemas.openxmlformats.org/officeDocument/2006/math">
                    <m:sSub>
                      <m:sSubPr>
                        <m:ctrlPr>
                          <a:rPr lang="en-US" altLang="zh-CN" sz="1800" i="1">
                            <a:latin typeface="Cambria Math" panose="02040503050406030204" pitchFamily="18" charset="0"/>
                            <a:cs typeface="Times New Roman" panose="02020603050405020304" pitchFamily="18" charset="0"/>
                          </a:rPr>
                        </m:ctrlPr>
                      </m:sSubPr>
                      <m:e>
                        <m:r>
                          <m:rPr>
                            <m:sty m:val="p"/>
                          </m:rPr>
                          <a:rPr lang="el-GR" altLang="zh-CN" sz="1800">
                            <a:latin typeface="Cambria Math" panose="02040503050406030204" pitchFamily="18" charset="0"/>
                            <a:cs typeface="Times New Roman" panose="02020603050405020304" pitchFamily="18" charset="0"/>
                          </a:rPr>
                          <m:t>Σ</m:t>
                        </m:r>
                      </m:e>
                      <m:sub>
                        <m:r>
                          <a:rPr lang="en-US" altLang="zh-CN" sz="1800" b="0" i="1" smtClean="0">
                            <a:latin typeface="Cambria Math" panose="02040503050406030204" pitchFamily="18" charset="0"/>
                            <a:cs typeface="Times New Roman" panose="02020603050405020304" pitchFamily="18" charset="0"/>
                          </a:rPr>
                          <m:t>3</m:t>
                        </m:r>
                      </m:sub>
                    </m:sSub>
                  </m:oMath>
                </a14:m>
                <a:r>
                  <a:rPr lang="zh-CN" altLang="en-US" sz="1800" dirty="0">
                    <a:latin typeface="+mn-ea"/>
                    <a:ea typeface="+mn-ea"/>
                    <a:cs typeface="Times New Roman" panose="02020603050405020304" pitchFamily="18" charset="0"/>
                  </a:rPr>
                  <a:t>的加速度修正为</a:t>
                </a:r>
                <a14:m>
                  <m:oMath xmlns:m="http://schemas.openxmlformats.org/officeDocument/2006/math">
                    <m:sSub>
                      <m:sSubPr>
                        <m:ctrlPr>
                          <a:rPr lang="en-US" altLang="zh-CN" sz="1800" i="1" smtClean="0">
                            <a:latin typeface="Cambria Math" panose="02040503050406030204" pitchFamily="18" charset="0"/>
                            <a:ea typeface="+mn-ea"/>
                            <a:cs typeface="Times New Roman" panose="02020603050405020304" pitchFamily="18" charset="0"/>
                          </a:rPr>
                        </m:ctrlPr>
                      </m:sSubPr>
                      <m:e>
                        <m:r>
                          <m:rPr>
                            <m:sty m:val="p"/>
                          </m:rPr>
                          <a:rPr lang="el-GR" altLang="zh-CN" sz="1800" b="0" i="0" smtClean="0">
                            <a:latin typeface="Cambria Math" panose="02040503050406030204" pitchFamily="18" charset="0"/>
                            <a:ea typeface="+mn-ea"/>
                            <a:cs typeface="Times New Roman" panose="02020603050405020304" pitchFamily="18" charset="0"/>
                          </a:rPr>
                          <m:t>Σ</m:t>
                        </m:r>
                      </m:e>
                      <m:sub>
                        <m:r>
                          <a:rPr lang="el-GR" altLang="zh-CN" sz="1800" b="0" i="1" smtClean="0">
                            <a:latin typeface="Cambria Math" panose="02040503050406030204" pitchFamily="18" charset="0"/>
                            <a:ea typeface="+mn-ea"/>
                            <a:cs typeface="Times New Roman" panose="02020603050405020304" pitchFamily="18" charset="0"/>
                          </a:rPr>
                          <m:t>4</m:t>
                        </m:r>
                      </m:sub>
                    </m:sSub>
                    <m:r>
                      <a:rPr lang="zh-CN" altLang="en-US" sz="1800" i="1">
                        <a:latin typeface="Cambria Math" panose="02040503050406030204" pitchFamily="18" charset="0"/>
                        <a:ea typeface="+mn-ea"/>
                        <a:cs typeface="Times New Roman" panose="02020603050405020304" pitchFamily="18" charset="0"/>
                      </a:rPr>
                      <m:t>的</m:t>
                    </m:r>
                  </m:oMath>
                </a14:m>
                <a:r>
                  <a:rPr lang="zh-CN" altLang="en-US" sz="1800" dirty="0">
                    <a:latin typeface="+mn-ea"/>
                    <a:ea typeface="+mn-ea"/>
                    <a:cs typeface="Times New Roman" panose="02020603050405020304" pitchFamily="18" charset="0"/>
                  </a:rPr>
                  <a:t>加速度。</a:t>
                </a:r>
                <a:endParaRPr lang="en-US" altLang="zh-CN" sz="1800" dirty="0">
                  <a:latin typeface="+mn-ea"/>
                  <a:ea typeface="+mn-ea"/>
                  <a:cs typeface="Times New Roman" panose="02020603050405020304" pitchFamily="18" charset="0"/>
                </a:endParaRPr>
              </a:p>
            </p:txBody>
          </p:sp>
        </mc:Choice>
        <mc:Fallback xmlns="">
          <p:sp>
            <p:nvSpPr>
              <p:cNvPr id="5" name="文本框 4">
                <a:extLst>
                  <a:ext uri="{FF2B5EF4-FFF2-40B4-BE49-F238E27FC236}">
                    <a16:creationId xmlns:a16="http://schemas.microsoft.com/office/drawing/2014/main" id="{05ED7C36-3CA6-587D-EB80-7D9D09522461}"/>
                  </a:ext>
                </a:extLst>
              </p:cNvPr>
              <p:cNvSpPr txBox="1">
                <a:spLocks noRot="1" noChangeAspect="1" noMove="1" noResize="1" noEditPoints="1" noAdjustHandles="1" noChangeArrowheads="1" noChangeShapeType="1" noTextEdit="1"/>
              </p:cNvSpPr>
              <p:nvPr/>
            </p:nvSpPr>
            <p:spPr>
              <a:xfrm>
                <a:off x="138990" y="1214509"/>
                <a:ext cx="8479256" cy="868571"/>
              </a:xfrm>
              <a:prstGeom prst="rect">
                <a:avLst/>
              </a:prstGeom>
              <a:blipFill>
                <a:blip r:embed="rId3"/>
                <a:stretch>
                  <a:fillRect l="-647" b="-8392"/>
                </a:stretch>
              </a:blipFill>
            </p:spPr>
            <p:txBody>
              <a:bodyPr/>
              <a:lstStyle/>
              <a:p>
                <a:r>
                  <a:rPr lang="zh-CN" altLang="en-US">
                    <a:noFill/>
                  </a:rPr>
                  <a:t> </a:t>
                </a:r>
              </a:p>
            </p:txBody>
          </p:sp>
        </mc:Fallback>
      </mc:AlternateContent>
      <p:graphicFrame>
        <p:nvGraphicFramePr>
          <p:cNvPr id="8" name="对象 7">
            <a:extLst>
              <a:ext uri="{FF2B5EF4-FFF2-40B4-BE49-F238E27FC236}">
                <a16:creationId xmlns:a16="http://schemas.microsoft.com/office/drawing/2014/main" id="{58137857-B0CA-2C6E-673E-BA4BD2D583E0}"/>
              </a:ext>
            </a:extLst>
          </p:cNvPr>
          <p:cNvGraphicFramePr>
            <a:graphicFrameLocks noChangeAspect="1"/>
          </p:cNvGraphicFramePr>
          <p:nvPr>
            <p:extLst>
              <p:ext uri="{D42A27DB-BD31-4B8C-83A1-F6EECF244321}">
                <p14:modId xmlns:p14="http://schemas.microsoft.com/office/powerpoint/2010/main" val="3671061707"/>
              </p:ext>
            </p:extLst>
          </p:nvPr>
        </p:nvGraphicFramePr>
        <p:xfrm>
          <a:off x="676771" y="2185187"/>
          <a:ext cx="6656388" cy="1295400"/>
        </p:xfrm>
        <a:graphic>
          <a:graphicData uri="http://schemas.openxmlformats.org/presentationml/2006/ole">
            <mc:AlternateContent xmlns:mc="http://schemas.openxmlformats.org/markup-compatibility/2006">
              <mc:Choice xmlns:v="urn:schemas-microsoft-com:vml" Requires="v">
                <p:oleObj name="AxMath" r:id="rId4" imgW="6656760" imgH="1295280" progId="Equation.AxMath">
                  <p:embed/>
                </p:oleObj>
              </mc:Choice>
              <mc:Fallback>
                <p:oleObj name="AxMath" r:id="rId4" imgW="6656760" imgH="1295280" progId="Equation.AxMath">
                  <p:embed/>
                  <p:pic>
                    <p:nvPicPr>
                      <p:cNvPr id="4" name="对象 3">
                        <a:extLst>
                          <a:ext uri="{FF2B5EF4-FFF2-40B4-BE49-F238E27FC236}">
                            <a16:creationId xmlns:a16="http://schemas.microsoft.com/office/drawing/2014/main" id="{69938A38-C81A-7AE0-476A-CDFDDE8B2914}"/>
                          </a:ext>
                        </a:extLst>
                      </p:cNvPr>
                      <p:cNvPicPr/>
                      <p:nvPr/>
                    </p:nvPicPr>
                    <p:blipFill>
                      <a:blip r:embed="rId5"/>
                      <a:stretch>
                        <a:fillRect/>
                      </a:stretch>
                    </p:blipFill>
                    <p:spPr>
                      <a:xfrm>
                        <a:off x="676771" y="2185187"/>
                        <a:ext cx="6656388" cy="1295400"/>
                      </a:xfrm>
                      <a:prstGeom prst="rect">
                        <a:avLst/>
                      </a:prstGeom>
                    </p:spPr>
                  </p:pic>
                </p:oleObj>
              </mc:Fallback>
            </mc:AlternateContent>
          </a:graphicData>
        </a:graphic>
      </p:graphicFrame>
      <p:sp>
        <p:nvSpPr>
          <p:cNvPr id="9" name="文本框 8">
            <a:extLst>
              <a:ext uri="{FF2B5EF4-FFF2-40B4-BE49-F238E27FC236}">
                <a16:creationId xmlns:a16="http://schemas.microsoft.com/office/drawing/2014/main" id="{ECFB459E-FDAD-19CB-431E-5EDC26C136CE}"/>
              </a:ext>
            </a:extLst>
          </p:cNvPr>
          <p:cNvSpPr txBox="1"/>
          <p:nvPr/>
        </p:nvSpPr>
        <p:spPr>
          <a:xfrm>
            <a:off x="536449" y="3480587"/>
            <a:ext cx="4572000" cy="369332"/>
          </a:xfrm>
          <a:prstGeom prst="rect">
            <a:avLst/>
          </a:prstGeom>
          <a:noFill/>
        </p:spPr>
        <p:txBody>
          <a:bodyPr wrap="square">
            <a:spAutoFit/>
          </a:bodyPr>
          <a:lstStyle/>
          <a:p>
            <a:r>
              <a:rPr lang="zh-CN" altLang="en-US" sz="1800" dirty="0">
                <a:latin typeface="+mn-ea"/>
                <a:ea typeface="+mn-ea"/>
                <a:cs typeface="Times New Roman" panose="02020603050405020304" pitchFamily="18" charset="0"/>
              </a:rPr>
              <a:t>或</a:t>
            </a:r>
            <a:endParaRPr lang="zh-CN" altLang="en-US" sz="1800" dirty="0"/>
          </a:p>
        </p:txBody>
      </p:sp>
      <p:graphicFrame>
        <p:nvGraphicFramePr>
          <p:cNvPr id="10" name="对象 9">
            <a:extLst>
              <a:ext uri="{FF2B5EF4-FFF2-40B4-BE49-F238E27FC236}">
                <a16:creationId xmlns:a16="http://schemas.microsoft.com/office/drawing/2014/main" id="{779285F0-A992-4F26-8075-0D6BDA86191D}"/>
              </a:ext>
            </a:extLst>
          </p:cNvPr>
          <p:cNvGraphicFramePr>
            <a:graphicFrameLocks noChangeAspect="1"/>
          </p:cNvGraphicFramePr>
          <p:nvPr>
            <p:extLst>
              <p:ext uri="{D42A27DB-BD31-4B8C-83A1-F6EECF244321}">
                <p14:modId xmlns:p14="http://schemas.microsoft.com/office/powerpoint/2010/main" val="1539460739"/>
              </p:ext>
            </p:extLst>
          </p:nvPr>
        </p:nvGraphicFramePr>
        <p:xfrm>
          <a:off x="593103" y="3664737"/>
          <a:ext cx="6637337" cy="1295400"/>
        </p:xfrm>
        <a:graphic>
          <a:graphicData uri="http://schemas.openxmlformats.org/presentationml/2006/ole">
            <mc:AlternateContent xmlns:mc="http://schemas.openxmlformats.org/markup-compatibility/2006">
              <mc:Choice xmlns:v="urn:schemas-microsoft-com:vml" Requires="v">
                <p:oleObj name="AxMath" r:id="rId6" imgW="6636960" imgH="1295280" progId="Equation.AxMath">
                  <p:embed/>
                </p:oleObj>
              </mc:Choice>
              <mc:Fallback>
                <p:oleObj name="AxMath" r:id="rId6" imgW="6636960" imgH="1295280" progId="Equation.AxMath">
                  <p:embed/>
                  <p:pic>
                    <p:nvPicPr>
                      <p:cNvPr id="7" name="对象 6">
                        <a:extLst>
                          <a:ext uri="{FF2B5EF4-FFF2-40B4-BE49-F238E27FC236}">
                            <a16:creationId xmlns:a16="http://schemas.microsoft.com/office/drawing/2014/main" id="{46D95E19-A8A3-3A98-3229-69F293C07C54}"/>
                          </a:ext>
                        </a:extLst>
                      </p:cNvPr>
                      <p:cNvPicPr/>
                      <p:nvPr/>
                    </p:nvPicPr>
                    <p:blipFill>
                      <a:blip r:embed="rId7"/>
                      <a:stretch>
                        <a:fillRect/>
                      </a:stretch>
                    </p:blipFill>
                    <p:spPr>
                      <a:xfrm>
                        <a:off x="593103" y="3664737"/>
                        <a:ext cx="6637337" cy="1295400"/>
                      </a:xfrm>
                      <a:prstGeom prst="rect">
                        <a:avLst/>
                      </a:prstGeom>
                    </p:spPr>
                  </p:pic>
                </p:oleObj>
              </mc:Fallback>
            </mc:AlternateContent>
          </a:graphicData>
        </a:graphic>
      </p:graphicFrame>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C35E7A99-7AF6-F410-6B19-B98D9A24E2DF}"/>
                  </a:ext>
                </a:extLst>
              </p:cNvPr>
              <p:cNvSpPr txBox="1"/>
              <p:nvPr/>
            </p:nvSpPr>
            <p:spPr>
              <a:xfrm>
                <a:off x="138990" y="4988916"/>
                <a:ext cx="8479256" cy="1051506"/>
              </a:xfrm>
              <a:prstGeom prst="rect">
                <a:avLst/>
              </a:prstGeom>
              <a:noFill/>
            </p:spPr>
            <p:txBody>
              <a:bodyPr wrap="square" rtlCol="0">
                <a:spAutoFit/>
              </a:bodyPr>
              <a:lstStyle/>
              <a:p>
                <a:pPr>
                  <a:lnSpc>
                    <a:spcPct val="150000"/>
                  </a:lnSpc>
                </a:pPr>
                <a:r>
                  <a:rPr lang="zh-CN" altLang="en-US" sz="1800" dirty="0">
                    <a:latin typeface="+mn-ea"/>
                    <a:ea typeface="+mn-ea"/>
                    <a:cs typeface="Times New Roman" panose="02020603050405020304" pitchFamily="18" charset="0"/>
                  </a:rPr>
                  <a:t>    结果与修正前相同，考虑是不是出发点错了，不应当将</a:t>
                </a:r>
                <a14:m>
                  <m:oMath xmlns:m="http://schemas.openxmlformats.org/officeDocument/2006/math">
                    <m:f>
                      <m:fPr>
                        <m:ctrlPr>
                          <a:rPr lang="en-US" altLang="zh-CN" sz="1800" i="1" smtClean="0">
                            <a:latin typeface="Cambria Math" panose="02040503050406030204" pitchFamily="18" charset="0"/>
                            <a:cs typeface="Times New Roman" panose="02020603050405020304" pitchFamily="18" charset="0"/>
                          </a:rPr>
                        </m:ctrlPr>
                      </m:fPr>
                      <m:num>
                        <m:sSub>
                          <m:sSubPr>
                            <m:ctrlPr>
                              <a:rPr lang="en-US" altLang="zh-CN" sz="1800" i="1">
                                <a:latin typeface="Cambria Math" panose="02040503050406030204" pitchFamily="18" charset="0"/>
                                <a:cs typeface="Times New Roman" panose="02020603050405020304" pitchFamily="18" charset="0"/>
                              </a:rPr>
                            </m:ctrlPr>
                          </m:sSubPr>
                          <m:e>
                            <m:r>
                              <a:rPr lang="en-US" altLang="zh-CN" sz="1800" i="1">
                                <a:latin typeface="Cambria Math" panose="02040503050406030204" pitchFamily="18" charset="0"/>
                                <a:cs typeface="Times New Roman" panose="02020603050405020304" pitchFamily="18" charset="0"/>
                              </a:rPr>
                              <m:t>𝑏</m:t>
                            </m:r>
                          </m:e>
                          <m:sub>
                            <m:r>
                              <a:rPr lang="en-US" altLang="zh-CN" sz="1800" i="1">
                                <a:latin typeface="Cambria Math" panose="02040503050406030204" pitchFamily="18" charset="0"/>
                                <a:cs typeface="Times New Roman" panose="02020603050405020304" pitchFamily="18" charset="0"/>
                              </a:rPr>
                              <m:t>1</m:t>
                            </m:r>
                          </m:sub>
                        </m:sSub>
                      </m:num>
                      <m:den>
                        <m:r>
                          <m:rPr>
                            <m:sty m:val="p"/>
                          </m:rPr>
                          <a:rPr lang="en-US" altLang="zh-CN" sz="1800" i="1">
                            <a:latin typeface="Cambria Math" panose="02040503050406030204" pitchFamily="18" charset="0"/>
                            <a:cs typeface="Times New Roman" panose="02020603050405020304" pitchFamily="18" charset="0"/>
                          </a:rPr>
                          <m:t>c</m:t>
                        </m:r>
                      </m:den>
                    </m:f>
                  </m:oMath>
                </a14:m>
                <a:r>
                  <a:rPr lang="zh-CN" altLang="en-US" sz="1800" dirty="0">
                    <a:latin typeface="+mn-ea"/>
                    <a:ea typeface="+mn-ea"/>
                    <a:cs typeface="Times New Roman" panose="02020603050405020304" pitchFamily="18" charset="0"/>
                  </a:rPr>
                  <a:t>与</a:t>
                </a:r>
                <a14:m>
                  <m:oMath xmlns:m="http://schemas.openxmlformats.org/officeDocument/2006/math">
                    <m:f>
                      <m:fPr>
                        <m:ctrlPr>
                          <a:rPr lang="en-US" altLang="zh-CN" sz="1800" i="1">
                            <a:latin typeface="Cambria Math" panose="02040503050406030204" pitchFamily="18" charset="0"/>
                            <a:cs typeface="Times New Roman" panose="02020603050405020304" pitchFamily="18" charset="0"/>
                          </a:rPr>
                        </m:ctrlPr>
                      </m:fPr>
                      <m:num>
                        <m:sSub>
                          <m:sSubPr>
                            <m:ctrlPr>
                              <a:rPr lang="en-US" altLang="zh-CN" sz="1800" i="1">
                                <a:latin typeface="Cambria Math" panose="02040503050406030204" pitchFamily="18" charset="0"/>
                                <a:cs typeface="Times New Roman" panose="02020603050405020304" pitchFamily="18" charset="0"/>
                              </a:rPr>
                            </m:ctrlPr>
                          </m:sSubPr>
                          <m:e>
                            <m:r>
                              <m:rPr>
                                <m:sty m:val="p"/>
                              </m:rPr>
                              <a:rPr lang="en-US" altLang="zh-CN" sz="1800" i="1">
                                <a:latin typeface="Cambria Math" panose="02040503050406030204" pitchFamily="18" charset="0"/>
                                <a:cs typeface="Times New Roman" panose="02020603050405020304" pitchFamily="18" charset="0"/>
                              </a:rPr>
                              <m:t>a</m:t>
                            </m:r>
                          </m:e>
                          <m:sub>
                            <m:r>
                              <a:rPr lang="en-US" altLang="zh-CN" sz="1800" b="0" i="1" smtClean="0">
                                <a:latin typeface="Cambria Math" panose="02040503050406030204" pitchFamily="18" charset="0"/>
                                <a:cs typeface="Times New Roman" panose="02020603050405020304" pitchFamily="18" charset="0"/>
                              </a:rPr>
                              <m:t>2</m:t>
                            </m:r>
                          </m:sub>
                        </m:sSub>
                      </m:num>
                      <m:den>
                        <m:r>
                          <m:rPr>
                            <m:sty m:val="p"/>
                          </m:rPr>
                          <a:rPr lang="en-US" altLang="zh-CN" sz="1800" i="1">
                            <a:latin typeface="Cambria Math" panose="02040503050406030204" pitchFamily="18" charset="0"/>
                            <a:cs typeface="Times New Roman" panose="02020603050405020304" pitchFamily="18" charset="0"/>
                          </a:rPr>
                          <m:t>c</m:t>
                        </m:r>
                      </m:den>
                    </m:f>
                  </m:oMath>
                </a14:m>
                <a:r>
                  <a:rPr lang="zh-CN" altLang="en-US" sz="1800" dirty="0">
                    <a:latin typeface="+mn-ea"/>
                    <a:ea typeface="+mn-ea"/>
                    <a:cs typeface="Times New Roman" panose="02020603050405020304" pitchFamily="18" charset="0"/>
                  </a:rPr>
                  <a:t>分为两个步骤考虑，都应当考虑在</a:t>
                </a:r>
                <a14:m>
                  <m:oMath xmlns:m="http://schemas.openxmlformats.org/officeDocument/2006/math">
                    <m:sSub>
                      <m:sSubPr>
                        <m:ctrlPr>
                          <a:rPr lang="en-US" altLang="zh-CN" sz="1800" i="1" smtClean="0">
                            <a:latin typeface="Cambria Math" panose="02040503050406030204" pitchFamily="18" charset="0"/>
                            <a:ea typeface="+mn-ea"/>
                            <a:cs typeface="Times New Roman" panose="02020603050405020304" pitchFamily="18" charset="0"/>
                          </a:rPr>
                        </m:ctrlPr>
                      </m:sSubPr>
                      <m:e>
                        <m:r>
                          <m:rPr>
                            <m:sty m:val="p"/>
                          </m:rPr>
                          <a:rPr lang="el-GR" altLang="zh-CN" sz="1800" b="0" i="0" smtClean="0">
                            <a:latin typeface="Cambria Math" panose="02040503050406030204" pitchFamily="18" charset="0"/>
                            <a:ea typeface="+mn-ea"/>
                            <a:cs typeface="Times New Roman" panose="02020603050405020304" pitchFamily="18" charset="0"/>
                          </a:rPr>
                          <m:t>Σ</m:t>
                        </m:r>
                      </m:e>
                      <m:sub>
                        <m:r>
                          <a:rPr lang="el-GR" altLang="zh-CN" sz="1800" b="0" i="1" smtClean="0">
                            <a:latin typeface="Cambria Math" panose="02040503050406030204" pitchFamily="18" charset="0"/>
                            <a:ea typeface="+mn-ea"/>
                            <a:cs typeface="Times New Roman" panose="02020603050405020304" pitchFamily="18" charset="0"/>
                          </a:rPr>
                          <m:t>1</m:t>
                        </m:r>
                      </m:sub>
                    </m:sSub>
                    <m:r>
                      <a:rPr lang="en-US" altLang="zh-CN" sz="1800" i="1"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CN" sz="1800" i="1">
                            <a:latin typeface="Cambria Math" panose="02040503050406030204" pitchFamily="18" charset="0"/>
                            <a:cs typeface="Times New Roman" panose="02020603050405020304" pitchFamily="18" charset="0"/>
                          </a:rPr>
                        </m:ctrlPr>
                      </m:sSubPr>
                      <m:e>
                        <m:r>
                          <m:rPr>
                            <m:sty m:val="p"/>
                          </m:rPr>
                          <a:rPr lang="el-GR" altLang="zh-CN" sz="1800">
                            <a:latin typeface="Cambria Math" panose="02040503050406030204" pitchFamily="18" charset="0"/>
                            <a:cs typeface="Times New Roman" panose="02020603050405020304" pitchFamily="18" charset="0"/>
                          </a:rPr>
                          <m:t>Σ</m:t>
                        </m:r>
                      </m:e>
                      <m:sub>
                        <m:r>
                          <a:rPr lang="el-GR" altLang="zh-CN" sz="1800" b="0" i="1" smtClean="0">
                            <a:latin typeface="Cambria Math" panose="02040503050406030204" pitchFamily="18" charset="0"/>
                            <a:cs typeface="Times New Roman" panose="02020603050405020304" pitchFamily="18" charset="0"/>
                          </a:rPr>
                          <m:t>3</m:t>
                        </m:r>
                      </m:sub>
                    </m:sSub>
                  </m:oMath>
                </a14:m>
                <a:r>
                  <a:rPr lang="zh-CN" altLang="en-US" sz="1800" dirty="0">
                    <a:latin typeface="+mn-ea"/>
                    <a:ea typeface="+mn-ea"/>
                    <a:cs typeface="Times New Roman" panose="02020603050405020304" pitchFamily="18" charset="0"/>
                  </a:rPr>
                  <a:t>的过程里。</a:t>
                </a:r>
                <a:endParaRPr lang="en-US" altLang="zh-CN" sz="1800" dirty="0">
                  <a:latin typeface="+mn-ea"/>
                  <a:ea typeface="+mn-ea"/>
                  <a:cs typeface="Times New Roman" panose="02020603050405020304" pitchFamily="18" charset="0"/>
                </a:endParaRPr>
              </a:p>
            </p:txBody>
          </p:sp>
        </mc:Choice>
        <mc:Fallback xmlns="">
          <p:sp>
            <p:nvSpPr>
              <p:cNvPr id="11" name="文本框 10">
                <a:extLst>
                  <a:ext uri="{FF2B5EF4-FFF2-40B4-BE49-F238E27FC236}">
                    <a16:creationId xmlns:a16="http://schemas.microsoft.com/office/drawing/2014/main" id="{C35E7A99-7AF6-F410-6B19-B98D9A24E2DF}"/>
                  </a:ext>
                </a:extLst>
              </p:cNvPr>
              <p:cNvSpPr txBox="1">
                <a:spLocks noRot="1" noChangeAspect="1" noMove="1" noResize="1" noEditPoints="1" noAdjustHandles="1" noChangeArrowheads="1" noChangeShapeType="1" noTextEdit="1"/>
              </p:cNvSpPr>
              <p:nvPr/>
            </p:nvSpPr>
            <p:spPr>
              <a:xfrm>
                <a:off x="138990" y="4988916"/>
                <a:ext cx="8479256" cy="1051506"/>
              </a:xfrm>
              <a:prstGeom prst="rect">
                <a:avLst/>
              </a:prstGeom>
              <a:blipFill>
                <a:blip r:embed="rId8"/>
                <a:stretch>
                  <a:fillRect l="-647" b="-6936"/>
                </a:stretch>
              </a:blipFill>
            </p:spPr>
            <p:txBody>
              <a:bodyPr/>
              <a:lstStyle/>
              <a:p>
                <a:r>
                  <a:rPr lang="zh-CN" altLang="en-US">
                    <a:noFill/>
                  </a:rPr>
                  <a:t> </a:t>
                </a:r>
              </a:p>
            </p:txBody>
          </p:sp>
        </mc:Fallback>
      </mc:AlternateContent>
      <p:sp>
        <p:nvSpPr>
          <p:cNvPr id="3" name="文本框 2">
            <a:extLst>
              <a:ext uri="{FF2B5EF4-FFF2-40B4-BE49-F238E27FC236}">
                <a16:creationId xmlns:a16="http://schemas.microsoft.com/office/drawing/2014/main" id="{FF604DD3-331A-554C-42E1-E865F8AC33CA}"/>
              </a:ext>
            </a:extLst>
          </p:cNvPr>
          <p:cNvSpPr txBox="1"/>
          <p:nvPr/>
        </p:nvSpPr>
        <p:spPr>
          <a:xfrm>
            <a:off x="305821" y="197451"/>
            <a:ext cx="4185761" cy="461665"/>
          </a:xfrm>
          <a:prstGeom prst="rect">
            <a:avLst/>
          </a:prstGeom>
          <a:noFill/>
        </p:spPr>
        <p:txBody>
          <a:bodyPr wrap="none" rtlCol="0">
            <a:spAutoFit/>
          </a:bodyPr>
          <a:lstStyle/>
          <a:p>
            <a:r>
              <a:rPr lang="zh-CN" altLang="en-US" dirty="0">
                <a:solidFill>
                  <a:schemeClr val="bg1"/>
                </a:solidFill>
                <a:latin typeface="+mn-ea"/>
                <a:ea typeface="+mn-ea"/>
              </a:rPr>
              <a:t>二阶</a:t>
            </a:r>
            <a:r>
              <a:rPr lang="en-US" altLang="zh-CN" dirty="0">
                <a:solidFill>
                  <a:schemeClr val="bg1"/>
                </a:solidFill>
                <a:latin typeface="+mn-ea"/>
                <a:ea typeface="+mn-ea"/>
              </a:rPr>
              <a:t>Thomas</a:t>
            </a:r>
            <a:r>
              <a:rPr lang="zh-CN" altLang="en-US" dirty="0">
                <a:solidFill>
                  <a:schemeClr val="bg1"/>
                </a:solidFill>
                <a:latin typeface="+mn-ea"/>
                <a:ea typeface="+mn-ea"/>
              </a:rPr>
              <a:t>效应推导</a:t>
            </a:r>
            <a:r>
              <a:rPr lang="en-US" altLang="zh-CN" dirty="0">
                <a:solidFill>
                  <a:schemeClr val="bg1"/>
                </a:solidFill>
                <a:latin typeface="+mn-ea"/>
                <a:ea typeface="+mn-ea"/>
              </a:rPr>
              <a:t>—</a:t>
            </a:r>
            <a:r>
              <a:rPr lang="zh-CN" altLang="en-US" dirty="0">
                <a:solidFill>
                  <a:schemeClr val="bg1"/>
                </a:solidFill>
                <a:latin typeface="+mn-ea"/>
                <a:ea typeface="+mn-ea"/>
              </a:rPr>
              <a:t>双过程</a:t>
            </a:r>
          </a:p>
        </p:txBody>
      </p:sp>
    </p:spTree>
    <p:extLst>
      <p:ext uri="{BB962C8B-B14F-4D97-AF65-F5344CB8AC3E}">
        <p14:creationId xmlns:p14="http://schemas.microsoft.com/office/powerpoint/2010/main" val="3428636384"/>
      </p:ext>
    </p:extLst>
  </p:cSld>
  <p:clrMapOvr>
    <a:masterClrMapping/>
  </p:clrMapOvr>
</p:sld>
</file>

<file path=ppt/theme/theme1.xml><?xml version="1.0" encoding="utf-8"?>
<a:theme xmlns:a="http://schemas.openxmlformats.org/drawingml/2006/main" name="Office 主题​​">
  <a:themeElements>
    <a:clrScheme name="Office 主题​​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rial+黑体">
      <a:majorFont>
        <a:latin typeface="Arial"/>
        <a:ea typeface="黑体"/>
        <a:cs typeface=""/>
      </a:majorFont>
      <a:minorFont>
        <a:latin typeface="Arial"/>
        <a:ea typeface="黑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defRPr>
        </a:defPPr>
      </a:lstStyle>
    </a:lnDef>
  </a:objectDefaults>
  <a:extraClrSchemeLst>
    <a:extraClrScheme>
      <a:clrScheme name="Office 主题​​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主题​​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主题​​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主题​​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主题​​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主题​​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主题​​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iccasppt2</Template>
  <TotalTime>4067</TotalTime>
  <Words>4179</Words>
  <Application>Microsoft Office PowerPoint</Application>
  <PresentationFormat>全屏显示(4:3)</PresentationFormat>
  <Paragraphs>193</Paragraphs>
  <Slides>27</Slides>
  <Notes>22</Notes>
  <HiddenSlides>0</HiddenSlides>
  <MMClips>0</MMClips>
  <ScaleCrop>false</ScaleCrop>
  <HeadingPairs>
    <vt:vector size="8" baseType="variant">
      <vt:variant>
        <vt:lpstr>已用的字体</vt:lpstr>
      </vt:variant>
      <vt:variant>
        <vt:i4>5</vt:i4>
      </vt:variant>
      <vt:variant>
        <vt:lpstr>主题</vt:lpstr>
      </vt:variant>
      <vt:variant>
        <vt:i4>1</vt:i4>
      </vt:variant>
      <vt:variant>
        <vt:lpstr>嵌入 OLE 服务器</vt:lpstr>
      </vt:variant>
      <vt:variant>
        <vt:i4>1</vt:i4>
      </vt:variant>
      <vt:variant>
        <vt:lpstr>幻灯片标题</vt:lpstr>
      </vt:variant>
      <vt:variant>
        <vt:i4>27</vt:i4>
      </vt:variant>
    </vt:vector>
  </HeadingPairs>
  <TitlesOfParts>
    <vt:vector size="34" baseType="lpstr">
      <vt:lpstr>等线</vt:lpstr>
      <vt:lpstr>黑体</vt:lpstr>
      <vt:lpstr>Arial</vt:lpstr>
      <vt:lpstr>Cambria Math</vt:lpstr>
      <vt:lpstr>Times New Roman</vt:lpstr>
      <vt:lpstr>Office 主题​​</vt:lpstr>
      <vt:lpstr>AxMath</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刘 坤禹</dc:creator>
  <cp:lastModifiedBy>刘 坤禹</cp:lastModifiedBy>
  <cp:revision>205</cp:revision>
  <dcterms:created xsi:type="dcterms:W3CDTF">2023-04-26T04:21:57Z</dcterms:created>
  <dcterms:modified xsi:type="dcterms:W3CDTF">2023-07-23T05:31:33Z</dcterms:modified>
</cp:coreProperties>
</file>